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75" r:id="rId3"/>
    <p:sldId id="261" r:id="rId4"/>
    <p:sldId id="257" r:id="rId5"/>
    <p:sldId id="258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744" autoAdjust="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C73C89B-3048-47B1-9EC5-E85DC8EE1A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99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BB0A-AACF-4CAF-8561-5CF69D1E0C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7E6F-DE79-4601-AC45-03507DAEA1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5D70-E1BF-47E2-8658-47150CE84A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B9C24-2632-48D3-A46C-4E4A3A67D6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9E3-C548-4224-ACEC-DEB9A7278F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36DE5-AA52-4356-AB02-9A2A3A38EE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844E-033F-4D0C-A6DF-E61E0089A9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18D6C-0910-4148-ACA3-FF963069FC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E0036-F217-4737-8979-20098A6D83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3E5C6-E40D-4CDC-AD1B-957814BDCC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EEF3-A486-4F3D-991F-45CE74C94E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BC073-3FBF-4343-B2F6-6BC3148D46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6BF7-5DDE-4287-9CB5-F9811EE065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A660B99B-E06C-4C1C-8F5C-ADC59AB86A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banhidi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800" b="1" dirty="0" smtClean="0"/>
              <a:t>Válogatott fejezetek </a:t>
            </a:r>
            <a:r>
              <a:rPr lang="hu-HU" sz="4800" b="1" dirty="0" smtClean="0"/>
              <a:t>közgazdaságtanból</a:t>
            </a:r>
            <a:endParaRPr lang="hu-HU" sz="4800" b="1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52936"/>
            <a:ext cx="8305800" cy="29382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u="sng" dirty="0" smtClean="0"/>
              <a:t>Oktató: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Bánhidi Zoltán (</a:t>
            </a:r>
            <a:r>
              <a:rPr lang="hu-HU" sz="2800" dirty="0" err="1" smtClean="0">
                <a:hlinkClick r:id="rId2"/>
              </a:rPr>
              <a:t>zbanhidi</a:t>
            </a:r>
            <a:r>
              <a:rPr lang="hu-HU" sz="2800" dirty="0" smtClean="0">
                <a:hlinkClick r:id="rId2"/>
              </a:rPr>
              <a:t>@</a:t>
            </a:r>
            <a:r>
              <a:rPr lang="hu-HU" sz="2800" dirty="0" err="1" smtClean="0">
                <a:hlinkClick r:id="rId2"/>
              </a:rPr>
              <a:t>gmail.com</a:t>
            </a:r>
            <a:r>
              <a:rPr lang="hu-HU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u="sng" dirty="0" smtClean="0"/>
              <a:t>Tankönyv: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Hal R. Varian: </a:t>
            </a:r>
            <a:r>
              <a:rPr lang="hu-HU" sz="2800" dirty="0" err="1" smtClean="0"/>
              <a:t>Mikroökonómia</a:t>
            </a:r>
            <a:r>
              <a:rPr lang="hu-HU" sz="2800" dirty="0" smtClean="0"/>
              <a:t> </a:t>
            </a:r>
            <a:r>
              <a:rPr lang="hu-HU" sz="2800" dirty="0" smtClean="0"/>
              <a:t>középfokon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err="1" smtClean="0"/>
              <a:t>Gregory</a:t>
            </a:r>
            <a:r>
              <a:rPr lang="hu-HU" sz="2800" dirty="0" smtClean="0"/>
              <a:t> N. </a:t>
            </a:r>
            <a:r>
              <a:rPr lang="hu-HU" sz="2800" dirty="0" err="1" smtClean="0"/>
              <a:t>Mankiw</a:t>
            </a:r>
            <a:r>
              <a:rPr lang="hu-HU" sz="2800" dirty="0" smtClean="0"/>
              <a:t>: </a:t>
            </a:r>
            <a:r>
              <a:rPr lang="hu-HU" sz="2800" dirty="0" err="1" smtClean="0"/>
              <a:t>Makroökonómia</a:t>
            </a:r>
            <a:endParaRPr lang="hu-H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Termelési lehetőségek határa II.</a:t>
            </a: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 flipV="1">
            <a:off x="13716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13716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191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fogyasztási javak (C)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 rot="-5400000">
            <a:off x="114300" y="2324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tőkejavak (K)</a:t>
            </a:r>
          </a:p>
        </p:txBody>
      </p:sp>
      <p:sp>
        <p:nvSpPr>
          <p:cNvPr id="25606" name="Arc 7"/>
          <p:cNvSpPr>
            <a:spLocks/>
          </p:cNvSpPr>
          <p:nvPr/>
        </p:nvSpPr>
        <p:spPr bwMode="auto">
          <a:xfrm>
            <a:off x="1371600" y="31242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3048000" y="37338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2590800" y="44958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3657600" y="34290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2590800" y="4343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D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3048000" y="3581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E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3657600" y="3276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G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4572000" y="1752600"/>
            <a:ext cx="41910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„E” pont a TLH-görbén található – ahhoz, hogy a fogyasztási javak termelését növeljük, tőkejavak termeléséről kell lemondanunk („E” </a:t>
            </a:r>
            <a:r>
              <a:rPr lang="hu-HU">
                <a:sym typeface="Wingdings" pitchFamily="2" charset="2"/>
              </a:rPr>
              <a:t> „F”)</a:t>
            </a:r>
            <a:r>
              <a:rPr lang="hu-HU"/>
              <a:t>.</a:t>
            </a:r>
          </a:p>
          <a:p>
            <a:pPr>
              <a:spcBef>
                <a:spcPct val="50000"/>
              </a:spcBef>
            </a:pPr>
            <a:r>
              <a:rPr lang="hu-HU"/>
              <a:t>A termelési lehetőségek határát mutató görbe meredekségét a transzformáció társadalmi (határ)rátájának nevezzük.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3505200" y="4191000"/>
            <a:ext cx="46038" cy="4603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505200" y="4038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F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1371600" y="4191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1371600" y="3733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3048000" y="3733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3505200" y="4191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1143000" y="37338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 rot="-5400000">
            <a:off x="3200400" y="5943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622" name="Text Box 23"/>
          <p:cNvSpPr txBox="1">
            <a:spLocks noChangeArrowheads="1"/>
          </p:cNvSpPr>
          <p:nvPr/>
        </p:nvSpPr>
        <p:spPr bwMode="auto">
          <a:xfrm>
            <a:off x="762000" y="3733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>
                <a:latin typeface="Symbol" pitchFamily="18" charset="2"/>
              </a:rPr>
              <a:t>D</a:t>
            </a:r>
            <a:r>
              <a:rPr lang="hu-HU" sz="1600"/>
              <a:t>K</a:t>
            </a:r>
          </a:p>
        </p:txBody>
      </p:sp>
      <p:sp>
        <p:nvSpPr>
          <p:cNvPr id="25623" name="Text Box 24"/>
          <p:cNvSpPr txBox="1">
            <a:spLocks noChangeArrowheads="1"/>
          </p:cNvSpPr>
          <p:nvPr/>
        </p:nvSpPr>
        <p:spPr bwMode="auto">
          <a:xfrm>
            <a:off x="3048000" y="62484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>
                <a:latin typeface="Symbol" pitchFamily="18" charset="2"/>
              </a:rPr>
              <a:t>D</a:t>
            </a:r>
            <a:r>
              <a:rPr lang="hu-HU" sz="16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/>
      <p:bldP spid="13328" grpId="0" autoUpdateAnimBg="0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gazdasági növekedés hatása</a:t>
            </a:r>
          </a:p>
        </p:txBody>
      </p:sp>
      <p:sp>
        <p:nvSpPr>
          <p:cNvPr id="26626" name="Line 3"/>
          <p:cNvSpPr>
            <a:spLocks noChangeShapeType="1"/>
          </p:cNvSpPr>
          <p:nvPr/>
        </p:nvSpPr>
        <p:spPr bwMode="auto">
          <a:xfrm flipV="1">
            <a:off x="13716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13716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191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fogyasztási javak (C)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 rot="-5400000">
            <a:off x="114300" y="2324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tőkejavak (K)</a:t>
            </a:r>
          </a:p>
        </p:txBody>
      </p:sp>
      <p:sp>
        <p:nvSpPr>
          <p:cNvPr id="26630" name="Arc 7"/>
          <p:cNvSpPr>
            <a:spLocks/>
          </p:cNvSpPr>
          <p:nvPr/>
        </p:nvSpPr>
        <p:spPr bwMode="auto">
          <a:xfrm>
            <a:off x="1371600" y="31242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6631" name="Text Box 14"/>
          <p:cNvSpPr txBox="1">
            <a:spLocks noChangeArrowheads="1"/>
          </p:cNvSpPr>
          <p:nvPr/>
        </p:nvSpPr>
        <p:spPr bwMode="auto">
          <a:xfrm>
            <a:off x="4648200" y="2362200"/>
            <a:ext cx="3962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/>
              <a:t>Gazdasági növekedés akkor következik be, ha új erőforrásokra tesznek szert, vagy hatékonyabban tudnak gazdálkodni a meglévő erőforrásokkal. (Pl. megnövekedett tőkeállomány, korszerűbb technológia rendelkezésre állása)</a:t>
            </a:r>
          </a:p>
        </p:txBody>
      </p:sp>
      <p:sp>
        <p:nvSpPr>
          <p:cNvPr id="14362" name="Arc 26"/>
          <p:cNvSpPr>
            <a:spLocks/>
          </p:cNvSpPr>
          <p:nvPr/>
        </p:nvSpPr>
        <p:spPr bwMode="auto">
          <a:xfrm>
            <a:off x="1371600" y="2590800"/>
            <a:ext cx="3257550" cy="3444875"/>
          </a:xfrm>
          <a:custGeom>
            <a:avLst/>
            <a:gdLst>
              <a:gd name="T0" fmla="*/ 33631 w 21600"/>
              <a:gd name="T1" fmla="*/ 0 h 21599"/>
              <a:gd name="T2" fmla="*/ 3257550 w 21600"/>
              <a:gd name="T3" fmla="*/ 3444875 h 21599"/>
              <a:gd name="T4" fmla="*/ 0 w 21600"/>
              <a:gd name="T5" fmla="*/ 3444875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222" y="0"/>
                </a:moveTo>
                <a:cubicBezTo>
                  <a:pt x="12064" y="122"/>
                  <a:pt x="21600" y="9756"/>
                  <a:pt x="21600" y="21599"/>
                </a:cubicBezTo>
              </a:path>
              <a:path w="21600" h="21599" stroke="0" extrusionOk="0">
                <a:moveTo>
                  <a:pt x="222" y="0"/>
                </a:moveTo>
                <a:cubicBezTo>
                  <a:pt x="12064" y="122"/>
                  <a:pt x="21600" y="9756"/>
                  <a:pt x="21600" y="21599"/>
                </a:cubicBezTo>
                <a:lnTo>
                  <a:pt x="0" y="2159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V="1">
            <a:off x="3505200" y="3810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V="1">
            <a:off x="3886200" y="4343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V="1">
            <a:off x="3048000" y="3429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36" name="Text Box 32"/>
          <p:cNvSpPr txBox="1">
            <a:spLocks noChangeArrowheads="1"/>
          </p:cNvSpPr>
          <p:nvPr/>
        </p:nvSpPr>
        <p:spPr bwMode="auto">
          <a:xfrm>
            <a:off x="1524000" y="16002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/>
              <a:t>A gazdasági növekedés kitágítja a termelési lehetőségek határát.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nimBg="1"/>
      <p:bldP spid="14365" grpId="0" animBg="1"/>
      <p:bldP spid="14366" grpId="0" animBg="1"/>
      <p:bldP spid="143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gazdálkodás alapelvei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Racionalitás: jobb gazdasági eredmény elérésére – vagy a veszteség elkerülésére, mérséklésére irányuló törekvés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Allokációs hatékonyság – javul, ha gazdasági szereplők anélkül kerülnek jobb helyzetbe, hogy mások rosszabb helyzetbe kerülnének 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Költséghatékonyság – az erőforrásokkal való takarékoskodás, adott nagyságú output előállítása a lehető legkisebb költségráfordítással (vagy adott költségráfordítással a lehető legnagyobb output elérése)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smtClean="0"/>
              <a:t>A piac – fogalma és működése</a:t>
            </a:r>
          </a:p>
        </p:txBody>
      </p:sp>
      <p:sp>
        <p:nvSpPr>
          <p:cNvPr id="2867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Piac: egy konkrét hely vagy egy intézmény, ahol, illetve amelynek keretében az eladók és a vevők cserekapcsolatai létrejönnek, és egy olyan mechanizmus, amely a kereslet-kínálat kölcsönhatásának eredményeként alakítja az árakat.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Osztályozható:</a:t>
            </a:r>
          </a:p>
        </p:txBody>
      </p:sp>
      <p:sp>
        <p:nvSpPr>
          <p:cNvPr id="17413" name="Text Box 1029"/>
          <p:cNvSpPr txBox="1">
            <a:spLocks noChangeArrowheads="1"/>
          </p:cNvSpPr>
          <p:nvPr/>
        </p:nvSpPr>
        <p:spPr bwMode="auto">
          <a:xfrm>
            <a:off x="3505200" y="2895600"/>
            <a:ext cx="2590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piac méretei alapján: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helyi piacok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nemzeti piacok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regionális piacok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világpiac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hu-HU"/>
          </a:p>
        </p:txBody>
      </p:sp>
      <p:sp>
        <p:nvSpPr>
          <p:cNvPr id="17414" name="Text Box 1030"/>
          <p:cNvSpPr txBox="1">
            <a:spLocks noChangeArrowheads="1"/>
          </p:cNvSpPr>
          <p:nvPr/>
        </p:nvSpPr>
        <p:spPr bwMode="auto">
          <a:xfrm>
            <a:off x="6172200" y="2895600"/>
            <a:ext cx="2743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piaci struktúra alapján: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tökéletesen versenyző piac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monopol piac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oligopol piac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monopolisztikusan versenyző piac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hu-HU"/>
          </a:p>
        </p:txBody>
      </p:sp>
      <p:sp>
        <p:nvSpPr>
          <p:cNvPr id="17415" name="Text Box 1031"/>
          <p:cNvSpPr txBox="1">
            <a:spLocks noChangeArrowheads="1"/>
          </p:cNvSpPr>
          <p:nvPr/>
        </p:nvSpPr>
        <p:spPr bwMode="auto">
          <a:xfrm>
            <a:off x="152400" y="2895600"/>
            <a:ext cx="3352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piacra kerülő termékek jellege alapján: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fogyasztási cikkek és szolgáltatások piaca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termelési tényezők piaca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/>
              <a:t>pénz- és tőkepiac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hu-HU"/>
          </a:p>
        </p:txBody>
      </p:sp>
      <p:sp>
        <p:nvSpPr>
          <p:cNvPr id="17416" name="Rectangle 1032"/>
          <p:cNvSpPr>
            <a:spLocks noChangeArrowheads="1"/>
          </p:cNvSpPr>
          <p:nvPr/>
        </p:nvSpPr>
        <p:spPr bwMode="auto">
          <a:xfrm>
            <a:off x="3429000" y="2895600"/>
            <a:ext cx="26670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7" name="Rectangle 1033"/>
          <p:cNvSpPr>
            <a:spLocks noChangeArrowheads="1"/>
          </p:cNvSpPr>
          <p:nvPr/>
        </p:nvSpPr>
        <p:spPr bwMode="auto">
          <a:xfrm>
            <a:off x="6172200" y="2895600"/>
            <a:ext cx="26670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8" name="Rectangle 1034"/>
          <p:cNvSpPr>
            <a:spLocks noChangeArrowheads="1"/>
          </p:cNvSpPr>
          <p:nvPr/>
        </p:nvSpPr>
        <p:spPr bwMode="auto">
          <a:xfrm>
            <a:off x="152400" y="2895600"/>
            <a:ext cx="32004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5" grpId="0" autoUpdateAnimBg="0"/>
      <p:bldP spid="17416" grpId="0" animBg="1"/>
      <p:bldP spid="17417" grpId="0" animBg="1"/>
      <p:bldP spid="174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smtClean="0"/>
              <a:t>Kereslet, kínálat és ár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426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	A kereslet egy áru ára és azon mennyisége közötti viszony, amelyet a vevők képesek és hajlandók megvásárolni.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	Befolyásoló tényezői: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az adott áru ára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helyettesítő termékek ára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kiegészítő termékek ára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potenciális vásárlók jövedelme és vagyona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fogyasztói ízlések és szokások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a termékek és szolgáltatások minősége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a termék jellege (pl. közszükségleti vagy tartós fogyasztási cikk)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fogyasztói várakozások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az időjárás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1800" smtClean="0"/>
              <a:t>a reklám és az eladásösztönzés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u-HU" sz="18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u-HU" sz="18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u-HU" sz="1800" smtClean="0"/>
          </a:p>
          <a:p>
            <a:pPr eaLnBrk="1" hangingPunct="1">
              <a:lnSpc>
                <a:spcPct val="90000"/>
              </a:lnSpc>
            </a:pPr>
            <a:endParaRPr lang="hu-HU" sz="2000" smtClean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04800" y="990600"/>
            <a:ext cx="4114800" cy="571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648200" y="990600"/>
            <a:ext cx="41148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343400" y="3962400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sz="2000"/>
              <a:t>	Az ár azt a pénzmennyiséget jelenti, amelyről le kell mondanunk, hogy az adott termékhez vagy szolgáltatáshoz hozzájussunk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sz="2000"/>
              <a:t>	Funkciói: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elszámolási eszköz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információs szerep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reáljövedelem meghatározása, jövedelem-elosztó és -újraelosztó.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hu-HU" sz="18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hu-HU" sz="18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hu-HU" sz="1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hu-HU" sz="20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648200" y="3962400"/>
            <a:ext cx="41148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343400" y="990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sz="2000"/>
              <a:t>	A kínálat egy adott áru ára és azon mennyisége közötti viszony, amelyet az eladók eladni képesek és hajlandók.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sz="2000"/>
              <a:t>	Befolyásoló tényezői: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az elérhető nyereség nagysága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a technikai haladás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a várakozások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a konjunktúra alakulása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hu-HU" sz="1800"/>
              <a:t>az időjárás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hu-HU" sz="18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hu-HU" sz="180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hu-HU" sz="1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 advAuto="0"/>
      <p:bldP spid="18437" grpId="0" animBg="1"/>
      <p:bldP spid="18438" grpId="0" animBg="1"/>
      <p:bldP spid="18439" grpId="0" autoUpdateAnimBg="0"/>
      <p:bldP spid="18440" grpId="0" animBg="1"/>
      <p:bldP spid="184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25" name="AutoShape 169"/>
          <p:cNvSpPr>
            <a:spLocks noChangeArrowheads="1"/>
          </p:cNvSpPr>
          <p:nvPr/>
        </p:nvSpPr>
        <p:spPr bwMode="auto">
          <a:xfrm>
            <a:off x="381000" y="4038600"/>
            <a:ext cx="35052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smtClean="0"/>
              <a:t>Piaci egyensúly kialakulása</a:t>
            </a:r>
          </a:p>
        </p:txBody>
      </p:sp>
      <p:graphicFrame>
        <p:nvGraphicFramePr>
          <p:cNvPr id="19574" name="Group 118"/>
          <p:cNvGraphicFramePr>
            <a:graphicFrameLocks noGrp="1"/>
          </p:cNvGraphicFramePr>
          <p:nvPr/>
        </p:nvGraphicFramePr>
        <p:xfrm>
          <a:off x="228600" y="914400"/>
          <a:ext cx="3733800" cy="569366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Ár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(Ft/kg)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r>
                        <a:rPr kumimoji="0" lang="hu-H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(p)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(tonna)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r>
                        <a:rPr kumimoji="0" lang="hu-H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(p)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(tonna)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769" name="Line 119"/>
          <p:cNvSpPr>
            <a:spLocks noChangeShapeType="1"/>
          </p:cNvSpPr>
          <p:nvPr/>
        </p:nvSpPr>
        <p:spPr bwMode="auto">
          <a:xfrm flipV="1">
            <a:off x="4800600" y="990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0" name="Line 120"/>
          <p:cNvSpPr>
            <a:spLocks noChangeShapeType="1"/>
          </p:cNvSpPr>
          <p:nvPr/>
        </p:nvSpPr>
        <p:spPr bwMode="auto">
          <a:xfrm>
            <a:off x="4800600" y="3810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1" name="Line 127"/>
          <p:cNvSpPr>
            <a:spLocks noChangeShapeType="1"/>
          </p:cNvSpPr>
          <p:nvPr/>
        </p:nvSpPr>
        <p:spPr bwMode="auto">
          <a:xfrm>
            <a:off x="4800600" y="20574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2" name="Line 128"/>
          <p:cNvSpPr>
            <a:spLocks noChangeShapeType="1"/>
          </p:cNvSpPr>
          <p:nvPr/>
        </p:nvSpPr>
        <p:spPr bwMode="auto">
          <a:xfrm>
            <a:off x="5181600" y="22860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3" name="Line 129"/>
          <p:cNvSpPr>
            <a:spLocks noChangeShapeType="1"/>
          </p:cNvSpPr>
          <p:nvPr/>
        </p:nvSpPr>
        <p:spPr bwMode="auto">
          <a:xfrm>
            <a:off x="5562600" y="25146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4" name="Line 130"/>
          <p:cNvSpPr>
            <a:spLocks noChangeShapeType="1"/>
          </p:cNvSpPr>
          <p:nvPr/>
        </p:nvSpPr>
        <p:spPr bwMode="auto">
          <a:xfrm>
            <a:off x="5943600" y="27432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5" name="Line 131"/>
          <p:cNvSpPr>
            <a:spLocks noChangeShapeType="1"/>
          </p:cNvSpPr>
          <p:nvPr/>
        </p:nvSpPr>
        <p:spPr bwMode="auto">
          <a:xfrm>
            <a:off x="6324600" y="29718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6" name="Line 132"/>
          <p:cNvSpPr>
            <a:spLocks noChangeShapeType="1"/>
          </p:cNvSpPr>
          <p:nvPr/>
        </p:nvSpPr>
        <p:spPr bwMode="auto">
          <a:xfrm>
            <a:off x="6705600" y="32004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7" name="Line 133"/>
          <p:cNvSpPr>
            <a:spLocks noChangeShapeType="1"/>
          </p:cNvSpPr>
          <p:nvPr/>
        </p:nvSpPr>
        <p:spPr bwMode="auto">
          <a:xfrm>
            <a:off x="7086600" y="33528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8" name="Line 134"/>
          <p:cNvSpPr>
            <a:spLocks noChangeShapeType="1"/>
          </p:cNvSpPr>
          <p:nvPr/>
        </p:nvSpPr>
        <p:spPr bwMode="auto">
          <a:xfrm>
            <a:off x="7467600" y="35052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79" name="Line 145"/>
          <p:cNvSpPr>
            <a:spLocks noChangeShapeType="1"/>
          </p:cNvSpPr>
          <p:nvPr/>
        </p:nvSpPr>
        <p:spPr bwMode="auto">
          <a:xfrm flipV="1">
            <a:off x="4800600" y="3505200"/>
            <a:ext cx="381000" cy="1524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80" name="Line 146"/>
          <p:cNvSpPr>
            <a:spLocks noChangeShapeType="1"/>
          </p:cNvSpPr>
          <p:nvPr/>
        </p:nvSpPr>
        <p:spPr bwMode="auto">
          <a:xfrm flipV="1">
            <a:off x="5181600" y="3352800"/>
            <a:ext cx="381000" cy="1524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81" name="Line 147"/>
          <p:cNvSpPr>
            <a:spLocks noChangeShapeType="1"/>
          </p:cNvSpPr>
          <p:nvPr/>
        </p:nvSpPr>
        <p:spPr bwMode="auto">
          <a:xfrm flipV="1">
            <a:off x="5562600" y="3200400"/>
            <a:ext cx="381000" cy="1524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82" name="Line 148"/>
          <p:cNvSpPr>
            <a:spLocks noChangeShapeType="1"/>
          </p:cNvSpPr>
          <p:nvPr/>
        </p:nvSpPr>
        <p:spPr bwMode="auto">
          <a:xfrm flipV="1">
            <a:off x="5943600" y="2971800"/>
            <a:ext cx="381000" cy="2286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83" name="Line 150"/>
          <p:cNvSpPr>
            <a:spLocks noChangeShapeType="1"/>
          </p:cNvSpPr>
          <p:nvPr/>
        </p:nvSpPr>
        <p:spPr bwMode="auto">
          <a:xfrm flipV="1">
            <a:off x="6324600" y="2743200"/>
            <a:ext cx="381000" cy="2286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84" name="Line 151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85" name="Line 152"/>
          <p:cNvSpPr>
            <a:spLocks noChangeShapeType="1"/>
          </p:cNvSpPr>
          <p:nvPr/>
        </p:nvSpPr>
        <p:spPr bwMode="auto">
          <a:xfrm flipV="1">
            <a:off x="7086600" y="2286000"/>
            <a:ext cx="381000" cy="2286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86" name="Line 153"/>
          <p:cNvSpPr>
            <a:spLocks noChangeShapeType="1"/>
          </p:cNvSpPr>
          <p:nvPr/>
        </p:nvSpPr>
        <p:spPr bwMode="auto">
          <a:xfrm flipV="1">
            <a:off x="7467600" y="2057400"/>
            <a:ext cx="381000" cy="2286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9610" name="Line 154"/>
          <p:cNvSpPr>
            <a:spLocks noChangeShapeType="1"/>
          </p:cNvSpPr>
          <p:nvPr/>
        </p:nvSpPr>
        <p:spPr bwMode="auto">
          <a:xfrm>
            <a:off x="48006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611" name="Line 155"/>
          <p:cNvSpPr>
            <a:spLocks noChangeShapeType="1"/>
          </p:cNvSpPr>
          <p:nvPr/>
        </p:nvSpPr>
        <p:spPr bwMode="auto">
          <a:xfrm>
            <a:off x="6324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0789" name="Line 156"/>
          <p:cNvSpPr>
            <a:spLocks noChangeShapeType="1"/>
          </p:cNvSpPr>
          <p:nvPr/>
        </p:nvSpPr>
        <p:spPr bwMode="auto">
          <a:xfrm>
            <a:off x="5867400" y="3429000"/>
            <a:ext cx="8382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90" name="Line 157"/>
          <p:cNvSpPr>
            <a:spLocks noChangeShapeType="1"/>
          </p:cNvSpPr>
          <p:nvPr/>
        </p:nvSpPr>
        <p:spPr bwMode="auto">
          <a:xfrm>
            <a:off x="5943600" y="2514600"/>
            <a:ext cx="8382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91" name="Text Box 158"/>
          <p:cNvSpPr txBox="1">
            <a:spLocks noChangeArrowheads="1"/>
          </p:cNvSpPr>
          <p:nvPr/>
        </p:nvSpPr>
        <p:spPr bwMode="auto">
          <a:xfrm>
            <a:off x="7848600" y="1676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S</a:t>
            </a:r>
            <a:r>
              <a:rPr lang="hu-HU"/>
              <a:t>(p)</a:t>
            </a:r>
          </a:p>
        </p:txBody>
      </p:sp>
      <p:sp>
        <p:nvSpPr>
          <p:cNvPr id="30792" name="Text Box 159"/>
          <p:cNvSpPr txBox="1">
            <a:spLocks noChangeArrowheads="1"/>
          </p:cNvSpPr>
          <p:nvPr/>
        </p:nvSpPr>
        <p:spPr bwMode="auto">
          <a:xfrm>
            <a:off x="77724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D</a:t>
            </a:r>
            <a:r>
              <a:rPr lang="hu-HU"/>
              <a:t>(p)</a:t>
            </a:r>
          </a:p>
        </p:txBody>
      </p:sp>
      <p:sp>
        <p:nvSpPr>
          <p:cNvPr id="19616" name="Text Box 160"/>
          <p:cNvSpPr txBox="1">
            <a:spLocks noChangeArrowheads="1"/>
          </p:cNvSpPr>
          <p:nvPr/>
        </p:nvSpPr>
        <p:spPr bwMode="auto">
          <a:xfrm>
            <a:off x="44196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</a:t>
            </a:r>
            <a:r>
              <a:rPr lang="hu-HU" baseline="30000"/>
              <a:t>*</a:t>
            </a:r>
          </a:p>
        </p:txBody>
      </p:sp>
      <p:sp>
        <p:nvSpPr>
          <p:cNvPr id="19617" name="Text Box 161"/>
          <p:cNvSpPr txBox="1">
            <a:spLocks noChangeArrowheads="1"/>
          </p:cNvSpPr>
          <p:nvPr/>
        </p:nvSpPr>
        <p:spPr bwMode="auto">
          <a:xfrm>
            <a:off x="6096000" y="3733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30000"/>
              <a:t>*</a:t>
            </a:r>
          </a:p>
        </p:txBody>
      </p:sp>
      <p:sp>
        <p:nvSpPr>
          <p:cNvPr id="19618" name="Line 162"/>
          <p:cNvSpPr>
            <a:spLocks noChangeShapeType="1"/>
          </p:cNvSpPr>
          <p:nvPr/>
        </p:nvSpPr>
        <p:spPr bwMode="auto">
          <a:xfrm>
            <a:off x="152400" y="4267200"/>
            <a:ext cx="304800" cy="0"/>
          </a:xfrm>
          <a:prstGeom prst="line">
            <a:avLst/>
          </a:prstGeom>
          <a:noFill/>
          <a:ln w="127000">
            <a:solidFill>
              <a:srgbClr val="33CCCC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96" name="Text Box 163"/>
          <p:cNvSpPr txBox="1">
            <a:spLocks noChangeArrowheads="1"/>
          </p:cNvSpPr>
          <p:nvPr/>
        </p:nvSpPr>
        <p:spPr bwMode="auto">
          <a:xfrm>
            <a:off x="5867400" y="21336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/>
              <a:t>többlet</a:t>
            </a:r>
          </a:p>
        </p:txBody>
      </p:sp>
      <p:sp>
        <p:nvSpPr>
          <p:cNvPr id="30797" name="Text Box 164"/>
          <p:cNvSpPr txBox="1">
            <a:spLocks noChangeArrowheads="1"/>
          </p:cNvSpPr>
          <p:nvPr/>
        </p:nvSpPr>
        <p:spPr bwMode="auto">
          <a:xfrm>
            <a:off x="6019800" y="3429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/>
              <a:t>hiány</a:t>
            </a:r>
          </a:p>
        </p:txBody>
      </p:sp>
      <p:sp>
        <p:nvSpPr>
          <p:cNvPr id="30798" name="Text Box 166"/>
          <p:cNvSpPr txBox="1">
            <a:spLocks noChangeArrowheads="1"/>
          </p:cNvSpPr>
          <p:nvPr/>
        </p:nvSpPr>
        <p:spPr bwMode="auto">
          <a:xfrm>
            <a:off x="4267200" y="3505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100</a:t>
            </a:r>
          </a:p>
        </p:txBody>
      </p:sp>
      <p:sp>
        <p:nvSpPr>
          <p:cNvPr id="30799" name="Text Box 167"/>
          <p:cNvSpPr txBox="1">
            <a:spLocks noChangeArrowheads="1"/>
          </p:cNvSpPr>
          <p:nvPr/>
        </p:nvSpPr>
        <p:spPr bwMode="auto">
          <a:xfrm>
            <a:off x="4191000" y="1905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1400</a:t>
            </a:r>
          </a:p>
        </p:txBody>
      </p:sp>
      <p:sp>
        <p:nvSpPr>
          <p:cNvPr id="30800" name="Rectangle 170"/>
          <p:cNvSpPr>
            <a:spLocks noChangeArrowheads="1"/>
          </p:cNvSpPr>
          <p:nvPr/>
        </p:nvSpPr>
        <p:spPr bwMode="auto">
          <a:xfrm rot="-5400000">
            <a:off x="3726657" y="921543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Ár (Ft/kg)</a:t>
            </a:r>
          </a:p>
        </p:txBody>
      </p:sp>
      <p:sp>
        <p:nvSpPr>
          <p:cNvPr id="30801" name="Rectangle 171"/>
          <p:cNvSpPr>
            <a:spLocks noChangeArrowheads="1"/>
          </p:cNvSpPr>
          <p:nvPr/>
        </p:nvSpPr>
        <p:spPr bwMode="auto">
          <a:xfrm>
            <a:off x="7156450" y="38100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Mennyiség (tonna)</a:t>
            </a:r>
          </a:p>
        </p:txBody>
      </p:sp>
      <p:sp>
        <p:nvSpPr>
          <p:cNvPr id="30802" name="Text Box 172"/>
          <p:cNvSpPr txBox="1">
            <a:spLocks noChangeArrowheads="1"/>
          </p:cNvSpPr>
          <p:nvPr/>
        </p:nvSpPr>
        <p:spPr bwMode="auto">
          <a:xfrm>
            <a:off x="4191000" y="4343400"/>
            <a:ext cx="4724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Piaci egyensúly akkor alakul ki, ha a kereslet és a kínálat megegyezik egymással. Ehhez az egyensúlyhoz tartozik egy egyensúlyi ár és egy egyensúlyi mennyiség.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25" grpId="0" animBg="1"/>
      <p:bldP spid="19610" grpId="0" animBg="1"/>
      <p:bldP spid="19611" grpId="0" animBg="1"/>
      <p:bldP spid="19616" grpId="0" autoUpdateAnimBg="0"/>
      <p:bldP spid="19617" grpId="0" autoUpdateAnimBg="0"/>
      <p:bldP spid="196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hu-HU" sz="3200" smtClean="0"/>
              <a:t>Mozgás a keresleti és kínálati görbén, és a keresleti és kínálati görbék eltolódása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38100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	Ha az adott termék saját ára változik meg </a:t>
            </a:r>
            <a:r>
              <a:rPr lang="hu-HU" sz="2400" smtClean="0">
                <a:sym typeface="Wingdings" pitchFamily="2" charset="2"/>
              </a:rPr>
              <a:t> megváltozik a keresett mennyiség  elmozdulás a keresleti görbén.</a:t>
            </a:r>
          </a:p>
          <a:p>
            <a:pPr eaLnBrk="1" hangingPunct="1">
              <a:buFontTx/>
              <a:buNone/>
            </a:pPr>
            <a:endParaRPr lang="hu-HU" sz="24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hu-HU" sz="2400" smtClean="0">
                <a:sym typeface="Wingdings" pitchFamily="2" charset="2"/>
              </a:rPr>
              <a:t>	Ha a jövedelmekben, preferenciákban, más termékek áraiban következik be változás  megváltozik a kereslet  eltolódik a keresleti görbe.</a:t>
            </a:r>
            <a:endParaRPr lang="hu-HU" sz="2400" smtClean="0"/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 flipV="1">
            <a:off x="4267200" y="1905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267200" y="4114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4267200" y="23622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648200" y="25908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 type="diamond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5029200" y="28194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5410200" y="30480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791200" y="32766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6172200" y="35052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6553200" y="36576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6934200" y="38100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Text Box 27"/>
          <p:cNvSpPr txBox="1">
            <a:spLocks noChangeArrowheads="1"/>
          </p:cNvSpPr>
          <p:nvPr/>
        </p:nvSpPr>
        <p:spPr bwMode="auto">
          <a:xfrm>
            <a:off x="7239000" y="3505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aseline="-25000"/>
              <a:t>D</a:t>
            </a:r>
            <a:endParaRPr lang="hu-HU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7338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600</a:t>
            </a:r>
          </a:p>
        </p:txBody>
      </p:sp>
      <p:sp>
        <p:nvSpPr>
          <p:cNvPr id="31759" name="Text Box 33"/>
          <p:cNvSpPr txBox="1">
            <a:spLocks noChangeArrowheads="1"/>
          </p:cNvSpPr>
          <p:nvPr/>
        </p:nvSpPr>
        <p:spPr bwMode="auto">
          <a:xfrm>
            <a:off x="46482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2</a:t>
            </a:r>
          </a:p>
        </p:txBody>
      </p:sp>
      <p:sp>
        <p:nvSpPr>
          <p:cNvPr id="31760" name="Line 36"/>
          <p:cNvSpPr>
            <a:spLocks noChangeShapeType="1"/>
          </p:cNvSpPr>
          <p:nvPr/>
        </p:nvSpPr>
        <p:spPr bwMode="auto">
          <a:xfrm>
            <a:off x="4267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42672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62" name="Line 38"/>
          <p:cNvSpPr>
            <a:spLocks noChangeShapeType="1"/>
          </p:cNvSpPr>
          <p:nvPr/>
        </p:nvSpPr>
        <p:spPr bwMode="auto">
          <a:xfrm>
            <a:off x="46482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63" name="Line 39"/>
          <p:cNvSpPr>
            <a:spLocks noChangeShapeType="1"/>
          </p:cNvSpPr>
          <p:nvPr/>
        </p:nvSpPr>
        <p:spPr bwMode="auto">
          <a:xfrm>
            <a:off x="4648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57912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4724400" y="2514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5105400" y="2743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5486400" y="2971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8" name="Text Box 46"/>
          <p:cNvSpPr txBox="1">
            <a:spLocks noChangeArrowheads="1"/>
          </p:cNvSpPr>
          <p:nvPr/>
        </p:nvSpPr>
        <p:spPr bwMode="auto">
          <a:xfrm>
            <a:off x="3657600" y="2438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1200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57912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8</a:t>
            </a:r>
          </a:p>
        </p:txBody>
      </p:sp>
      <p:sp>
        <p:nvSpPr>
          <p:cNvPr id="31770" name="Line 48"/>
          <p:cNvSpPr>
            <a:spLocks noChangeShapeType="1"/>
          </p:cNvSpPr>
          <p:nvPr/>
        </p:nvSpPr>
        <p:spPr bwMode="auto">
          <a:xfrm flipV="1">
            <a:off x="4267200" y="4267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71" name="Line 49"/>
          <p:cNvSpPr>
            <a:spLocks noChangeShapeType="1"/>
          </p:cNvSpPr>
          <p:nvPr/>
        </p:nvSpPr>
        <p:spPr bwMode="auto">
          <a:xfrm>
            <a:off x="4267200" y="6477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72" name="Line 50"/>
          <p:cNvSpPr>
            <a:spLocks noChangeShapeType="1"/>
          </p:cNvSpPr>
          <p:nvPr/>
        </p:nvSpPr>
        <p:spPr bwMode="auto">
          <a:xfrm>
            <a:off x="4267200" y="47244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73" name="Line 51"/>
          <p:cNvSpPr>
            <a:spLocks noChangeShapeType="1"/>
          </p:cNvSpPr>
          <p:nvPr/>
        </p:nvSpPr>
        <p:spPr bwMode="auto">
          <a:xfrm>
            <a:off x="4648200" y="49530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74" name="Line 52"/>
          <p:cNvSpPr>
            <a:spLocks noChangeShapeType="1"/>
          </p:cNvSpPr>
          <p:nvPr/>
        </p:nvSpPr>
        <p:spPr bwMode="auto">
          <a:xfrm>
            <a:off x="5029200" y="51816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75" name="Line 53"/>
          <p:cNvSpPr>
            <a:spLocks noChangeShapeType="1"/>
          </p:cNvSpPr>
          <p:nvPr/>
        </p:nvSpPr>
        <p:spPr bwMode="auto">
          <a:xfrm>
            <a:off x="5410200" y="54102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76" name="Line 54"/>
          <p:cNvSpPr>
            <a:spLocks noChangeShapeType="1"/>
          </p:cNvSpPr>
          <p:nvPr/>
        </p:nvSpPr>
        <p:spPr bwMode="auto">
          <a:xfrm>
            <a:off x="5791200" y="5638800"/>
            <a:ext cx="381000" cy="228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77" name="Line 55"/>
          <p:cNvSpPr>
            <a:spLocks noChangeShapeType="1"/>
          </p:cNvSpPr>
          <p:nvPr/>
        </p:nvSpPr>
        <p:spPr bwMode="auto">
          <a:xfrm>
            <a:off x="6172200" y="58674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78" name="Line 56"/>
          <p:cNvSpPr>
            <a:spLocks noChangeShapeType="1"/>
          </p:cNvSpPr>
          <p:nvPr/>
        </p:nvSpPr>
        <p:spPr bwMode="auto">
          <a:xfrm>
            <a:off x="6553200" y="60198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79" name="Line 57"/>
          <p:cNvSpPr>
            <a:spLocks noChangeShapeType="1"/>
          </p:cNvSpPr>
          <p:nvPr/>
        </p:nvSpPr>
        <p:spPr bwMode="auto">
          <a:xfrm>
            <a:off x="6934200" y="6172200"/>
            <a:ext cx="381000" cy="1524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80" name="Line 60"/>
          <p:cNvSpPr>
            <a:spLocks noChangeShapeType="1"/>
          </p:cNvSpPr>
          <p:nvPr/>
        </p:nvSpPr>
        <p:spPr bwMode="auto">
          <a:xfrm>
            <a:off x="42672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81" name="Line 62"/>
          <p:cNvSpPr>
            <a:spLocks noChangeShapeType="1"/>
          </p:cNvSpPr>
          <p:nvPr/>
        </p:nvSpPr>
        <p:spPr bwMode="auto">
          <a:xfrm>
            <a:off x="4648200" y="647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82" name="Line 63"/>
          <p:cNvSpPr>
            <a:spLocks noChangeShapeType="1"/>
          </p:cNvSpPr>
          <p:nvPr/>
        </p:nvSpPr>
        <p:spPr bwMode="auto">
          <a:xfrm>
            <a:off x="5410200" y="5410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04" name="Line 76"/>
          <p:cNvSpPr>
            <a:spLocks noChangeShapeType="1"/>
          </p:cNvSpPr>
          <p:nvPr/>
        </p:nvSpPr>
        <p:spPr bwMode="auto">
          <a:xfrm>
            <a:off x="5029200" y="4876800"/>
            <a:ext cx="3810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5410200" y="5105400"/>
            <a:ext cx="3810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5791200" y="5334000"/>
            <a:ext cx="3810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6172200" y="5562600"/>
            <a:ext cx="3810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08" name="Line 80"/>
          <p:cNvSpPr>
            <a:spLocks noChangeShapeType="1"/>
          </p:cNvSpPr>
          <p:nvPr/>
        </p:nvSpPr>
        <p:spPr bwMode="auto">
          <a:xfrm>
            <a:off x="6553200" y="5791200"/>
            <a:ext cx="381000" cy="152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>
            <a:off x="6934200" y="5943600"/>
            <a:ext cx="381000" cy="152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>
            <a:off x="7315200" y="6096000"/>
            <a:ext cx="381000" cy="152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4648200" y="4648200"/>
            <a:ext cx="3810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91" name="Line 84"/>
          <p:cNvSpPr>
            <a:spLocks noChangeShapeType="1"/>
          </p:cNvSpPr>
          <p:nvPr/>
        </p:nvSpPr>
        <p:spPr bwMode="auto">
          <a:xfrm flipV="1">
            <a:off x="5181600" y="4876800"/>
            <a:ext cx="914400" cy="7620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92" name="Text Box 85"/>
          <p:cNvSpPr txBox="1">
            <a:spLocks noChangeArrowheads="1"/>
          </p:cNvSpPr>
          <p:nvPr/>
        </p:nvSpPr>
        <p:spPr bwMode="auto">
          <a:xfrm>
            <a:off x="6553200" y="6019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aseline="-25000"/>
              <a:t>     D</a:t>
            </a:r>
            <a:endParaRPr lang="hu-HU"/>
          </a:p>
        </p:txBody>
      </p:sp>
      <p:sp>
        <p:nvSpPr>
          <p:cNvPr id="22614" name="Line 86"/>
          <p:cNvSpPr>
            <a:spLocks noChangeShapeType="1"/>
          </p:cNvSpPr>
          <p:nvPr/>
        </p:nvSpPr>
        <p:spPr bwMode="auto">
          <a:xfrm>
            <a:off x="5638800" y="525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615" name="Line 87"/>
          <p:cNvSpPr>
            <a:spLocks noChangeShapeType="1"/>
          </p:cNvSpPr>
          <p:nvPr/>
        </p:nvSpPr>
        <p:spPr bwMode="auto">
          <a:xfrm>
            <a:off x="42672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95" name="Text Box 88"/>
          <p:cNvSpPr txBox="1">
            <a:spLocks noChangeArrowheads="1"/>
          </p:cNvSpPr>
          <p:nvPr/>
        </p:nvSpPr>
        <p:spPr bwMode="auto">
          <a:xfrm>
            <a:off x="38100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600</a:t>
            </a:r>
          </a:p>
        </p:txBody>
      </p:sp>
      <p:sp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3810000" y="5029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700</a:t>
            </a:r>
          </a:p>
        </p:txBody>
      </p:sp>
      <p:sp>
        <p:nvSpPr>
          <p:cNvPr id="31797" name="Text Box 90"/>
          <p:cNvSpPr txBox="1">
            <a:spLocks noChangeArrowheads="1"/>
          </p:cNvSpPr>
          <p:nvPr/>
        </p:nvSpPr>
        <p:spPr bwMode="auto">
          <a:xfrm>
            <a:off x="5181600" y="617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8</a:t>
            </a:r>
          </a:p>
        </p:txBody>
      </p:sp>
      <p:sp>
        <p:nvSpPr>
          <p:cNvPr id="22619" name="Text Box 91"/>
          <p:cNvSpPr txBox="1">
            <a:spLocks noChangeArrowheads="1"/>
          </p:cNvSpPr>
          <p:nvPr/>
        </p:nvSpPr>
        <p:spPr bwMode="auto">
          <a:xfrm>
            <a:off x="5638800" y="617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9</a:t>
            </a:r>
          </a:p>
        </p:txBody>
      </p:sp>
      <p:sp>
        <p:nvSpPr>
          <p:cNvPr id="22620" name="Line 92"/>
          <p:cNvSpPr>
            <a:spLocks noChangeShapeType="1"/>
          </p:cNvSpPr>
          <p:nvPr/>
        </p:nvSpPr>
        <p:spPr bwMode="auto">
          <a:xfrm flipV="1">
            <a:off x="5410200" y="5257800"/>
            <a:ext cx="228600" cy="1524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621" name="Text Box 93"/>
          <p:cNvSpPr txBox="1">
            <a:spLocks noChangeArrowheads="1"/>
          </p:cNvSpPr>
          <p:nvPr/>
        </p:nvSpPr>
        <p:spPr bwMode="auto">
          <a:xfrm>
            <a:off x="7467600" y="579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aseline="-25000"/>
              <a:t> D’</a:t>
            </a:r>
            <a:endParaRPr lang="hu-HU"/>
          </a:p>
        </p:txBody>
      </p:sp>
      <p:sp>
        <p:nvSpPr>
          <p:cNvPr id="31801" name="Text Box 94"/>
          <p:cNvSpPr txBox="1">
            <a:spLocks noChangeArrowheads="1"/>
          </p:cNvSpPr>
          <p:nvPr/>
        </p:nvSpPr>
        <p:spPr bwMode="auto">
          <a:xfrm>
            <a:off x="6019800" y="4572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aseline="-25000"/>
              <a:t> S</a:t>
            </a:r>
            <a:endParaRPr lang="hu-HU"/>
          </a:p>
        </p:txBody>
      </p:sp>
      <p:sp>
        <p:nvSpPr>
          <p:cNvPr id="31802" name="Text Box 95"/>
          <p:cNvSpPr txBox="1">
            <a:spLocks noChangeArrowheads="1"/>
          </p:cNvSpPr>
          <p:nvPr/>
        </p:nvSpPr>
        <p:spPr bwMode="auto">
          <a:xfrm>
            <a:off x="8001000" y="6172200"/>
            <a:ext cx="114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1803" name="Text Box 96"/>
          <p:cNvSpPr txBox="1">
            <a:spLocks noChangeArrowheads="1"/>
          </p:cNvSpPr>
          <p:nvPr/>
        </p:nvSpPr>
        <p:spPr bwMode="auto">
          <a:xfrm>
            <a:off x="3962400" y="1828800"/>
            <a:ext cx="533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1804" name="Text Box 97"/>
          <p:cNvSpPr txBox="1">
            <a:spLocks noChangeArrowheads="1"/>
          </p:cNvSpPr>
          <p:nvPr/>
        </p:nvSpPr>
        <p:spPr bwMode="auto">
          <a:xfrm>
            <a:off x="3962400" y="4343400"/>
            <a:ext cx="533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1805" name="Text Box 98"/>
          <p:cNvSpPr txBox="1">
            <a:spLocks noChangeArrowheads="1"/>
          </p:cNvSpPr>
          <p:nvPr/>
        </p:nvSpPr>
        <p:spPr bwMode="auto">
          <a:xfrm>
            <a:off x="8001000" y="3886200"/>
            <a:ext cx="1143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0" grpId="0" autoUpdateAnimBg="0"/>
      <p:bldP spid="22565" grpId="0" animBg="1"/>
      <p:bldP spid="22568" grpId="0" animBg="1"/>
      <p:bldP spid="22571" grpId="0" animBg="1"/>
      <p:bldP spid="22572" grpId="0" animBg="1"/>
      <p:bldP spid="22573" grpId="0" animBg="1"/>
      <p:bldP spid="22575" grpId="0" autoUpdateAnimBg="0"/>
      <p:bldP spid="22604" grpId="0" animBg="1"/>
      <p:bldP spid="22605" grpId="0" animBg="1"/>
      <p:bldP spid="22606" grpId="0" animBg="1"/>
      <p:bldP spid="22607" grpId="0" animBg="1"/>
      <p:bldP spid="22608" grpId="0" animBg="1"/>
      <p:bldP spid="22609" grpId="0" animBg="1"/>
      <p:bldP spid="22610" grpId="0" animBg="1"/>
      <p:bldP spid="22611" grpId="0" animBg="1"/>
      <p:bldP spid="22614" grpId="0" animBg="1"/>
      <p:bldP spid="22615" grpId="0" animBg="1"/>
      <p:bldP spid="22617" grpId="0" autoUpdateAnimBg="0"/>
      <p:bldP spid="22619" grpId="0" autoUpdateAnimBg="0"/>
      <p:bldP spid="22620" grpId="0" animBg="1"/>
      <p:bldP spid="2262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A rugalmasság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 rugalmasság (elaszticitás) két egymással összefüggő változó relatív változását állítja szembe egymással.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Mérőszáma a rugalmassági együttható: azt fejezi ki, hogy a két egymással kapcsolatban lévő változó közül az egyik változó egy egységnyi relatív (1 %-os) változása mekkora relatív      (hány %-os) változást idéz elő a másik változóban.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90800" y="52578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3200">
                <a:cs typeface="Times New Roman" pitchFamily="18" charset="0"/>
              </a:rPr>
              <a:t>ε</a:t>
            </a:r>
            <a:r>
              <a:rPr lang="hu-HU" altLang="hu-HU" sz="2800" baseline="-25000"/>
              <a:t>D</a:t>
            </a:r>
            <a:r>
              <a:rPr lang="hu-HU" altLang="hu-HU" sz="3200"/>
              <a:t> </a:t>
            </a:r>
            <a:r>
              <a:rPr lang="hu-HU" altLang="hu-HU" sz="2800"/>
              <a:t>=            =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576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581400" y="472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>
                <a:cs typeface="Times New Roman" pitchFamily="18" charset="0"/>
              </a:rPr>
              <a:t>Δ</a:t>
            </a:r>
            <a:r>
              <a:rPr lang="hu-HU" altLang="hu-HU" sz="2400"/>
              <a:t>q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36576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3657600" y="5867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3581400" y="5486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>
                <a:cs typeface="Times New Roman" pitchFamily="18" charset="0"/>
              </a:rPr>
              <a:t>Δ</a:t>
            </a:r>
            <a:r>
              <a:rPr lang="hu-HU" altLang="hu-HU" sz="2400"/>
              <a:t>p</a:t>
            </a:r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>
            <a:off x="3657600" y="594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>
            <a:off x="3429000" y="556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4648200" y="5486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>
                <a:cs typeface="Times New Roman" pitchFamily="18" charset="0"/>
              </a:rPr>
              <a:t>Δ</a:t>
            </a:r>
            <a:r>
              <a:rPr lang="hu-HU" altLang="hu-HU" sz="2400"/>
              <a:t>p</a:t>
            </a: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46482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</a:t>
            </a:r>
            <a:r>
              <a:rPr lang="hu-HU" altLang="hu-HU" sz="2400">
                <a:cs typeface="Times New Roman" pitchFamily="18" charset="0"/>
              </a:rPr>
              <a:t>Δ</a:t>
            </a:r>
            <a:r>
              <a:rPr lang="hu-HU" altLang="hu-HU" sz="2400"/>
              <a:t>q</a:t>
            </a:r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>
            <a:off x="47244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Rugalmasság fajtái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A kereslet árrugalmassága: a kereslet százalékos változása osztva az ár százalékos változásával. (Giffen-javak: pozitív rugalmasság;                     </a:t>
            </a:r>
            <a:r>
              <a:rPr lang="hu-HU" altLang="hu-HU" sz="2400" smtClean="0">
                <a:cs typeface="Times New Roman" pitchFamily="18" charset="0"/>
              </a:rPr>
              <a:t>ε</a:t>
            </a:r>
            <a:r>
              <a:rPr lang="hu-HU" altLang="hu-HU" sz="2400" smtClean="0"/>
              <a:t> = 0 – tökéletesen rugalmatlan; 0 &gt; </a:t>
            </a:r>
            <a:r>
              <a:rPr lang="hu-HU" altLang="hu-HU" sz="2400" smtClean="0">
                <a:cs typeface="Times New Roman" pitchFamily="18" charset="0"/>
              </a:rPr>
              <a:t>ε</a:t>
            </a:r>
            <a:r>
              <a:rPr lang="hu-HU" altLang="hu-HU" sz="2400" smtClean="0"/>
              <a:t> &gt; -1 – rugalmatlan;                    </a:t>
            </a:r>
            <a:r>
              <a:rPr lang="hu-HU" altLang="hu-HU" sz="2400" smtClean="0">
                <a:cs typeface="Times New Roman" pitchFamily="18" charset="0"/>
              </a:rPr>
              <a:t>ε</a:t>
            </a:r>
            <a:r>
              <a:rPr lang="hu-HU" altLang="hu-HU" sz="2400" smtClean="0"/>
              <a:t> = -1 – egységnyi rugalmasságú; </a:t>
            </a:r>
            <a:r>
              <a:rPr lang="hu-HU" altLang="hu-HU" sz="2400" smtClean="0">
                <a:cs typeface="Times New Roman" pitchFamily="18" charset="0"/>
              </a:rPr>
              <a:t>ε</a:t>
            </a:r>
            <a:r>
              <a:rPr lang="hu-HU" altLang="hu-HU" sz="2400" smtClean="0"/>
              <a:t> &lt; -1 – rugalmas).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A kereslet jövedelemrugalmassága: a kereslet százalékos változása osztva a jövedelem százalékos változásával (normál javak: pozitív; inferior javak: negatív; „luxus” javak: 1-nél nagyobb).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A kereslet kereszt-árrugalmassága: „A” termék árának 1 %-os változása hány %-os változást idéz elő egy másik termék keresletében (helyettesítő termékek: pozitív; kiegészítő termékek: negatív; ha 0, akkor a termékek kereslete független egymástól).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A kínálat árrugalmassága: A kínált mennyiség százalékos változása osztva az ár százalékos változásával.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(A számítás módszere szerint mindegyik fajtánál megkülönböztethetünk ív- illetve pontrugalmasságot.)  </a:t>
            </a:r>
          </a:p>
          <a:p>
            <a:pPr eaLnBrk="1" hangingPunct="1">
              <a:lnSpc>
                <a:spcPct val="90000"/>
              </a:lnSpc>
            </a:pPr>
            <a:endParaRPr lang="hu-HU" altLang="hu-HU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háztartások viselkedése, fogyasztói döntések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z="2800" smtClean="0"/>
              <a:t>A háztartások alapvető döntései:</a:t>
            </a:r>
          </a:p>
          <a:p>
            <a:pPr eaLnBrk="1" hangingPunct="1">
              <a:buFontTx/>
              <a:buNone/>
            </a:pPr>
            <a:r>
              <a:rPr lang="hu-HU" altLang="hu-HU" sz="2800" smtClean="0"/>
              <a:t>Output-piacokon:</a:t>
            </a:r>
          </a:p>
          <a:p>
            <a:pPr eaLnBrk="1" hangingPunct="1"/>
            <a:r>
              <a:rPr lang="hu-HU" altLang="hu-HU" sz="2800" smtClean="0"/>
              <a:t>Mennyi legyen a kereslete a fogyasztási javak piacán az egyes termékek és szolgáltatások iránt?</a:t>
            </a:r>
          </a:p>
          <a:p>
            <a:pPr eaLnBrk="1" hangingPunct="1">
              <a:buFontTx/>
              <a:buNone/>
            </a:pPr>
            <a:r>
              <a:rPr lang="hu-HU" altLang="hu-HU" sz="2800" smtClean="0"/>
              <a:t>Input-piacokon:</a:t>
            </a:r>
          </a:p>
          <a:p>
            <a:pPr eaLnBrk="1" hangingPunct="1"/>
            <a:r>
              <a:rPr lang="hu-HU" altLang="hu-HU" sz="2800" smtClean="0"/>
              <a:t>Hány munkaóra legyen az egyéni munkakínálata?</a:t>
            </a:r>
          </a:p>
          <a:p>
            <a:pPr eaLnBrk="1" hangingPunct="1"/>
            <a:r>
              <a:rPr lang="hu-HU" altLang="hu-HU" sz="2800" smtClean="0"/>
              <a:t>Mennyit takarítson meg a jövedelméből a jövőbeni fogyasztás érdekében (vagy mennyi hitelt vegyen fel, a jövőbeni fogyasztási lehetőségeit szűkítve)?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az alapszintű mikro-ökonómia kurzusokon tanultak áttekintése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ChangeArrowheads="1"/>
          </p:cNvSpPr>
          <p:nvPr/>
        </p:nvSpPr>
        <p:spPr bwMode="auto">
          <a:xfrm>
            <a:off x="4876800" y="6019800"/>
            <a:ext cx="1676400" cy="304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8768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árnövekedés</a:t>
            </a:r>
          </a:p>
        </p:txBody>
      </p:sp>
      <p:sp>
        <p:nvSpPr>
          <p:cNvPr id="6148" name="Rectangle 30"/>
          <p:cNvSpPr>
            <a:spLocks noChangeArrowheads="1"/>
          </p:cNvSpPr>
          <p:nvPr/>
        </p:nvSpPr>
        <p:spPr bwMode="auto">
          <a:xfrm>
            <a:off x="7239000" y="4572000"/>
            <a:ext cx="1676400" cy="304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Költségvetési korlát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3810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 fogyasztók jövedelme, vagyona és az árak alkotják a fogyasztói döntéseket korlátozó tényezőket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 fogyasztó költségvetési korlátja (2 termék esetén): P</a:t>
            </a:r>
            <a:r>
              <a:rPr lang="hu-HU" altLang="hu-HU" sz="2800" baseline="-25000" smtClean="0"/>
              <a:t>X</a:t>
            </a:r>
            <a:r>
              <a:rPr lang="hu-HU" altLang="hu-HU" sz="2800" smtClean="0"/>
              <a:t>X+P</a:t>
            </a:r>
            <a:r>
              <a:rPr lang="hu-HU" altLang="hu-HU" sz="2800" baseline="-25000" smtClean="0"/>
              <a:t>Y</a:t>
            </a:r>
            <a:r>
              <a:rPr lang="hu-HU" altLang="hu-HU" sz="2800" smtClean="0"/>
              <a:t>Y </a:t>
            </a:r>
            <a:r>
              <a:rPr lang="hu-HU" altLang="hu-HU" sz="2800" smtClean="0">
                <a:cs typeface="Times New Roman" pitchFamily="18" charset="0"/>
              </a:rPr>
              <a:t>≤</a:t>
            </a:r>
            <a:r>
              <a:rPr lang="hu-HU" altLang="hu-HU" sz="2800" smtClean="0"/>
              <a:t> 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Meredekség: P</a:t>
            </a:r>
            <a:r>
              <a:rPr lang="hu-HU" altLang="hu-HU" sz="2800" baseline="-25000" smtClean="0"/>
              <a:t>X</a:t>
            </a:r>
            <a:r>
              <a:rPr lang="hu-HU" altLang="hu-HU" sz="2800" smtClean="0"/>
              <a:t>/P</a:t>
            </a:r>
            <a:r>
              <a:rPr lang="hu-HU" altLang="hu-HU" sz="2800" baseline="-25000" smtClean="0"/>
              <a:t>Y</a:t>
            </a:r>
            <a:r>
              <a:rPr lang="hu-HU" altLang="hu-HU" sz="2800" smtClean="0"/>
              <a:t> </a:t>
            </a:r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 flipV="1">
            <a:off x="4800600" y="16764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4800600" y="5791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47244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 flipH="1">
            <a:off x="4876800" y="2438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48768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I/P</a:t>
            </a:r>
            <a:r>
              <a:rPr lang="hu-HU" altLang="hu-HU" sz="2400" baseline="-25000"/>
              <a:t>Y</a:t>
            </a:r>
            <a:endParaRPr lang="hu-HU" altLang="hu-HU" sz="2400"/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3886200" y="1600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Y (db)</a:t>
            </a:r>
          </a:p>
        </p:txBody>
      </p:sp>
      <p:sp>
        <p:nvSpPr>
          <p:cNvPr id="6157" name="Line 11"/>
          <p:cNvSpPr>
            <a:spLocks noChangeShapeType="1"/>
          </p:cNvSpPr>
          <p:nvPr/>
        </p:nvSpPr>
        <p:spPr bwMode="auto">
          <a:xfrm>
            <a:off x="6934200" y="571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8" name="Line 12"/>
          <p:cNvSpPr>
            <a:spLocks noChangeShapeType="1"/>
          </p:cNvSpPr>
          <p:nvPr/>
        </p:nvSpPr>
        <p:spPr bwMode="auto">
          <a:xfrm>
            <a:off x="4800600" y="2743200"/>
            <a:ext cx="21336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59" name="Text Box 13"/>
          <p:cNvSpPr txBox="1">
            <a:spLocks noChangeArrowheads="1"/>
          </p:cNvSpPr>
          <p:nvPr/>
        </p:nvSpPr>
        <p:spPr bwMode="auto">
          <a:xfrm>
            <a:off x="6858000" y="5257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I/P</a:t>
            </a:r>
            <a:r>
              <a:rPr lang="hu-HU" altLang="hu-HU" sz="2400" baseline="-25000"/>
              <a:t>X</a:t>
            </a:r>
            <a:r>
              <a:rPr lang="hu-HU" altLang="hu-HU" baseline="-45000"/>
              <a:t>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800600" y="2743200"/>
            <a:ext cx="1066800" cy="304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800600" y="2743200"/>
            <a:ext cx="3200400" cy="304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5867400" y="571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001000" y="571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7848600" y="5257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</a:t>
            </a:r>
            <a:r>
              <a:rPr lang="hu-HU" altLang="hu-HU" sz="2400">
                <a:cs typeface="Times New Roman" pitchFamily="18" charset="0"/>
              </a:rPr>
              <a:t>⅔</a:t>
            </a:r>
            <a:r>
              <a:rPr lang="hu-HU" altLang="hu-HU" sz="2400"/>
              <a:t>P</a:t>
            </a:r>
            <a:r>
              <a:rPr lang="hu-HU" altLang="hu-HU" sz="2400" baseline="-25000"/>
              <a:t>X</a:t>
            </a:r>
            <a:r>
              <a:rPr lang="hu-HU" altLang="hu-HU" baseline="-45000"/>
              <a:t>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715000" y="5257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I/2P</a:t>
            </a:r>
            <a:r>
              <a:rPr lang="hu-HU" altLang="hu-HU" sz="2400" baseline="-25000"/>
              <a:t>X</a:t>
            </a:r>
            <a:r>
              <a:rPr lang="hu-HU" altLang="hu-HU" baseline="-45000"/>
              <a:t>0</a:t>
            </a:r>
          </a:p>
        </p:txBody>
      </p:sp>
      <p:sp>
        <p:nvSpPr>
          <p:cNvPr id="6166" name="Line 26"/>
          <p:cNvSpPr>
            <a:spLocks noChangeShapeType="1"/>
          </p:cNvSpPr>
          <p:nvPr/>
        </p:nvSpPr>
        <p:spPr bwMode="auto">
          <a:xfrm flipH="1">
            <a:off x="7696200" y="4876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67" name="Text Box 27"/>
          <p:cNvSpPr txBox="1">
            <a:spLocks noChangeArrowheads="1"/>
          </p:cNvSpPr>
          <p:nvPr/>
        </p:nvSpPr>
        <p:spPr bwMode="auto">
          <a:xfrm>
            <a:off x="7239000" y="4495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árcsökkenés</a:t>
            </a: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5638800" y="5638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69" name="Text Box 32"/>
          <p:cNvSpPr txBox="1">
            <a:spLocks noChangeArrowheads="1"/>
          </p:cNvSpPr>
          <p:nvPr/>
        </p:nvSpPr>
        <p:spPr bwMode="auto">
          <a:xfrm>
            <a:off x="8077200" y="579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(db)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V="1">
            <a:off x="6934200" y="1600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6934200" y="2590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6934200" y="2057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6858000" y="3124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</a:t>
            </a:r>
            <a:r>
              <a:rPr lang="hu-HU" altLang="hu-HU" sz="2400" baseline="-25000"/>
              <a:t>0</a:t>
            </a:r>
            <a:endParaRPr lang="hu-HU" altLang="hu-HU" sz="2400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8077200" y="3124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(db)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868144" y="228600"/>
            <a:ext cx="3275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dirty="0"/>
              <a:t>I kétszeresére nő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hu-HU" altLang="hu-HU" sz="1600" dirty="0">
                <a:sym typeface="Wingdings" pitchFamily="2" charset="2"/>
              </a:rPr>
              <a:t>Költségvetési korlát párhuzamosan kitolódik (új tengelymetszetek 2I</a:t>
            </a:r>
            <a:r>
              <a:rPr lang="hu-HU" altLang="hu-HU" sz="1600" baseline="-25000" dirty="0">
                <a:sym typeface="Wingdings" pitchFamily="2" charset="2"/>
              </a:rPr>
              <a:t>0</a:t>
            </a:r>
            <a:r>
              <a:rPr lang="hu-HU" altLang="hu-HU" sz="1600" dirty="0">
                <a:sym typeface="Wingdings" pitchFamily="2" charset="2"/>
              </a:rPr>
              <a:t>/P</a:t>
            </a:r>
            <a:r>
              <a:rPr lang="hu-HU" altLang="hu-HU" sz="1600" baseline="-25000" dirty="0">
                <a:sym typeface="Wingdings" pitchFamily="2" charset="2"/>
              </a:rPr>
              <a:t>X</a:t>
            </a:r>
            <a:r>
              <a:rPr lang="hu-HU" altLang="hu-HU" sz="1600" dirty="0">
                <a:sym typeface="Wingdings" pitchFamily="2" charset="2"/>
              </a:rPr>
              <a:t> és 2I</a:t>
            </a:r>
            <a:r>
              <a:rPr lang="hu-HU" altLang="hu-HU" sz="1600" baseline="-25000" dirty="0">
                <a:sym typeface="Wingdings" pitchFamily="2" charset="2"/>
              </a:rPr>
              <a:t>0</a:t>
            </a:r>
            <a:r>
              <a:rPr lang="hu-HU" altLang="hu-HU" sz="1600" dirty="0">
                <a:sym typeface="Wingdings" pitchFamily="2" charset="2"/>
              </a:rPr>
              <a:t>/P</a:t>
            </a:r>
            <a:r>
              <a:rPr lang="hu-HU" altLang="hu-HU" sz="1600" baseline="-25000" dirty="0">
                <a:sym typeface="Wingdings" pitchFamily="2" charset="2"/>
              </a:rPr>
              <a:t>Y</a:t>
            </a:r>
            <a:r>
              <a:rPr lang="hu-HU" altLang="hu-HU" sz="1600" dirty="0">
                <a:sym typeface="Wingdings" pitchFamily="2" charset="2"/>
              </a:rPr>
              <a:t>)</a:t>
            </a:r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 flipH="1">
            <a:off x="716280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6019800" y="1676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Y (db)</a:t>
            </a:r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 flipH="1">
            <a:off x="7620000" y="2971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7391400" y="3124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</a:t>
            </a:r>
            <a:r>
              <a:rPr lang="hu-HU" altLang="hu-HU" sz="2400" baseline="-25000"/>
              <a:t>1</a:t>
            </a:r>
            <a:endParaRPr lang="hu-HU" altLang="hu-HU" sz="2400"/>
          </a:p>
        </p:txBody>
      </p:sp>
      <p:sp>
        <p:nvSpPr>
          <p:cNvPr id="23603" name="AutoShape 51"/>
          <p:cNvSpPr>
            <a:spLocks noChangeArrowheads="1"/>
          </p:cNvSpPr>
          <p:nvPr/>
        </p:nvSpPr>
        <p:spPr bwMode="auto">
          <a:xfrm rot="-2100000">
            <a:off x="7162800" y="26670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3604" name="AutoShape 52"/>
          <p:cNvSpPr>
            <a:spLocks noChangeArrowheads="1"/>
          </p:cNvSpPr>
          <p:nvPr/>
        </p:nvSpPr>
        <p:spPr bwMode="auto">
          <a:xfrm rot="-2100000">
            <a:off x="6172200" y="43434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6183" name="AutoShape 53"/>
          <p:cNvSpPr>
            <a:spLocks noChangeArrowheads="1"/>
          </p:cNvSpPr>
          <p:nvPr/>
        </p:nvSpPr>
        <p:spPr bwMode="auto">
          <a:xfrm rot="8100000">
            <a:off x="5638800" y="46482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75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75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75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75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75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75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075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575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75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75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9075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575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75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575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075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0" grpId="0" autoUpdateAnimBg="0"/>
      <p:bldP spid="23566" grpId="0" animBg="1"/>
      <p:bldP spid="23570" grpId="0" animBg="1"/>
      <p:bldP spid="23572" grpId="0" animBg="1"/>
      <p:bldP spid="23573" grpId="0" animBg="1"/>
      <p:bldP spid="23574" grpId="0" autoUpdateAnimBg="0"/>
      <p:bldP spid="23575" grpId="0" autoUpdateAnimBg="0"/>
      <p:bldP spid="23583" grpId="0" animBg="1"/>
      <p:bldP spid="23585" grpId="0" animBg="1"/>
      <p:bldP spid="23586" grpId="0" animBg="1"/>
      <p:bldP spid="23587" grpId="0" animBg="1"/>
      <p:bldP spid="23591" grpId="0" animBg="1"/>
      <p:bldP spid="23595" grpId="0" autoUpdateAnimBg="0"/>
      <p:bldP spid="23596" grpId="0" autoUpdateAnimBg="0"/>
      <p:bldP spid="23597" grpId="0" autoUpdateAnimBg="0"/>
      <p:bldP spid="23598" grpId="0" animBg="1"/>
      <p:bldP spid="23599" grpId="0" autoUpdateAnimBg="0"/>
      <p:bldP spid="23601" grpId="0" animBg="1"/>
      <p:bldP spid="23602" grpId="0" autoUpdateAnimBg="0"/>
      <p:bldP spid="23603" grpId="0" animBg="1"/>
      <p:bldP spid="236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3"/>
          <p:cNvSpPr>
            <a:spLocks noChangeArrowheads="1"/>
          </p:cNvSpPr>
          <p:nvPr/>
        </p:nvSpPr>
        <p:spPr bwMode="auto">
          <a:xfrm>
            <a:off x="609600" y="4572000"/>
            <a:ext cx="4419600" cy="1981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171" name="Rectangle 32"/>
          <p:cNvSpPr>
            <a:spLocks noChangeArrowheads="1"/>
          </p:cNvSpPr>
          <p:nvPr/>
        </p:nvSpPr>
        <p:spPr bwMode="auto">
          <a:xfrm>
            <a:off x="609600" y="2209800"/>
            <a:ext cx="4419600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Hasznosság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5105400" y="1981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105400" y="3962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5" name="Arc 7"/>
          <p:cNvSpPr>
            <a:spLocks/>
          </p:cNvSpPr>
          <p:nvPr/>
        </p:nvSpPr>
        <p:spPr bwMode="auto">
          <a:xfrm rot="10800000" flipV="1">
            <a:off x="5105400" y="2286000"/>
            <a:ext cx="2347913" cy="1676400"/>
          </a:xfrm>
          <a:custGeom>
            <a:avLst/>
            <a:gdLst>
              <a:gd name="T0" fmla="*/ 0 w 30352"/>
              <a:gd name="T1" fmla="*/ 143736 h 21600"/>
              <a:gd name="T2" fmla="*/ 2347913 w 30352"/>
              <a:gd name="T3" fmla="*/ 1676400 h 21600"/>
              <a:gd name="T4" fmla="*/ 677021 w 30352"/>
              <a:gd name="T5" fmla="*/ 167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352" h="21600" fill="none" extrusionOk="0">
                <a:moveTo>
                  <a:pt x="0" y="1852"/>
                </a:moveTo>
                <a:cubicBezTo>
                  <a:pt x="2756" y="631"/>
                  <a:pt x="5737" y="-1"/>
                  <a:pt x="8752" y="0"/>
                </a:cubicBezTo>
                <a:cubicBezTo>
                  <a:pt x="20681" y="0"/>
                  <a:pt x="30352" y="9670"/>
                  <a:pt x="30352" y="21600"/>
                </a:cubicBezTo>
              </a:path>
              <a:path w="30352" h="21600" stroke="0" extrusionOk="0">
                <a:moveTo>
                  <a:pt x="0" y="1852"/>
                </a:moveTo>
                <a:cubicBezTo>
                  <a:pt x="2756" y="631"/>
                  <a:pt x="5737" y="-1"/>
                  <a:pt x="8752" y="0"/>
                </a:cubicBezTo>
                <a:cubicBezTo>
                  <a:pt x="20681" y="0"/>
                  <a:pt x="30352" y="9670"/>
                  <a:pt x="30352" y="21600"/>
                </a:cubicBezTo>
                <a:lnTo>
                  <a:pt x="8752" y="21600"/>
                </a:lnTo>
                <a:lnTo>
                  <a:pt x="0" y="185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781800" y="2286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5105400" y="4191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105400" y="6172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105400" y="4495800"/>
            <a:ext cx="1676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 flipH="1">
            <a:off x="6781800" y="1981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6444208" y="1628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/>
              <a:t>Telítettségi pont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181600" y="1905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TU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181600" y="411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MU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8001000" y="3886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001000" y="6096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6294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0</a:t>
            </a:r>
            <a:endParaRPr lang="hu-HU" altLang="hu-HU" sz="2400"/>
          </a:p>
        </p:txBody>
      </p:sp>
      <p:sp>
        <p:nvSpPr>
          <p:cNvPr id="7187" name="Rectangle 22"/>
          <p:cNvSpPr>
            <a:spLocks noChangeArrowheads="1"/>
          </p:cNvSpPr>
          <p:nvPr/>
        </p:nvSpPr>
        <p:spPr bwMode="auto">
          <a:xfrm>
            <a:off x="7543800" y="47244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 dirty="0">
                <a:cs typeface="Times New Roman" pitchFamily="18" charset="0"/>
              </a:rPr>
              <a:t>TU</a:t>
            </a:r>
            <a:r>
              <a:rPr lang="hu-HU" altLang="hu-HU" sz="2000" baseline="-30000" dirty="0">
                <a:cs typeface="Times New Roman" pitchFamily="18" charset="0"/>
              </a:rPr>
              <a:t>1</a:t>
            </a:r>
            <a:r>
              <a:rPr lang="hu-HU" altLang="hu-HU" sz="2000" dirty="0">
                <a:cs typeface="Times New Roman" pitchFamily="18" charset="0"/>
              </a:rPr>
              <a:t> – TU</a:t>
            </a:r>
            <a:r>
              <a:rPr lang="hu-HU" altLang="hu-HU" sz="2000" baseline="-30000" dirty="0">
                <a:cs typeface="Times New Roman" pitchFamily="18" charset="0"/>
              </a:rPr>
              <a:t>0</a:t>
            </a:r>
            <a:r>
              <a:rPr lang="hu-HU" altLang="hu-HU" sz="1050" dirty="0"/>
              <a:t> </a:t>
            </a:r>
            <a:endParaRPr lang="hu-HU" altLang="hu-HU" sz="2000" dirty="0"/>
          </a:p>
        </p:txBody>
      </p:sp>
      <p:sp>
        <p:nvSpPr>
          <p:cNvPr id="7188" name="Rectangle 23"/>
          <p:cNvSpPr>
            <a:spLocks noChangeArrowheads="1"/>
          </p:cNvSpPr>
          <p:nvPr/>
        </p:nvSpPr>
        <p:spPr bwMode="auto">
          <a:xfrm>
            <a:off x="7620000" y="5029200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 dirty="0"/>
              <a:t>  </a:t>
            </a:r>
            <a:r>
              <a:rPr lang="hu-HU" altLang="hu-HU" sz="2000" dirty="0">
                <a:cs typeface="Times New Roman" pitchFamily="18" charset="0"/>
              </a:rPr>
              <a:t>q</a:t>
            </a:r>
            <a:r>
              <a:rPr lang="hu-HU" altLang="hu-HU" sz="2000" baseline="-30000" dirty="0">
                <a:cs typeface="Times New Roman" pitchFamily="18" charset="0"/>
              </a:rPr>
              <a:t>1</a:t>
            </a:r>
            <a:r>
              <a:rPr lang="hu-HU" altLang="hu-HU" sz="2000" dirty="0">
                <a:cs typeface="Times New Roman" pitchFamily="18" charset="0"/>
              </a:rPr>
              <a:t> – q</a:t>
            </a:r>
            <a:r>
              <a:rPr lang="hu-HU" altLang="hu-HU" sz="2000" baseline="-30000" dirty="0">
                <a:cs typeface="Times New Roman" pitchFamily="18" charset="0"/>
              </a:rPr>
              <a:t>0</a:t>
            </a:r>
            <a:r>
              <a:rPr lang="hu-HU" altLang="hu-HU" sz="1050" dirty="0"/>
              <a:t> </a:t>
            </a:r>
            <a:endParaRPr lang="hu-HU" altLang="hu-HU" sz="2000" dirty="0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7620000" y="5105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90" name="Rectangle 25"/>
          <p:cNvSpPr>
            <a:spLocks noChangeArrowheads="1"/>
          </p:cNvSpPr>
          <p:nvPr/>
        </p:nvSpPr>
        <p:spPr bwMode="auto">
          <a:xfrm>
            <a:off x="60960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400">
                <a:cs typeface="Times New Roman" pitchFamily="18" charset="0"/>
              </a:rPr>
              <a:t>MU =</a:t>
            </a:r>
            <a:r>
              <a:rPr lang="hu-HU" altLang="hu-HU" sz="2400"/>
              <a:t> </a:t>
            </a:r>
            <a:r>
              <a:rPr lang="hu-HU" altLang="hu-HU" sz="2400">
                <a:cs typeface="Times New Roman" pitchFamily="18" charset="0"/>
              </a:rPr>
              <a:t>lim</a:t>
            </a:r>
            <a:r>
              <a:rPr lang="hu-HU" altLang="hu-HU" sz="2400"/>
              <a:t> </a:t>
            </a:r>
          </a:p>
        </p:txBody>
      </p:sp>
      <p:sp>
        <p:nvSpPr>
          <p:cNvPr id="7191" name="AutoShape 26"/>
          <p:cNvSpPr>
            <a:spLocks/>
          </p:cNvSpPr>
          <p:nvPr/>
        </p:nvSpPr>
        <p:spPr bwMode="auto">
          <a:xfrm>
            <a:off x="7543800" y="4572000"/>
            <a:ext cx="76200" cy="914400"/>
          </a:xfrm>
          <a:prstGeom prst="lef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192" name="AutoShape 27"/>
          <p:cNvSpPr>
            <a:spLocks/>
          </p:cNvSpPr>
          <p:nvPr/>
        </p:nvSpPr>
        <p:spPr bwMode="auto">
          <a:xfrm>
            <a:off x="8686800" y="4572000"/>
            <a:ext cx="76200" cy="914400"/>
          </a:xfrm>
          <a:prstGeom prst="righ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193" name="Rectangle 28"/>
          <p:cNvSpPr>
            <a:spLocks noChangeArrowheads="1"/>
          </p:cNvSpPr>
          <p:nvPr/>
        </p:nvSpPr>
        <p:spPr bwMode="auto">
          <a:xfrm>
            <a:off x="6781800" y="5105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1800" dirty="0">
                <a:cs typeface="Times New Roman" pitchFamily="18" charset="0"/>
              </a:rPr>
              <a:t>q</a:t>
            </a:r>
            <a:r>
              <a:rPr lang="hu-HU" altLang="hu-HU" sz="1800" baseline="-30000" dirty="0">
                <a:cs typeface="Times New Roman" pitchFamily="18" charset="0"/>
              </a:rPr>
              <a:t>1</a:t>
            </a:r>
            <a:r>
              <a:rPr lang="hu-HU" altLang="hu-HU" sz="18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hu-HU" altLang="hu-HU" sz="1800" dirty="0">
                <a:cs typeface="Times New Roman" pitchFamily="18" charset="0"/>
              </a:rPr>
              <a:t>q</a:t>
            </a:r>
            <a:r>
              <a:rPr lang="hu-HU" altLang="hu-HU" sz="1800" baseline="-30000" dirty="0">
                <a:cs typeface="Times New Roman" pitchFamily="18" charset="0"/>
                <a:sym typeface="Wingdings" pitchFamily="2" charset="2"/>
              </a:rPr>
              <a:t>0</a:t>
            </a:r>
            <a:r>
              <a:rPr lang="hu-HU" altLang="hu-HU" sz="1800" dirty="0">
                <a:cs typeface="Times New Roman" pitchFamily="18" charset="0"/>
                <a:sym typeface="Wingdings" pitchFamily="2" charset="2"/>
              </a:rPr>
              <a:t> </a:t>
            </a:r>
          </a:p>
        </p:txBody>
      </p:sp>
      <p:sp>
        <p:nvSpPr>
          <p:cNvPr id="7194" name="Text Box 29"/>
          <p:cNvSpPr txBox="1">
            <a:spLocks noChangeArrowheads="1"/>
          </p:cNvSpPr>
          <p:nvPr/>
        </p:nvSpPr>
        <p:spPr bwMode="auto">
          <a:xfrm>
            <a:off x="6553200" y="3886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0</a:t>
            </a:r>
            <a:endParaRPr lang="hu-HU" altLang="hu-HU" sz="2400"/>
          </a:p>
        </p:txBody>
      </p:sp>
      <p:sp>
        <p:nvSpPr>
          <p:cNvPr id="7195" name="Rectangle 30"/>
          <p:cNvSpPr>
            <a:spLocks noChangeArrowheads="1"/>
          </p:cNvSpPr>
          <p:nvPr/>
        </p:nvSpPr>
        <p:spPr bwMode="auto">
          <a:xfrm>
            <a:off x="6248400" y="152400"/>
            <a:ext cx="2590800" cy="13716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sz="2000"/>
          </a:p>
        </p:txBody>
      </p:sp>
      <p:sp>
        <p:nvSpPr>
          <p:cNvPr id="7196" name="Text Box 31"/>
          <p:cNvSpPr txBox="1">
            <a:spLocks noChangeArrowheads="1"/>
          </p:cNvSpPr>
          <p:nvPr/>
        </p:nvSpPr>
        <p:spPr bwMode="auto">
          <a:xfrm>
            <a:off x="6248400" y="152400"/>
            <a:ext cx="25908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dirty="0"/>
              <a:t>TU – teljes hasznosság (</a:t>
            </a:r>
            <a:r>
              <a:rPr lang="hu-HU" altLang="hu-HU" sz="1800" i="1" dirty="0" err="1"/>
              <a:t>total</a:t>
            </a:r>
            <a:r>
              <a:rPr lang="hu-HU" altLang="hu-HU" sz="1800" i="1" dirty="0"/>
              <a:t> </a:t>
            </a:r>
            <a:r>
              <a:rPr lang="hu-HU" altLang="hu-HU" sz="1800" i="1" dirty="0" err="1"/>
              <a:t>utility</a:t>
            </a:r>
            <a:r>
              <a:rPr lang="hu-HU" altLang="hu-HU" sz="1800" dirty="0"/>
              <a:t>)</a:t>
            </a:r>
          </a:p>
          <a:p>
            <a:pPr>
              <a:spcBef>
                <a:spcPct val="50000"/>
              </a:spcBef>
            </a:pPr>
            <a:r>
              <a:rPr lang="hu-HU" altLang="hu-HU" sz="1800" dirty="0"/>
              <a:t>MU – határhaszon (</a:t>
            </a:r>
            <a:r>
              <a:rPr lang="hu-HU" altLang="hu-HU" sz="1800" i="1" dirty="0" err="1"/>
              <a:t>marginal</a:t>
            </a:r>
            <a:r>
              <a:rPr lang="hu-HU" altLang="hu-HU" sz="1800" i="1" dirty="0"/>
              <a:t> </a:t>
            </a:r>
            <a:r>
              <a:rPr lang="hu-HU" altLang="hu-HU" sz="1800" i="1" dirty="0" err="1"/>
              <a:t>utility</a:t>
            </a:r>
            <a:r>
              <a:rPr lang="hu-HU" altLang="hu-HU" sz="1800" dirty="0"/>
              <a:t>)</a:t>
            </a:r>
          </a:p>
        </p:txBody>
      </p:sp>
      <p:sp>
        <p:nvSpPr>
          <p:cNvPr id="7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4953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altLang="hu-HU" sz="2000" smtClean="0"/>
              <a:t>Definíció (1): A dolgok fizikai, kémiai, mechanikai stb. tulajdonságai, amelyek alkalmassá teszik emberi szükségletek kielégítésére.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altLang="hu-HU" sz="2000" smtClean="0"/>
              <a:t>Definíció (2): A termék vagy szolgáltatás elfogyasztása a fogyasztónál milyen megelégedettséget, élvezeti intenzitást  idéz elő (szubjektív hasznosság).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000" smtClean="0"/>
              <a:t>	Ez utóbbi megközelítés kétféle felfogása: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000" smtClean="0"/>
              <a:t>Kardinális: Számszerűsíthető, hogy hányszor (pl. kétszer) hasznosabb egy jószágkosár egy másiknál.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000" smtClean="0"/>
              <a:t>Ordinális: Ez nem számszerűsíthető, de a fogyasztó képes rangsorolni a jószágkosarakat (A jószágkosár hasznosabb, kevésbé hasznos vagy azonos hasznosságú B kosárhoz képest). Feltételezések a rangsoroláshoz: tranzitivitás, reflexivitás, teljesség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8" grpId="0" animBg="1"/>
      <p:bldP spid="24592" grpId="0" autoUpdateAnimBg="0"/>
      <p:bldP spid="24595" grpId="0" autoUpdateAnimBg="0"/>
      <p:bldP spid="2459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4"/>
          <p:cNvSpPr>
            <a:spLocks noChangeArrowheads="1"/>
          </p:cNvSpPr>
          <p:nvPr/>
        </p:nvSpPr>
        <p:spPr bwMode="auto">
          <a:xfrm>
            <a:off x="7162800" y="4953000"/>
            <a:ext cx="1752600" cy="1219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195" name="Text Box 33"/>
          <p:cNvSpPr txBox="1">
            <a:spLocks noChangeArrowheads="1"/>
          </p:cNvSpPr>
          <p:nvPr/>
        </p:nvSpPr>
        <p:spPr bwMode="auto">
          <a:xfrm>
            <a:off x="7010400" y="4953000"/>
            <a:ext cx="182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2400"/>
              <a:t>MRS: a helyettesítés határrátája</a:t>
            </a:r>
            <a:r>
              <a:rPr lang="hu-HU" altLang="hu-HU" sz="2400" baseline="30000"/>
              <a:t>1</a:t>
            </a:r>
            <a:endParaRPr lang="hu-HU" altLang="hu-HU" sz="2400"/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4495800" y="1371600"/>
            <a:ext cx="43434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A fogyasztó optimális döntésének feltétele: </a:t>
            </a:r>
          </a:p>
          <a:p>
            <a:pPr>
              <a:spcBef>
                <a:spcPct val="50000"/>
              </a:spcBef>
            </a:pPr>
            <a:endParaRPr lang="hu-HU" altLang="hu-HU" sz="2400"/>
          </a:p>
          <a:p>
            <a:pPr>
              <a:spcBef>
                <a:spcPct val="50000"/>
              </a:spcBef>
            </a:pPr>
            <a:r>
              <a:rPr lang="hu-HU" altLang="hu-HU" sz="2400"/>
              <a:t>azaz az X termékre költött „utolsó pénzegység” (határ)haszna megegyezik az Y termékre költött utolsó pénzegység határhasznával.</a:t>
            </a:r>
          </a:p>
          <a:p>
            <a:pPr>
              <a:spcBef>
                <a:spcPct val="50000"/>
              </a:spcBef>
            </a:pPr>
            <a:r>
              <a:rPr lang="hu-HU" altLang="hu-HU" sz="2400"/>
              <a:t>Más formában: 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Fogyasztói döntés és jólét</a:t>
            </a:r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 flipV="1">
            <a:off x="914400" y="1447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199" name="Line 5"/>
          <p:cNvSpPr>
            <a:spLocks noChangeShapeType="1"/>
          </p:cNvSpPr>
          <p:nvPr/>
        </p:nvSpPr>
        <p:spPr bwMode="auto">
          <a:xfrm>
            <a:off x="914400" y="5105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914400" y="1905000"/>
            <a:ext cx="28956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914400" y="3733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609600" y="3657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aseline="30000"/>
              <a:t>*</a:t>
            </a:r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>
            <a:off x="2590800" y="3733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05" name="AutoShape 12"/>
          <p:cNvSpPr>
            <a:spLocks noChangeArrowheads="1"/>
          </p:cNvSpPr>
          <p:nvPr/>
        </p:nvSpPr>
        <p:spPr bwMode="auto">
          <a:xfrm>
            <a:off x="914400" y="1905000"/>
            <a:ext cx="1676400" cy="1828800"/>
          </a:xfrm>
          <a:prstGeom prst="rtTriangl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22860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438400" y="51054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aseline="30000"/>
              <a:t>*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37338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457200" y="144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 flipH="1">
            <a:off x="1600200" y="2514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2133600" y="19050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fogyasztói többlet</a:t>
            </a:r>
          </a:p>
        </p:txBody>
      </p:sp>
      <p:sp>
        <p:nvSpPr>
          <p:cNvPr id="8212" name="Rectangle 23"/>
          <p:cNvSpPr>
            <a:spLocks noChangeArrowheads="1"/>
          </p:cNvSpPr>
          <p:nvPr/>
        </p:nvSpPr>
        <p:spPr bwMode="auto">
          <a:xfrm>
            <a:off x="6096000" y="19812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>
                <a:cs typeface="Times New Roman" pitchFamily="18" charset="0"/>
              </a:rPr>
              <a:t>MU</a:t>
            </a:r>
            <a:r>
              <a:rPr lang="hu-HU" altLang="hu-HU" sz="2000" baseline="-30000">
                <a:cs typeface="Times New Roman" pitchFamily="18" charset="0"/>
              </a:rPr>
              <a:t>X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  </a:t>
            </a:r>
            <a:r>
              <a:rPr lang="hu-HU" altLang="hu-HU" sz="2000">
                <a:cs typeface="Times New Roman" pitchFamily="18" charset="0"/>
              </a:rPr>
              <a:t> MU</a:t>
            </a:r>
            <a:r>
              <a:rPr lang="hu-HU" altLang="hu-HU" sz="2000" baseline="-30000">
                <a:cs typeface="Times New Roman" pitchFamily="18" charset="0"/>
              </a:rPr>
              <a:t>Y</a:t>
            </a:r>
            <a:r>
              <a:rPr lang="hu-HU" altLang="hu-HU" sz="2000"/>
              <a:t> </a:t>
            </a:r>
          </a:p>
        </p:txBody>
      </p:sp>
      <p:sp>
        <p:nvSpPr>
          <p:cNvPr id="8213" name="Rectangle 24"/>
          <p:cNvSpPr>
            <a:spLocks noChangeArrowheads="1"/>
          </p:cNvSpPr>
          <p:nvPr/>
        </p:nvSpPr>
        <p:spPr bwMode="auto">
          <a:xfrm>
            <a:off x="6172200" y="23622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/>
              <a:t> </a:t>
            </a:r>
            <a:r>
              <a:rPr lang="hu-HU" altLang="hu-HU" sz="2000">
                <a:cs typeface="Times New Roman" pitchFamily="18" charset="0"/>
              </a:rPr>
              <a:t>P</a:t>
            </a:r>
            <a:r>
              <a:rPr lang="hu-HU" altLang="hu-HU" sz="2000" baseline="-30000">
                <a:cs typeface="Times New Roman" pitchFamily="18" charset="0"/>
              </a:rPr>
              <a:t>X  </a:t>
            </a:r>
            <a:r>
              <a:rPr lang="hu-HU" altLang="hu-HU" sz="2000" baseline="-30000"/>
              <a:t> </a:t>
            </a:r>
            <a:r>
              <a:rPr lang="hu-HU" altLang="hu-HU" sz="2000" baseline="-30000">
                <a:cs typeface="Times New Roman" pitchFamily="18" charset="0"/>
              </a:rPr>
              <a:t>  </a:t>
            </a:r>
            <a:r>
              <a:rPr lang="hu-HU" altLang="hu-HU" sz="2000" baseline="-30000"/>
              <a:t> </a:t>
            </a:r>
            <a:r>
              <a:rPr lang="hu-HU" altLang="hu-HU" sz="2000" baseline="-30000">
                <a:cs typeface="Times New Roman" pitchFamily="18" charset="0"/>
              </a:rPr>
              <a:t> </a:t>
            </a:r>
            <a:r>
              <a:rPr lang="hu-HU" altLang="hu-HU" sz="2000" baseline="-30000"/>
              <a:t>      </a:t>
            </a:r>
            <a:r>
              <a:rPr lang="hu-HU" altLang="hu-HU" sz="2000">
                <a:cs typeface="Times New Roman" pitchFamily="18" charset="0"/>
              </a:rPr>
              <a:t>P</a:t>
            </a:r>
            <a:r>
              <a:rPr lang="hu-HU" altLang="hu-HU" sz="2000" baseline="-30000">
                <a:cs typeface="Times New Roman" pitchFamily="18" charset="0"/>
              </a:rPr>
              <a:t>Y</a:t>
            </a:r>
            <a:r>
              <a:rPr lang="hu-HU" altLang="hu-HU" sz="1100"/>
              <a:t> </a:t>
            </a:r>
            <a:endParaRPr lang="hu-HU" altLang="hu-HU" sz="2400"/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>
            <a:off x="61722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15" name="Line 26"/>
          <p:cNvSpPr>
            <a:spLocks noChangeShapeType="1"/>
          </p:cNvSpPr>
          <p:nvPr/>
        </p:nvSpPr>
        <p:spPr bwMode="auto">
          <a:xfrm>
            <a:off x="70104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16" name="Rectangle 27"/>
          <p:cNvSpPr>
            <a:spLocks noChangeArrowheads="1"/>
          </p:cNvSpPr>
          <p:nvPr/>
        </p:nvSpPr>
        <p:spPr bwMode="auto">
          <a:xfrm>
            <a:off x="6705600" y="22098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>
                <a:cs typeface="Times New Roman" pitchFamily="18" charset="0"/>
              </a:rPr>
              <a:t>=</a:t>
            </a:r>
            <a:r>
              <a:rPr lang="hu-HU" altLang="hu-HU" sz="1100"/>
              <a:t> </a:t>
            </a:r>
            <a:endParaRPr lang="hu-HU" altLang="hu-HU" sz="2400"/>
          </a:p>
        </p:txBody>
      </p:sp>
      <p:sp>
        <p:nvSpPr>
          <p:cNvPr id="8217" name="Rectangle 28"/>
          <p:cNvSpPr>
            <a:spLocks noChangeArrowheads="1"/>
          </p:cNvSpPr>
          <p:nvPr/>
        </p:nvSpPr>
        <p:spPr bwMode="auto">
          <a:xfrm>
            <a:off x="4724400" y="5257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/>
              <a:t>P</a:t>
            </a:r>
            <a:r>
              <a:rPr lang="hu-HU" altLang="hu-HU" sz="2000" baseline="-30000">
                <a:cs typeface="Times New Roman" pitchFamily="18" charset="0"/>
              </a:rPr>
              <a:t>X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  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</a:t>
            </a:r>
            <a:r>
              <a:rPr lang="hu-HU" altLang="hu-HU" sz="2000">
                <a:cs typeface="Times New Roman" pitchFamily="18" charset="0"/>
              </a:rPr>
              <a:t>MU</a:t>
            </a:r>
            <a:r>
              <a:rPr lang="hu-HU" altLang="hu-HU" sz="2000" baseline="-30000"/>
              <a:t>X</a:t>
            </a:r>
            <a:r>
              <a:rPr lang="hu-HU" altLang="hu-HU" sz="2000"/>
              <a:t> </a:t>
            </a:r>
          </a:p>
        </p:txBody>
      </p:sp>
      <p:sp>
        <p:nvSpPr>
          <p:cNvPr id="8218" name="Rectangle 29"/>
          <p:cNvSpPr>
            <a:spLocks noChangeArrowheads="1"/>
          </p:cNvSpPr>
          <p:nvPr/>
        </p:nvSpPr>
        <p:spPr bwMode="auto">
          <a:xfrm>
            <a:off x="4724400" y="57150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/>
              <a:t>P</a:t>
            </a:r>
            <a:r>
              <a:rPr lang="hu-HU" altLang="hu-HU" sz="2000" baseline="-30000"/>
              <a:t>Y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  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</a:t>
            </a:r>
            <a:r>
              <a:rPr lang="hu-HU" altLang="hu-HU" sz="2000">
                <a:cs typeface="Times New Roman" pitchFamily="18" charset="0"/>
              </a:rPr>
              <a:t>MU</a:t>
            </a:r>
            <a:r>
              <a:rPr lang="hu-HU" altLang="hu-HU" sz="2000" baseline="-30000"/>
              <a:t>Y</a:t>
            </a:r>
            <a:r>
              <a:rPr lang="hu-HU" altLang="hu-HU" sz="2000"/>
              <a:t> </a:t>
            </a:r>
          </a:p>
        </p:txBody>
      </p:sp>
      <p:sp>
        <p:nvSpPr>
          <p:cNvPr id="8219" name="Line 30"/>
          <p:cNvSpPr>
            <a:spLocks noChangeShapeType="1"/>
          </p:cNvSpPr>
          <p:nvPr/>
        </p:nvSpPr>
        <p:spPr bwMode="auto">
          <a:xfrm>
            <a:off x="48006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>
            <a:off x="54102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21" name="Text Box 32"/>
          <p:cNvSpPr txBox="1">
            <a:spLocks noChangeArrowheads="1"/>
          </p:cNvSpPr>
          <p:nvPr/>
        </p:nvSpPr>
        <p:spPr bwMode="auto">
          <a:xfrm>
            <a:off x="5105400" y="54864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/>
              <a:t>=           = </a:t>
            </a:r>
            <a:r>
              <a:rPr lang="hu-HU" altLang="hu-HU" sz="2000" dirty="0" smtClean="0"/>
              <a:t>|MRS|*</a:t>
            </a:r>
            <a:endParaRPr lang="hu-HU" altLang="hu-HU" sz="2000" dirty="0"/>
          </a:p>
        </p:txBody>
      </p:sp>
      <p:sp>
        <p:nvSpPr>
          <p:cNvPr id="8222" name="Line 35"/>
          <p:cNvSpPr>
            <a:spLocks noChangeShapeType="1"/>
          </p:cNvSpPr>
          <p:nvPr/>
        </p:nvSpPr>
        <p:spPr bwMode="auto">
          <a:xfrm flipV="1">
            <a:off x="4343400" y="1600200"/>
            <a:ext cx="0" cy="5257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23" name="Text Box 36"/>
          <p:cNvSpPr txBox="1">
            <a:spLocks noChangeArrowheads="1"/>
          </p:cNvSpPr>
          <p:nvPr/>
        </p:nvSpPr>
        <p:spPr bwMode="auto">
          <a:xfrm>
            <a:off x="0" y="5562600"/>
            <a:ext cx="426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Néhány fogyasztó alacsonyabb áron jut a termékhez, mint amennyit az számukra megér </a:t>
            </a:r>
            <a:r>
              <a:rPr lang="hu-HU" altLang="hu-HU" sz="2000">
                <a:sym typeface="Wingdings" pitchFamily="2" charset="2"/>
              </a:rPr>
              <a:t> fogyasztói többlet</a:t>
            </a:r>
            <a:endParaRPr lang="hu-HU" altLang="hu-HU" sz="2000"/>
          </a:p>
        </p:txBody>
      </p:sp>
      <p:sp>
        <p:nvSpPr>
          <p:cNvPr id="8224" name="Text Box 37"/>
          <p:cNvSpPr txBox="1">
            <a:spLocks noChangeArrowheads="1"/>
          </p:cNvSpPr>
          <p:nvPr/>
        </p:nvSpPr>
        <p:spPr bwMode="auto">
          <a:xfrm>
            <a:off x="4495800" y="6324600"/>
            <a:ext cx="43966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baseline="30000" dirty="0"/>
              <a:t>1</a:t>
            </a:r>
            <a:r>
              <a:rPr lang="hu-HU" altLang="hu-HU" sz="2000" dirty="0"/>
              <a:t> Angolul: </a:t>
            </a:r>
            <a:r>
              <a:rPr lang="hu-HU" altLang="hu-HU" sz="2000" i="1" dirty="0" err="1"/>
              <a:t>Marginal</a:t>
            </a:r>
            <a:r>
              <a:rPr lang="hu-HU" altLang="hu-HU" sz="2000" i="1" dirty="0"/>
              <a:t> </a:t>
            </a:r>
            <a:r>
              <a:rPr lang="hu-HU" altLang="hu-HU" sz="2000" i="1" dirty="0" err="1"/>
              <a:t>Rate</a:t>
            </a:r>
            <a:r>
              <a:rPr lang="hu-HU" altLang="hu-HU" sz="2000" i="1" dirty="0"/>
              <a:t> of </a:t>
            </a:r>
            <a:r>
              <a:rPr lang="hu-HU" altLang="hu-HU" sz="2000" i="1" dirty="0" err="1"/>
              <a:t>Substitution</a:t>
            </a:r>
            <a:endParaRPr lang="hu-HU" altLang="hu-HU" sz="2000" i="1" dirty="0"/>
          </a:p>
        </p:txBody>
      </p:sp>
      <p:sp>
        <p:nvSpPr>
          <p:cNvPr id="8225" name="Line 38"/>
          <p:cNvSpPr>
            <a:spLocks noChangeShapeType="1"/>
          </p:cNvSpPr>
          <p:nvPr/>
        </p:nvSpPr>
        <p:spPr bwMode="auto">
          <a:xfrm flipH="1">
            <a:off x="4419600" y="6324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A közömbösségi görbe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198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mtClean="0"/>
              <a:t>	</a:t>
            </a:r>
            <a:r>
              <a:rPr lang="hu-HU" altLang="hu-HU" sz="2800" smtClean="0"/>
              <a:t>A közömbösségi görbe olyan jószágkombinációk halmaza, amelyeknél a fogyasztó ugyanolyan megelégedettséget, hasznosságot érzékel, illetve élvez.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838200" y="3200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838200" y="6553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22" name="Arc 6"/>
          <p:cNvSpPr>
            <a:spLocks/>
          </p:cNvSpPr>
          <p:nvPr/>
        </p:nvSpPr>
        <p:spPr bwMode="auto">
          <a:xfrm rot="10800000">
            <a:off x="1371600" y="373380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15240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1524000" y="457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2514600" y="57150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1524000" y="45720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057400" y="53340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981200" y="502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B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5146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A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267200" y="3962400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/>
              <a:t>MRS: a közömbösségi görbe meredeksége (egy adott pontban</a:t>
            </a:r>
            <a:r>
              <a:rPr lang="hu-HU" altLang="hu-HU" sz="2400" dirty="0" smtClean="0"/>
              <a:t>). </a:t>
            </a:r>
            <a:r>
              <a:rPr lang="hu-HU" altLang="hu-HU" dirty="0" smtClean="0"/>
              <a:t>A</a:t>
            </a:r>
            <a:r>
              <a:rPr lang="hu-HU" altLang="hu-HU" sz="2400" dirty="0" smtClean="0"/>
              <a:t>bszolút értékben:</a:t>
            </a:r>
            <a:endParaRPr lang="hu-HU" altLang="hu-HU" sz="2400" dirty="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29540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T</a:t>
            </a: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6629400" y="5257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>
                <a:cs typeface="Times New Roman" pitchFamily="18" charset="0"/>
              </a:rPr>
              <a:t>MU</a:t>
            </a:r>
            <a:r>
              <a:rPr lang="hu-HU" altLang="hu-HU" sz="2000" baseline="-30000"/>
              <a:t>X</a:t>
            </a:r>
            <a:r>
              <a:rPr lang="hu-HU" altLang="hu-HU" sz="2000"/>
              <a:t> 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6629400" y="5638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>
                <a:cs typeface="Times New Roman" pitchFamily="18" charset="0"/>
              </a:rPr>
              <a:t>MU</a:t>
            </a:r>
            <a:r>
              <a:rPr lang="hu-HU" altLang="hu-HU" sz="2000" baseline="-30000"/>
              <a:t>Y</a:t>
            </a:r>
            <a:r>
              <a:rPr lang="hu-HU" altLang="hu-HU" sz="2000"/>
              <a:t> </a:t>
            </a:r>
          </a:p>
        </p:txBody>
      </p:sp>
      <p:sp>
        <p:nvSpPr>
          <p:cNvPr id="9235" name="Line 20"/>
          <p:cNvSpPr>
            <a:spLocks noChangeShapeType="1"/>
          </p:cNvSpPr>
          <p:nvPr/>
        </p:nvSpPr>
        <p:spPr bwMode="auto">
          <a:xfrm>
            <a:off x="67056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5715000" y="5410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 smtClean="0"/>
              <a:t>|MRS| </a:t>
            </a:r>
            <a:r>
              <a:rPr lang="hu-HU" altLang="hu-HU" sz="2000" dirty="0"/>
              <a:t>=</a:t>
            </a: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4191000" y="6172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(db)</a:t>
            </a: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0" y="3429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Y(db)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4" grpId="0" animBg="1"/>
      <p:bldP spid="26636" grpId="0" autoUpdateAnimBg="0"/>
      <p:bldP spid="2664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Közömbösségi térkép, költségvetési egyenes, optimum</a:t>
            </a:r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 flipV="1">
            <a:off x="304800" y="2667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304800" y="64770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45" name="Arc 16"/>
          <p:cNvSpPr>
            <a:spLocks/>
          </p:cNvSpPr>
          <p:nvPr/>
        </p:nvSpPr>
        <p:spPr bwMode="auto">
          <a:xfrm rot="10800000">
            <a:off x="381000" y="4298950"/>
            <a:ext cx="3073400" cy="2092325"/>
          </a:xfrm>
          <a:custGeom>
            <a:avLst/>
            <a:gdLst>
              <a:gd name="T0" fmla="*/ 1874917 w 21500"/>
              <a:gd name="T1" fmla="*/ 0 h 17162"/>
              <a:gd name="T2" fmla="*/ 3073400 w 21500"/>
              <a:gd name="T3" fmla="*/ 1839105 h 17162"/>
              <a:gd name="T4" fmla="*/ 0 w 21500"/>
              <a:gd name="T5" fmla="*/ 2092325 h 171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17162" fill="none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</a:path>
              <a:path w="21500" h="17162" stroke="0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  <a:lnTo>
                  <a:pt x="0" y="17162"/>
                </a:lnTo>
                <a:lnTo>
                  <a:pt x="1311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46" name="Arc 17"/>
          <p:cNvSpPr>
            <a:spLocks/>
          </p:cNvSpPr>
          <p:nvPr/>
        </p:nvSpPr>
        <p:spPr bwMode="auto">
          <a:xfrm rot="10800000">
            <a:off x="1524000" y="3048000"/>
            <a:ext cx="3073400" cy="2476500"/>
          </a:xfrm>
          <a:custGeom>
            <a:avLst/>
            <a:gdLst>
              <a:gd name="T0" fmla="*/ 1051532 w 21500"/>
              <a:gd name="T1" fmla="*/ 0 h 20309"/>
              <a:gd name="T2" fmla="*/ 3073400 w 21500"/>
              <a:gd name="T3" fmla="*/ 2223229 h 20309"/>
              <a:gd name="T4" fmla="*/ 0 w 21500"/>
              <a:gd name="T5" fmla="*/ 2476500 h 203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309" fill="none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</a:path>
              <a:path w="21500" h="20309" stroke="0" extrusionOk="0">
                <a:moveTo>
                  <a:pt x="7355" y="0"/>
                </a:moveTo>
                <a:cubicBezTo>
                  <a:pt x="15193" y="2839"/>
                  <a:pt x="20698" y="9934"/>
                  <a:pt x="21499" y="18232"/>
                </a:cubicBezTo>
                <a:lnTo>
                  <a:pt x="0" y="20309"/>
                </a:lnTo>
                <a:lnTo>
                  <a:pt x="73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47" name="Arc 18"/>
          <p:cNvSpPr>
            <a:spLocks/>
          </p:cNvSpPr>
          <p:nvPr/>
        </p:nvSpPr>
        <p:spPr bwMode="auto">
          <a:xfrm rot="10800000">
            <a:off x="1143000" y="342900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48" name="Arc 19"/>
          <p:cNvSpPr>
            <a:spLocks/>
          </p:cNvSpPr>
          <p:nvPr/>
        </p:nvSpPr>
        <p:spPr bwMode="auto">
          <a:xfrm rot="10800000">
            <a:off x="685800" y="381000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49" name="Line 20"/>
          <p:cNvSpPr>
            <a:spLocks noChangeShapeType="1"/>
          </p:cNvSpPr>
          <p:nvPr/>
        </p:nvSpPr>
        <p:spPr bwMode="auto">
          <a:xfrm flipH="1" flipV="1">
            <a:off x="304800" y="4572000"/>
            <a:ext cx="2209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50" name="Oval 21"/>
          <p:cNvSpPr>
            <a:spLocks noChangeArrowheads="1"/>
          </p:cNvSpPr>
          <p:nvPr/>
        </p:nvSpPr>
        <p:spPr bwMode="auto">
          <a:xfrm>
            <a:off x="1371600" y="54864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51" name="Text Box 22"/>
          <p:cNvSpPr txBox="1">
            <a:spLocks noChangeArrowheads="1"/>
          </p:cNvSpPr>
          <p:nvPr/>
        </p:nvSpPr>
        <p:spPr bwMode="auto">
          <a:xfrm>
            <a:off x="3733800" y="2133600"/>
            <a:ext cx="4953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A közömbösségi térkép közömbösségi görbék „családját” mutatja, amelyen minden görbe más-más megelégedettségi szintet képvisel. Az origótól jobbra-felfelé távolodva egyre magasabb hasznossági szintet képviselnek.</a:t>
            </a:r>
          </a:p>
          <a:p>
            <a:pPr>
              <a:spcBef>
                <a:spcPct val="50000"/>
              </a:spcBef>
            </a:pPr>
            <a:r>
              <a:rPr lang="hu-HU" altLang="hu-HU" sz="2000"/>
              <a:t>A térképre berajzolható a költségvetési egyenes, amely a fogyasztó számára megfizethető legdrágább (X;Y) termék-kosarakat (jószágkombinációkat) mutatja.</a:t>
            </a:r>
          </a:p>
          <a:p>
            <a:pPr>
              <a:spcBef>
                <a:spcPct val="50000"/>
              </a:spcBef>
            </a:pPr>
            <a:r>
              <a:rPr lang="hu-HU" altLang="hu-HU" sz="2000"/>
              <a:t>Optimális választás:</a:t>
            </a:r>
          </a:p>
          <a:p>
            <a:pPr>
              <a:spcBef>
                <a:spcPct val="50000"/>
              </a:spcBef>
            </a:pPr>
            <a:r>
              <a:rPr lang="hu-HU" altLang="hu-HU" sz="2000"/>
              <a:t>(1) I = P</a:t>
            </a:r>
            <a:r>
              <a:rPr lang="hu-HU" altLang="hu-HU" sz="2000" baseline="-25000"/>
              <a:t>X</a:t>
            </a:r>
            <a:r>
              <a:rPr lang="hu-HU" altLang="hu-HU" sz="2000"/>
              <a:t>X+P</a:t>
            </a:r>
            <a:r>
              <a:rPr lang="hu-HU" altLang="hu-HU" sz="2000" baseline="-25000"/>
              <a:t>Y</a:t>
            </a:r>
            <a:r>
              <a:rPr lang="hu-HU" altLang="hu-HU" sz="2000"/>
              <a:t>Y   és  (2)    </a:t>
            </a:r>
          </a:p>
          <a:p>
            <a:pPr>
              <a:spcBef>
                <a:spcPct val="50000"/>
              </a:spcBef>
            </a:pPr>
            <a:endParaRPr lang="hu-HU" altLang="hu-HU" sz="2000"/>
          </a:p>
        </p:txBody>
      </p:sp>
      <p:sp>
        <p:nvSpPr>
          <p:cNvPr id="10252" name="Line 23"/>
          <p:cNvSpPr>
            <a:spLocks noChangeShapeType="1"/>
          </p:cNvSpPr>
          <p:nvPr/>
        </p:nvSpPr>
        <p:spPr bwMode="auto">
          <a:xfrm flipV="1">
            <a:off x="304800" y="41148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53" name="Rectangle 29"/>
          <p:cNvSpPr>
            <a:spLocks noChangeArrowheads="1"/>
          </p:cNvSpPr>
          <p:nvPr/>
        </p:nvSpPr>
        <p:spPr bwMode="auto">
          <a:xfrm>
            <a:off x="6477000" y="54864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/>
              <a:t>P</a:t>
            </a:r>
            <a:r>
              <a:rPr lang="hu-HU" altLang="hu-HU" sz="2000" baseline="-30000">
                <a:cs typeface="Times New Roman" pitchFamily="18" charset="0"/>
              </a:rPr>
              <a:t>X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  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</a:t>
            </a:r>
            <a:r>
              <a:rPr lang="hu-HU" altLang="hu-HU" sz="2000">
                <a:cs typeface="Times New Roman" pitchFamily="18" charset="0"/>
              </a:rPr>
              <a:t>MU</a:t>
            </a:r>
            <a:r>
              <a:rPr lang="hu-HU" altLang="hu-HU" sz="2000" baseline="-30000"/>
              <a:t>X</a:t>
            </a:r>
            <a:r>
              <a:rPr lang="hu-HU" altLang="hu-HU" sz="2000"/>
              <a:t> </a:t>
            </a:r>
          </a:p>
        </p:txBody>
      </p:sp>
      <p:sp>
        <p:nvSpPr>
          <p:cNvPr id="10254" name="Rectangle 30"/>
          <p:cNvSpPr>
            <a:spLocks noChangeArrowheads="1"/>
          </p:cNvSpPr>
          <p:nvPr/>
        </p:nvSpPr>
        <p:spPr bwMode="auto">
          <a:xfrm>
            <a:off x="6477000" y="5943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altLang="hu-HU" sz="2000"/>
              <a:t>P</a:t>
            </a:r>
            <a:r>
              <a:rPr lang="hu-HU" altLang="hu-HU" sz="2000" baseline="-30000"/>
              <a:t>Y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  </a:t>
            </a:r>
            <a:r>
              <a:rPr lang="hu-HU" altLang="hu-HU" sz="2000">
                <a:cs typeface="Times New Roman" pitchFamily="18" charset="0"/>
              </a:rPr>
              <a:t> </a:t>
            </a:r>
            <a:r>
              <a:rPr lang="hu-HU" altLang="hu-HU" sz="2000"/>
              <a:t> </a:t>
            </a:r>
            <a:r>
              <a:rPr lang="hu-HU" altLang="hu-HU" sz="2000">
                <a:cs typeface="Times New Roman" pitchFamily="18" charset="0"/>
              </a:rPr>
              <a:t>MU</a:t>
            </a:r>
            <a:r>
              <a:rPr lang="hu-HU" altLang="hu-HU" sz="2000" baseline="-30000"/>
              <a:t>Y</a:t>
            </a:r>
            <a:r>
              <a:rPr lang="hu-HU" altLang="hu-HU" sz="2000"/>
              <a:t> </a:t>
            </a:r>
          </a:p>
        </p:txBody>
      </p:sp>
      <p:sp>
        <p:nvSpPr>
          <p:cNvPr id="10255" name="Line 31"/>
          <p:cNvSpPr>
            <a:spLocks noChangeShapeType="1"/>
          </p:cNvSpPr>
          <p:nvPr/>
        </p:nvSpPr>
        <p:spPr bwMode="auto">
          <a:xfrm>
            <a:off x="65532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56" name="Line 32"/>
          <p:cNvSpPr>
            <a:spLocks noChangeShapeType="1"/>
          </p:cNvSpPr>
          <p:nvPr/>
        </p:nvSpPr>
        <p:spPr bwMode="auto">
          <a:xfrm>
            <a:off x="71628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6858000" y="5715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/>
              <a:t>=           = </a:t>
            </a:r>
            <a:r>
              <a:rPr lang="hu-HU" altLang="hu-HU" sz="2000" dirty="0" smtClean="0"/>
              <a:t>|MRS|*</a:t>
            </a:r>
            <a:endParaRPr lang="hu-HU" altLang="hu-HU" sz="2000" dirty="0"/>
          </a:p>
        </p:txBody>
      </p:sp>
      <p:sp>
        <p:nvSpPr>
          <p:cNvPr id="10258" name="Oval 34"/>
          <p:cNvSpPr>
            <a:spLocks noChangeArrowheads="1"/>
          </p:cNvSpPr>
          <p:nvPr/>
        </p:nvSpPr>
        <p:spPr bwMode="auto">
          <a:xfrm>
            <a:off x="762000" y="49530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59" name="Oval 35"/>
          <p:cNvSpPr>
            <a:spLocks noChangeArrowheads="1"/>
          </p:cNvSpPr>
          <p:nvPr/>
        </p:nvSpPr>
        <p:spPr bwMode="auto">
          <a:xfrm>
            <a:off x="990600" y="58674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60" name="Oval 36"/>
          <p:cNvSpPr>
            <a:spLocks noChangeArrowheads="1"/>
          </p:cNvSpPr>
          <p:nvPr/>
        </p:nvSpPr>
        <p:spPr bwMode="auto">
          <a:xfrm>
            <a:off x="1828800" y="51054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0261" name="Text Box 37"/>
          <p:cNvSpPr txBox="1">
            <a:spLocks noChangeArrowheads="1"/>
          </p:cNvSpPr>
          <p:nvPr/>
        </p:nvSpPr>
        <p:spPr bwMode="auto">
          <a:xfrm>
            <a:off x="4038600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(db)</a:t>
            </a:r>
          </a:p>
        </p:txBody>
      </p:sp>
      <p:sp>
        <p:nvSpPr>
          <p:cNvPr id="10262" name="Text Box 38"/>
          <p:cNvSpPr txBox="1">
            <a:spLocks noChangeArrowheads="1"/>
          </p:cNvSpPr>
          <p:nvPr/>
        </p:nvSpPr>
        <p:spPr bwMode="auto">
          <a:xfrm>
            <a:off x="228600" y="2667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Y (db)</a:t>
            </a:r>
          </a:p>
        </p:txBody>
      </p:sp>
      <p:sp>
        <p:nvSpPr>
          <p:cNvPr id="10263" name="Text Box 40"/>
          <p:cNvSpPr txBox="1">
            <a:spLocks noChangeArrowheads="1"/>
          </p:cNvSpPr>
          <p:nvPr/>
        </p:nvSpPr>
        <p:spPr bwMode="auto">
          <a:xfrm>
            <a:off x="2286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I/P</a:t>
            </a:r>
            <a:r>
              <a:rPr lang="hu-HU" altLang="hu-HU" sz="2400" baseline="-25000"/>
              <a:t>Y</a:t>
            </a:r>
            <a:endParaRPr lang="hu-HU" altLang="hu-HU" sz="2400"/>
          </a:p>
        </p:txBody>
      </p:sp>
      <p:sp>
        <p:nvSpPr>
          <p:cNvPr id="10264" name="Text Box 42"/>
          <p:cNvSpPr txBox="1">
            <a:spLocks noChangeArrowheads="1"/>
          </p:cNvSpPr>
          <p:nvPr/>
        </p:nvSpPr>
        <p:spPr bwMode="auto">
          <a:xfrm>
            <a:off x="236220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I/P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0265" name="Text Box 43"/>
          <p:cNvSpPr txBox="1">
            <a:spLocks noChangeArrowheads="1"/>
          </p:cNvSpPr>
          <p:nvPr/>
        </p:nvSpPr>
        <p:spPr bwMode="auto">
          <a:xfrm>
            <a:off x="1219200" y="510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E</a:t>
            </a:r>
          </a:p>
        </p:txBody>
      </p:sp>
      <p:sp>
        <p:nvSpPr>
          <p:cNvPr id="10266" name="Text Box 44"/>
          <p:cNvSpPr txBox="1">
            <a:spLocks noChangeArrowheads="1"/>
          </p:cNvSpPr>
          <p:nvPr/>
        </p:nvSpPr>
        <p:spPr bwMode="auto">
          <a:xfrm>
            <a:off x="1676400" y="472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B</a:t>
            </a:r>
          </a:p>
        </p:txBody>
      </p:sp>
      <p:sp>
        <p:nvSpPr>
          <p:cNvPr id="10267" name="Text Box 45"/>
          <p:cNvSpPr txBox="1">
            <a:spLocks noChangeArrowheads="1"/>
          </p:cNvSpPr>
          <p:nvPr/>
        </p:nvSpPr>
        <p:spPr bwMode="auto">
          <a:xfrm>
            <a:off x="838200" y="548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A</a:t>
            </a:r>
          </a:p>
        </p:txBody>
      </p:sp>
      <p:sp>
        <p:nvSpPr>
          <p:cNvPr id="10268" name="Text Box 46"/>
          <p:cNvSpPr txBox="1">
            <a:spLocks noChangeArrowheads="1"/>
          </p:cNvSpPr>
          <p:nvPr/>
        </p:nvSpPr>
        <p:spPr bwMode="auto">
          <a:xfrm>
            <a:off x="609600" y="4953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Közömbösségi térkép, költségvetési egyenes, optimum II.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304800" y="2667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04800" y="647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69" name="Arc 5"/>
          <p:cNvSpPr>
            <a:spLocks/>
          </p:cNvSpPr>
          <p:nvPr/>
        </p:nvSpPr>
        <p:spPr bwMode="auto">
          <a:xfrm rot="10800000">
            <a:off x="381000" y="4298950"/>
            <a:ext cx="3073400" cy="2092325"/>
          </a:xfrm>
          <a:custGeom>
            <a:avLst/>
            <a:gdLst>
              <a:gd name="T0" fmla="*/ 1874917 w 21500"/>
              <a:gd name="T1" fmla="*/ 0 h 17162"/>
              <a:gd name="T2" fmla="*/ 3073400 w 21500"/>
              <a:gd name="T3" fmla="*/ 1839105 h 17162"/>
              <a:gd name="T4" fmla="*/ 0 w 21500"/>
              <a:gd name="T5" fmla="*/ 2092325 h 171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17162" fill="none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</a:path>
              <a:path w="21500" h="17162" stroke="0" extrusionOk="0">
                <a:moveTo>
                  <a:pt x="13115" y="0"/>
                </a:moveTo>
                <a:cubicBezTo>
                  <a:pt x="17885" y="3644"/>
                  <a:pt x="20922" y="9110"/>
                  <a:pt x="21499" y="15085"/>
                </a:cubicBezTo>
                <a:lnTo>
                  <a:pt x="0" y="17162"/>
                </a:lnTo>
                <a:lnTo>
                  <a:pt x="1311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 rot="10800000">
            <a:off x="1524000" y="3048000"/>
            <a:ext cx="3073400" cy="2301875"/>
          </a:xfrm>
          <a:custGeom>
            <a:avLst/>
            <a:gdLst>
              <a:gd name="T0" fmla="*/ 1499390 w 21500"/>
              <a:gd name="T1" fmla="*/ 0 h 18882"/>
              <a:gd name="T2" fmla="*/ 3073400 w 21500"/>
              <a:gd name="T3" fmla="*/ 2048671 h 18882"/>
              <a:gd name="T4" fmla="*/ 0 w 21500"/>
              <a:gd name="T5" fmla="*/ 2301875 h 188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18882" fill="none" extrusionOk="0">
                <a:moveTo>
                  <a:pt x="10489" y="-1"/>
                </a:moveTo>
                <a:cubicBezTo>
                  <a:pt x="16699" y="3449"/>
                  <a:pt x="20816" y="9733"/>
                  <a:pt x="21499" y="16805"/>
                </a:cubicBezTo>
              </a:path>
              <a:path w="21500" h="18882" stroke="0" extrusionOk="0">
                <a:moveTo>
                  <a:pt x="10489" y="-1"/>
                </a:moveTo>
                <a:cubicBezTo>
                  <a:pt x="16699" y="3449"/>
                  <a:pt x="20816" y="9733"/>
                  <a:pt x="21499" y="16805"/>
                </a:cubicBezTo>
                <a:lnTo>
                  <a:pt x="0" y="18882"/>
                </a:lnTo>
                <a:lnTo>
                  <a:pt x="1048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71" name="Arc 7"/>
          <p:cNvSpPr>
            <a:spLocks/>
          </p:cNvSpPr>
          <p:nvPr/>
        </p:nvSpPr>
        <p:spPr bwMode="auto">
          <a:xfrm rot="10800000">
            <a:off x="1143000" y="3427413"/>
            <a:ext cx="3073400" cy="2449512"/>
          </a:xfrm>
          <a:custGeom>
            <a:avLst/>
            <a:gdLst>
              <a:gd name="T0" fmla="*/ 1133727 w 21500"/>
              <a:gd name="T1" fmla="*/ 0 h 20091"/>
              <a:gd name="T2" fmla="*/ 3073400 w 21500"/>
              <a:gd name="T3" fmla="*/ 2196282 h 20091"/>
              <a:gd name="T4" fmla="*/ 0 w 21500"/>
              <a:gd name="T5" fmla="*/ 2449512 h 200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091" fill="none" extrusionOk="0">
                <a:moveTo>
                  <a:pt x="7931" y="-1"/>
                </a:moveTo>
                <a:cubicBezTo>
                  <a:pt x="15478" y="2979"/>
                  <a:pt x="20719" y="9937"/>
                  <a:pt x="21499" y="18014"/>
                </a:cubicBezTo>
              </a:path>
              <a:path w="21500" h="20091" stroke="0" extrusionOk="0">
                <a:moveTo>
                  <a:pt x="7931" y="-1"/>
                </a:moveTo>
                <a:cubicBezTo>
                  <a:pt x="15478" y="2979"/>
                  <a:pt x="20719" y="9937"/>
                  <a:pt x="21499" y="18014"/>
                </a:cubicBezTo>
                <a:lnTo>
                  <a:pt x="0" y="20091"/>
                </a:lnTo>
                <a:lnTo>
                  <a:pt x="7931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72" name="Arc 8"/>
          <p:cNvSpPr>
            <a:spLocks/>
          </p:cNvSpPr>
          <p:nvPr/>
        </p:nvSpPr>
        <p:spPr bwMode="auto">
          <a:xfrm rot="10800000">
            <a:off x="685800" y="381000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304800" y="4572000"/>
            <a:ext cx="2209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1371600" y="54864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276600" y="2133600"/>
            <a:ext cx="5638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A fogyasztó optimális választása ott lesz, ahol a költségvetési egyenes a legmagasabban fekvő közömbösségi görbét érinti („E” pont).</a:t>
            </a:r>
          </a:p>
          <a:p>
            <a:pPr>
              <a:spcBef>
                <a:spcPct val="50000"/>
              </a:spcBef>
            </a:pPr>
            <a:r>
              <a:rPr lang="hu-HU" altLang="hu-HU" sz="2000"/>
              <a:t>„A” ill. „B” pontban a határhasznok aránya egyenlő az áraránnyal ((2) teljesül), de „A” pont a költségvetési egyenes alatt van, azaz a fogyasztó nem költi el maradéktalanul a jövedelmét, „B” pedig a költségvetési halmazon kívül helyezkedik el, a fogyasztó számára nem elérhető.</a:t>
            </a:r>
          </a:p>
          <a:p>
            <a:pPr>
              <a:spcBef>
                <a:spcPct val="50000"/>
              </a:spcBef>
            </a:pPr>
            <a:r>
              <a:rPr lang="hu-HU" altLang="hu-HU" sz="2000"/>
              <a:t>„C” pont rajta van a költségvetési egyenesen (teljesül (1)), de a határhasznok aránya nem egyenlő az árarányokkal, a fogyasztó helyzete javítható, ha kevesebb X, de több Y terméket fogyaszt.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304800" y="4114800"/>
            <a:ext cx="2743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77" name="Oval 18"/>
          <p:cNvSpPr>
            <a:spLocks noChangeArrowheads="1"/>
          </p:cNvSpPr>
          <p:nvPr/>
        </p:nvSpPr>
        <p:spPr bwMode="auto">
          <a:xfrm>
            <a:off x="762000" y="49530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78" name="Oval 19"/>
          <p:cNvSpPr>
            <a:spLocks noChangeArrowheads="1"/>
          </p:cNvSpPr>
          <p:nvPr/>
        </p:nvSpPr>
        <p:spPr bwMode="auto">
          <a:xfrm>
            <a:off x="990600" y="58674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79" name="Oval 20"/>
          <p:cNvSpPr>
            <a:spLocks noChangeArrowheads="1"/>
          </p:cNvSpPr>
          <p:nvPr/>
        </p:nvSpPr>
        <p:spPr bwMode="auto">
          <a:xfrm>
            <a:off x="1828800" y="51054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2514600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(db)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228600" y="2667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Y (db)</a:t>
            </a:r>
          </a:p>
        </p:txBody>
      </p:sp>
      <p:sp>
        <p:nvSpPr>
          <p:cNvPr id="11282" name="Text Box 24"/>
          <p:cNvSpPr txBox="1">
            <a:spLocks noChangeArrowheads="1"/>
          </p:cNvSpPr>
          <p:nvPr/>
        </p:nvSpPr>
        <p:spPr bwMode="auto">
          <a:xfrm>
            <a:off x="2286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I/P</a:t>
            </a:r>
            <a:r>
              <a:rPr lang="hu-HU" altLang="hu-HU" sz="2400" baseline="-25000"/>
              <a:t>Y</a:t>
            </a:r>
            <a:endParaRPr lang="hu-HU" altLang="hu-HU" sz="2400"/>
          </a:p>
        </p:txBody>
      </p:sp>
      <p:sp>
        <p:nvSpPr>
          <p:cNvPr id="11283" name="Text Box 26"/>
          <p:cNvSpPr txBox="1">
            <a:spLocks noChangeArrowheads="1"/>
          </p:cNvSpPr>
          <p:nvPr/>
        </p:nvSpPr>
        <p:spPr bwMode="auto">
          <a:xfrm>
            <a:off x="2362200" y="609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I/P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1284" name="Text Box 27"/>
          <p:cNvSpPr txBox="1">
            <a:spLocks noChangeArrowheads="1"/>
          </p:cNvSpPr>
          <p:nvPr/>
        </p:nvSpPr>
        <p:spPr bwMode="auto">
          <a:xfrm>
            <a:off x="1219200" y="510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E</a:t>
            </a:r>
          </a:p>
        </p:txBody>
      </p:sp>
      <p:sp>
        <p:nvSpPr>
          <p:cNvPr id="11285" name="Text Box 28"/>
          <p:cNvSpPr txBox="1">
            <a:spLocks noChangeArrowheads="1"/>
          </p:cNvSpPr>
          <p:nvPr/>
        </p:nvSpPr>
        <p:spPr bwMode="auto">
          <a:xfrm>
            <a:off x="1676400" y="472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B</a:t>
            </a:r>
          </a:p>
        </p:txBody>
      </p:sp>
      <p:sp>
        <p:nvSpPr>
          <p:cNvPr id="11286" name="Text Box 29"/>
          <p:cNvSpPr txBox="1">
            <a:spLocks noChangeArrowheads="1"/>
          </p:cNvSpPr>
          <p:nvPr/>
        </p:nvSpPr>
        <p:spPr bwMode="auto">
          <a:xfrm>
            <a:off x="838200" y="548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A</a:t>
            </a:r>
          </a:p>
        </p:txBody>
      </p:sp>
      <p:sp>
        <p:nvSpPr>
          <p:cNvPr id="11287" name="Text Box 30"/>
          <p:cNvSpPr txBox="1">
            <a:spLocks noChangeArrowheads="1"/>
          </p:cNvSpPr>
          <p:nvPr/>
        </p:nvSpPr>
        <p:spPr bwMode="auto">
          <a:xfrm>
            <a:off x="609600" y="4953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6477000" y="586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571500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B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5334000" y="4953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A</a:t>
            </a:r>
          </a:p>
        </p:txBody>
      </p:sp>
      <p:sp>
        <p:nvSpPr>
          <p:cNvPr id="12293" name="Text Box 61"/>
          <p:cNvSpPr txBox="1">
            <a:spLocks noChangeArrowheads="1"/>
          </p:cNvSpPr>
          <p:nvPr/>
        </p:nvSpPr>
        <p:spPr bwMode="auto">
          <a:xfrm>
            <a:off x="57150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B</a:t>
            </a:r>
          </a:p>
        </p:txBody>
      </p:sp>
      <p:sp>
        <p:nvSpPr>
          <p:cNvPr id="12294" name="Text Box 63"/>
          <p:cNvSpPr txBox="1">
            <a:spLocks noChangeArrowheads="1"/>
          </p:cNvSpPr>
          <p:nvPr/>
        </p:nvSpPr>
        <p:spPr bwMode="auto">
          <a:xfrm>
            <a:off x="6477000" y="198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</a:p>
        </p:txBody>
      </p:sp>
      <p:sp>
        <p:nvSpPr>
          <p:cNvPr id="12295" name="Arc 67"/>
          <p:cNvSpPr>
            <a:spLocks/>
          </p:cNvSpPr>
          <p:nvPr/>
        </p:nvSpPr>
        <p:spPr bwMode="auto">
          <a:xfrm rot="-3000000">
            <a:off x="3801269" y="2204244"/>
            <a:ext cx="2922587" cy="1825625"/>
          </a:xfrm>
          <a:custGeom>
            <a:avLst/>
            <a:gdLst>
              <a:gd name="T0" fmla="*/ 1421979 w 21558"/>
              <a:gd name="T1" fmla="*/ 0 h 18882"/>
              <a:gd name="T2" fmla="*/ 2922587 w 21558"/>
              <a:gd name="T3" fmla="*/ 1696162 h 18882"/>
              <a:gd name="T4" fmla="*/ 0 w 21558"/>
              <a:gd name="T5" fmla="*/ 1825625 h 188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58" h="18882" fill="none" extrusionOk="0">
                <a:moveTo>
                  <a:pt x="10489" y="-1"/>
                </a:moveTo>
                <a:cubicBezTo>
                  <a:pt x="16929" y="3577"/>
                  <a:pt x="21101" y="10190"/>
                  <a:pt x="21558" y="17542"/>
                </a:cubicBezTo>
              </a:path>
              <a:path w="21558" h="18882" stroke="0" extrusionOk="0">
                <a:moveTo>
                  <a:pt x="10489" y="-1"/>
                </a:moveTo>
                <a:cubicBezTo>
                  <a:pt x="16929" y="3577"/>
                  <a:pt x="21101" y="10190"/>
                  <a:pt x="21558" y="17542"/>
                </a:cubicBezTo>
                <a:lnTo>
                  <a:pt x="0" y="18882"/>
                </a:lnTo>
                <a:lnTo>
                  <a:pt x="10489" y="-1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2296" name="Text Box 60"/>
          <p:cNvSpPr txBox="1">
            <a:spLocks noChangeArrowheads="1"/>
          </p:cNvSpPr>
          <p:nvPr/>
        </p:nvSpPr>
        <p:spPr bwMode="auto">
          <a:xfrm>
            <a:off x="5257800" y="190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A</a:t>
            </a:r>
          </a:p>
        </p:txBody>
      </p:sp>
      <p:sp>
        <p:nvSpPr>
          <p:cNvPr id="12297" name="Arc 39"/>
          <p:cNvSpPr>
            <a:spLocks/>
          </p:cNvSpPr>
          <p:nvPr/>
        </p:nvSpPr>
        <p:spPr bwMode="auto">
          <a:xfrm rot="10800000">
            <a:off x="6096000" y="1447800"/>
            <a:ext cx="3214688" cy="1322388"/>
          </a:xfrm>
          <a:custGeom>
            <a:avLst/>
            <a:gdLst>
              <a:gd name="T0" fmla="*/ 2276233 w 21430"/>
              <a:gd name="T1" fmla="*/ 0 h 15372"/>
              <a:gd name="T2" fmla="*/ 3214688 w 21430"/>
              <a:gd name="T3" fmla="*/ 1089688 h 15372"/>
              <a:gd name="T4" fmla="*/ 0 w 21430"/>
              <a:gd name="T5" fmla="*/ 1322388 h 153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30" h="15372" fill="none" extrusionOk="0">
                <a:moveTo>
                  <a:pt x="15174" y="-1"/>
                </a:moveTo>
                <a:cubicBezTo>
                  <a:pt x="18620" y="3401"/>
                  <a:pt x="20823" y="7862"/>
                  <a:pt x="21429" y="12667"/>
                </a:cubicBezTo>
              </a:path>
              <a:path w="21430" h="15372" stroke="0" extrusionOk="0">
                <a:moveTo>
                  <a:pt x="15174" y="-1"/>
                </a:moveTo>
                <a:cubicBezTo>
                  <a:pt x="18620" y="3401"/>
                  <a:pt x="20823" y="7862"/>
                  <a:pt x="21429" y="12667"/>
                </a:cubicBezTo>
                <a:lnTo>
                  <a:pt x="0" y="15372"/>
                </a:lnTo>
                <a:lnTo>
                  <a:pt x="15174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2298" name="Arc 43"/>
          <p:cNvSpPr>
            <a:spLocks/>
          </p:cNvSpPr>
          <p:nvPr/>
        </p:nvSpPr>
        <p:spPr bwMode="auto">
          <a:xfrm rot="10800000">
            <a:off x="5181600" y="990600"/>
            <a:ext cx="1524000" cy="2552700"/>
          </a:xfrm>
          <a:custGeom>
            <a:avLst/>
            <a:gdLst>
              <a:gd name="T0" fmla="*/ 522839 w 21430"/>
              <a:gd name="T1" fmla="*/ 0 h 20310"/>
              <a:gd name="T2" fmla="*/ 1524000 w 21430"/>
              <a:gd name="T3" fmla="*/ 2212717 h 20310"/>
              <a:gd name="T4" fmla="*/ 0 w 21430"/>
              <a:gd name="T5" fmla="*/ 2552700 h 203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30" h="20310" fill="none" extrusionOk="0">
                <a:moveTo>
                  <a:pt x="7352" y="-1"/>
                </a:moveTo>
                <a:cubicBezTo>
                  <a:pt x="14977" y="2760"/>
                  <a:pt x="20414" y="9559"/>
                  <a:pt x="21429" y="17605"/>
                </a:cubicBezTo>
              </a:path>
              <a:path w="21430" h="20310" stroke="0" extrusionOk="0">
                <a:moveTo>
                  <a:pt x="7352" y="-1"/>
                </a:moveTo>
                <a:cubicBezTo>
                  <a:pt x="14977" y="2760"/>
                  <a:pt x="20414" y="9559"/>
                  <a:pt x="21429" y="17605"/>
                </a:cubicBezTo>
                <a:lnTo>
                  <a:pt x="0" y="20310"/>
                </a:lnTo>
                <a:lnTo>
                  <a:pt x="735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2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37338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A PCC- és a keresleti görbe levezetése</a:t>
            </a:r>
          </a:p>
        </p:txBody>
      </p:sp>
      <p:sp>
        <p:nvSpPr>
          <p:cNvPr id="12300" name="Line 5"/>
          <p:cNvSpPr>
            <a:spLocks noChangeShapeType="1"/>
          </p:cNvSpPr>
          <p:nvPr/>
        </p:nvSpPr>
        <p:spPr bwMode="auto">
          <a:xfrm flipV="1">
            <a:off x="4800600" y="304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1" name="Line 6"/>
          <p:cNvSpPr>
            <a:spLocks noChangeShapeType="1"/>
          </p:cNvSpPr>
          <p:nvPr/>
        </p:nvSpPr>
        <p:spPr bwMode="auto">
          <a:xfrm>
            <a:off x="4800600" y="3810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2" name="Line 10"/>
          <p:cNvSpPr>
            <a:spLocks noChangeShapeType="1"/>
          </p:cNvSpPr>
          <p:nvPr/>
        </p:nvSpPr>
        <p:spPr bwMode="auto">
          <a:xfrm>
            <a:off x="69342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3" name="Line 11"/>
          <p:cNvSpPr>
            <a:spLocks noChangeShapeType="1"/>
          </p:cNvSpPr>
          <p:nvPr/>
        </p:nvSpPr>
        <p:spPr bwMode="auto">
          <a:xfrm>
            <a:off x="4800600" y="762000"/>
            <a:ext cx="21336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>
            <a:off x="4800600" y="762000"/>
            <a:ext cx="10668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>
            <a:off x="4800600" y="762000"/>
            <a:ext cx="32004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58674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80010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08" name="Arc 32"/>
          <p:cNvSpPr>
            <a:spLocks/>
          </p:cNvSpPr>
          <p:nvPr/>
        </p:nvSpPr>
        <p:spPr bwMode="auto">
          <a:xfrm rot="10800000">
            <a:off x="5334000" y="838200"/>
            <a:ext cx="3657600" cy="2133600"/>
          </a:xfrm>
          <a:custGeom>
            <a:avLst/>
            <a:gdLst>
              <a:gd name="T0" fmla="*/ 2156328 w 21430"/>
              <a:gd name="T1" fmla="*/ 0 h 17519"/>
              <a:gd name="T2" fmla="*/ 3657600 w 21430"/>
              <a:gd name="T3" fmla="*/ 1804164 h 17519"/>
              <a:gd name="T4" fmla="*/ 0 w 21430"/>
              <a:gd name="T5" fmla="*/ 2133600 h 175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30" h="17519" fill="none" extrusionOk="0">
                <a:moveTo>
                  <a:pt x="12634" y="-1"/>
                </a:moveTo>
                <a:cubicBezTo>
                  <a:pt x="17493" y="3504"/>
                  <a:pt x="20679" y="8869"/>
                  <a:pt x="21429" y="14814"/>
                </a:cubicBezTo>
              </a:path>
              <a:path w="21430" h="17519" stroke="0" extrusionOk="0">
                <a:moveTo>
                  <a:pt x="12634" y="-1"/>
                </a:moveTo>
                <a:cubicBezTo>
                  <a:pt x="17493" y="3504"/>
                  <a:pt x="20679" y="8869"/>
                  <a:pt x="21429" y="14814"/>
                </a:cubicBezTo>
                <a:lnTo>
                  <a:pt x="0" y="17519"/>
                </a:lnTo>
                <a:lnTo>
                  <a:pt x="12634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2309" name="Line 40"/>
          <p:cNvSpPr>
            <a:spLocks noChangeShapeType="1"/>
          </p:cNvSpPr>
          <p:nvPr/>
        </p:nvSpPr>
        <p:spPr bwMode="auto">
          <a:xfrm>
            <a:off x="4800600" y="3962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10" name="Line 41"/>
          <p:cNvSpPr>
            <a:spLocks noChangeShapeType="1"/>
          </p:cNvSpPr>
          <p:nvPr/>
        </p:nvSpPr>
        <p:spPr bwMode="auto">
          <a:xfrm>
            <a:off x="4800600" y="6629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5334000" y="2286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H="1">
            <a:off x="4800600" y="6172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 flipH="1">
            <a:off x="4800600" y="571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>
            <a:off x="48006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5791200" y="2209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>
            <a:off x="6477000" y="2362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71" name="Arc 51"/>
          <p:cNvSpPr>
            <a:spLocks/>
          </p:cNvSpPr>
          <p:nvPr/>
        </p:nvSpPr>
        <p:spPr bwMode="auto">
          <a:xfrm rot="10800000">
            <a:off x="5111750" y="3644900"/>
            <a:ext cx="1974850" cy="2598738"/>
          </a:xfrm>
          <a:custGeom>
            <a:avLst/>
            <a:gdLst>
              <a:gd name="T0" fmla="*/ 50200 w 19709"/>
              <a:gd name="T1" fmla="*/ 0 h 21594"/>
              <a:gd name="T2" fmla="*/ 1974850 w 19709"/>
              <a:gd name="T3" fmla="*/ 1535126 h 21594"/>
              <a:gd name="T4" fmla="*/ 0 w 19709"/>
              <a:gd name="T5" fmla="*/ 2598738 h 215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09" h="21594" fill="none" extrusionOk="0">
                <a:moveTo>
                  <a:pt x="501" y="-1"/>
                </a:moveTo>
                <a:cubicBezTo>
                  <a:pt x="8827" y="192"/>
                  <a:pt x="16301" y="5156"/>
                  <a:pt x="19709" y="12755"/>
                </a:cubicBezTo>
              </a:path>
              <a:path w="19709" h="21594" stroke="0" extrusionOk="0">
                <a:moveTo>
                  <a:pt x="501" y="-1"/>
                </a:moveTo>
                <a:cubicBezTo>
                  <a:pt x="8827" y="192"/>
                  <a:pt x="16301" y="5156"/>
                  <a:pt x="19709" y="12755"/>
                </a:cubicBezTo>
                <a:lnTo>
                  <a:pt x="0" y="21594"/>
                </a:lnTo>
                <a:lnTo>
                  <a:pt x="501" y="-1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2318" name="Text Box 52"/>
          <p:cNvSpPr txBox="1">
            <a:spLocks noChangeArrowheads="1"/>
          </p:cNvSpPr>
          <p:nvPr/>
        </p:nvSpPr>
        <p:spPr bwMode="auto">
          <a:xfrm>
            <a:off x="4724400" y="30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Y (db)</a:t>
            </a:r>
          </a:p>
        </p:txBody>
      </p:sp>
      <p:sp>
        <p:nvSpPr>
          <p:cNvPr id="12319" name="Text Box 53"/>
          <p:cNvSpPr txBox="1">
            <a:spLocks noChangeArrowheads="1"/>
          </p:cNvSpPr>
          <p:nvPr/>
        </p:nvSpPr>
        <p:spPr bwMode="auto">
          <a:xfrm>
            <a:off x="8077200" y="3810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(db)</a:t>
            </a:r>
          </a:p>
        </p:txBody>
      </p:sp>
      <p:sp>
        <p:nvSpPr>
          <p:cNvPr id="12320" name="Text Box 54"/>
          <p:cNvSpPr txBox="1">
            <a:spLocks noChangeArrowheads="1"/>
          </p:cNvSpPr>
          <p:nvPr/>
        </p:nvSpPr>
        <p:spPr bwMode="auto">
          <a:xfrm>
            <a:off x="8077200" y="6172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(db)</a:t>
            </a:r>
          </a:p>
        </p:txBody>
      </p:sp>
      <p:sp>
        <p:nvSpPr>
          <p:cNvPr id="12321" name="Text Box 55"/>
          <p:cNvSpPr txBox="1">
            <a:spLocks noChangeArrowheads="1"/>
          </p:cNvSpPr>
          <p:nvPr/>
        </p:nvSpPr>
        <p:spPr bwMode="auto">
          <a:xfrm>
            <a:off x="4800600" y="3886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2322" name="Text Box 65"/>
          <p:cNvSpPr txBox="1">
            <a:spLocks noChangeArrowheads="1"/>
          </p:cNvSpPr>
          <p:nvPr/>
        </p:nvSpPr>
        <p:spPr bwMode="auto">
          <a:xfrm>
            <a:off x="6629400" y="685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PCC-görbe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6858000" y="46482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keresleti  görbe</a:t>
            </a:r>
          </a:p>
        </p:txBody>
      </p:sp>
      <p:sp>
        <p:nvSpPr>
          <p:cNvPr id="12324" name="Text Box 68"/>
          <p:cNvSpPr txBox="1">
            <a:spLocks noChangeArrowheads="1"/>
          </p:cNvSpPr>
          <p:nvPr/>
        </p:nvSpPr>
        <p:spPr bwMode="auto">
          <a:xfrm>
            <a:off x="152400" y="2362200"/>
            <a:ext cx="4267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jószág PCC-görbéje különböző P</a:t>
            </a:r>
            <a:r>
              <a:rPr lang="hu-HU" altLang="hu-HU" sz="2400" baseline="-25000"/>
              <a:t>X</a:t>
            </a:r>
            <a:r>
              <a:rPr lang="hu-HU" altLang="hu-HU" sz="2400"/>
              <a:t> áraknál (30, 20, 10 forint) rögzített jövedelem és P</a:t>
            </a:r>
            <a:r>
              <a:rPr lang="hu-HU" altLang="hu-HU" sz="2400" baseline="-25000"/>
              <a:t>Y</a:t>
            </a:r>
            <a:r>
              <a:rPr lang="hu-HU" altLang="hu-HU" sz="2400"/>
              <a:t> mellett mutatja az X (50, 95, 155 db.), illetve az Y jószág keresett mennyiségét az (X;Y) jószágtérben.</a:t>
            </a:r>
          </a:p>
          <a:p>
            <a:pPr>
              <a:spcBef>
                <a:spcPct val="50000"/>
              </a:spcBef>
            </a:pPr>
            <a:r>
              <a:rPr lang="hu-HU" altLang="hu-HU" sz="2400"/>
              <a:t>A keresleti görbe szintén rögzített jövedelem és P</a:t>
            </a:r>
            <a:r>
              <a:rPr lang="hu-HU" altLang="hu-HU" sz="2400" baseline="-25000"/>
              <a:t>Y</a:t>
            </a:r>
            <a:r>
              <a:rPr lang="hu-HU" altLang="hu-HU" sz="2400"/>
              <a:t> mellett mutatja meg, hogy adott árakhoz mekkora a keresett X mennyiség.</a:t>
            </a:r>
          </a:p>
        </p:txBody>
      </p:sp>
      <p:sp>
        <p:nvSpPr>
          <p:cNvPr id="12325" name="Text Box 70"/>
          <p:cNvSpPr txBox="1">
            <a:spLocks noChangeArrowheads="1"/>
          </p:cNvSpPr>
          <p:nvPr/>
        </p:nvSpPr>
        <p:spPr bwMode="auto">
          <a:xfrm>
            <a:off x="52578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50</a:t>
            </a:r>
          </a:p>
        </p:txBody>
      </p:sp>
      <p:sp>
        <p:nvSpPr>
          <p:cNvPr id="12326" name="Text Box 71"/>
          <p:cNvSpPr txBox="1">
            <a:spLocks noChangeArrowheads="1"/>
          </p:cNvSpPr>
          <p:nvPr/>
        </p:nvSpPr>
        <p:spPr bwMode="auto">
          <a:xfrm>
            <a:off x="57150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95</a:t>
            </a:r>
          </a:p>
        </p:txBody>
      </p:sp>
      <p:sp>
        <p:nvSpPr>
          <p:cNvPr id="12327" name="Text Box 72"/>
          <p:cNvSpPr txBox="1">
            <a:spLocks noChangeArrowheads="1"/>
          </p:cNvSpPr>
          <p:nvPr/>
        </p:nvSpPr>
        <p:spPr bwMode="auto">
          <a:xfrm>
            <a:off x="6400800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155</a:t>
            </a:r>
          </a:p>
        </p:txBody>
      </p:sp>
      <p:sp>
        <p:nvSpPr>
          <p:cNvPr id="12328" name="Text Box 73"/>
          <p:cNvSpPr txBox="1">
            <a:spLocks noChangeArrowheads="1"/>
          </p:cNvSpPr>
          <p:nvPr/>
        </p:nvSpPr>
        <p:spPr bwMode="auto">
          <a:xfrm>
            <a:off x="4724400" y="4953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30</a:t>
            </a:r>
          </a:p>
        </p:txBody>
      </p:sp>
      <p:sp>
        <p:nvSpPr>
          <p:cNvPr id="12329" name="Text Box 74"/>
          <p:cNvSpPr txBox="1">
            <a:spLocks noChangeArrowheads="1"/>
          </p:cNvSpPr>
          <p:nvPr/>
        </p:nvSpPr>
        <p:spPr bwMode="auto">
          <a:xfrm>
            <a:off x="4724400" y="5410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20</a:t>
            </a:r>
          </a:p>
        </p:txBody>
      </p:sp>
      <p:sp>
        <p:nvSpPr>
          <p:cNvPr id="12330" name="Text Box 75"/>
          <p:cNvSpPr txBox="1">
            <a:spLocks noChangeArrowheads="1"/>
          </p:cNvSpPr>
          <p:nvPr/>
        </p:nvSpPr>
        <p:spPr bwMode="auto">
          <a:xfrm>
            <a:off x="4724400" y="586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4" grpId="0" autoUpdateAnimBg="0"/>
      <p:bldP spid="30782" grpId="0" autoUpdateAnimBg="0"/>
      <p:bldP spid="30779" grpId="0" autoUpdateAnimBg="0"/>
      <p:bldP spid="30762" grpId="0" animBg="1"/>
      <p:bldP spid="30766" grpId="0" animBg="1"/>
      <p:bldP spid="30767" grpId="0" animBg="1"/>
      <p:bldP spid="30768" grpId="0" animBg="1"/>
      <p:bldP spid="30769" grpId="0" animBg="1"/>
      <p:bldP spid="30770" grpId="0" animBg="1"/>
      <p:bldP spid="30771" grpId="0" animBg="1"/>
      <p:bldP spid="3078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9"/>
          <p:cNvSpPr>
            <a:spLocks noChangeShapeType="1"/>
          </p:cNvSpPr>
          <p:nvPr/>
        </p:nvSpPr>
        <p:spPr bwMode="auto">
          <a:xfrm>
            <a:off x="5105400" y="304800"/>
            <a:ext cx="12192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715000" y="182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B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6477000" y="198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</a:p>
        </p:txBody>
      </p:sp>
      <p:sp>
        <p:nvSpPr>
          <p:cNvPr id="13317" name="Arc 4"/>
          <p:cNvSpPr>
            <a:spLocks/>
          </p:cNvSpPr>
          <p:nvPr/>
        </p:nvSpPr>
        <p:spPr bwMode="auto">
          <a:xfrm rot="-3000000">
            <a:off x="3801269" y="2204244"/>
            <a:ext cx="2922587" cy="1825625"/>
          </a:xfrm>
          <a:custGeom>
            <a:avLst/>
            <a:gdLst>
              <a:gd name="T0" fmla="*/ 1421979 w 21558"/>
              <a:gd name="T1" fmla="*/ 0 h 18882"/>
              <a:gd name="T2" fmla="*/ 2922587 w 21558"/>
              <a:gd name="T3" fmla="*/ 1696162 h 18882"/>
              <a:gd name="T4" fmla="*/ 0 w 21558"/>
              <a:gd name="T5" fmla="*/ 1825625 h 188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58" h="18882" fill="none" extrusionOk="0">
                <a:moveTo>
                  <a:pt x="10489" y="-1"/>
                </a:moveTo>
                <a:cubicBezTo>
                  <a:pt x="16929" y="3577"/>
                  <a:pt x="21101" y="10190"/>
                  <a:pt x="21558" y="17542"/>
                </a:cubicBezTo>
              </a:path>
              <a:path w="21558" h="18882" stroke="0" extrusionOk="0">
                <a:moveTo>
                  <a:pt x="10489" y="-1"/>
                </a:moveTo>
                <a:cubicBezTo>
                  <a:pt x="16929" y="3577"/>
                  <a:pt x="21101" y="10190"/>
                  <a:pt x="21558" y="17542"/>
                </a:cubicBezTo>
                <a:lnTo>
                  <a:pt x="0" y="18882"/>
                </a:lnTo>
                <a:lnTo>
                  <a:pt x="10489" y="-1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257800" y="190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A</a:t>
            </a:r>
          </a:p>
        </p:txBody>
      </p:sp>
      <p:sp>
        <p:nvSpPr>
          <p:cNvPr id="13319" name="Arc 7"/>
          <p:cNvSpPr>
            <a:spLocks/>
          </p:cNvSpPr>
          <p:nvPr/>
        </p:nvSpPr>
        <p:spPr bwMode="auto">
          <a:xfrm rot="10800000">
            <a:off x="5181600" y="990600"/>
            <a:ext cx="1524000" cy="2552700"/>
          </a:xfrm>
          <a:custGeom>
            <a:avLst/>
            <a:gdLst>
              <a:gd name="T0" fmla="*/ 522839 w 21430"/>
              <a:gd name="T1" fmla="*/ 0 h 20310"/>
              <a:gd name="T2" fmla="*/ 1524000 w 21430"/>
              <a:gd name="T3" fmla="*/ 2212717 h 20310"/>
              <a:gd name="T4" fmla="*/ 0 w 21430"/>
              <a:gd name="T5" fmla="*/ 2552700 h 203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30" h="20310" fill="none" extrusionOk="0">
                <a:moveTo>
                  <a:pt x="7352" y="-1"/>
                </a:moveTo>
                <a:cubicBezTo>
                  <a:pt x="14977" y="2760"/>
                  <a:pt x="20414" y="9559"/>
                  <a:pt x="21429" y="17605"/>
                </a:cubicBezTo>
              </a:path>
              <a:path w="21430" h="20310" stroke="0" extrusionOk="0">
                <a:moveTo>
                  <a:pt x="7352" y="-1"/>
                </a:moveTo>
                <a:cubicBezTo>
                  <a:pt x="14977" y="2760"/>
                  <a:pt x="20414" y="9559"/>
                  <a:pt x="21429" y="17605"/>
                </a:cubicBezTo>
                <a:lnTo>
                  <a:pt x="0" y="20310"/>
                </a:lnTo>
                <a:lnTo>
                  <a:pt x="735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37338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Az ICC- és az Engel-görbe levezetése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4800600" y="304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800600" y="3810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4800600" y="762000"/>
            <a:ext cx="10668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>
            <a:off x="58674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5" name="Arc 17"/>
          <p:cNvSpPr>
            <a:spLocks/>
          </p:cNvSpPr>
          <p:nvPr/>
        </p:nvSpPr>
        <p:spPr bwMode="auto">
          <a:xfrm rot="10800000">
            <a:off x="5562600" y="1066800"/>
            <a:ext cx="2667000" cy="2286000"/>
          </a:xfrm>
          <a:custGeom>
            <a:avLst/>
            <a:gdLst>
              <a:gd name="T0" fmla="*/ 1572323 w 21430"/>
              <a:gd name="T1" fmla="*/ 0 h 17519"/>
              <a:gd name="T2" fmla="*/ 2667000 w 21430"/>
              <a:gd name="T3" fmla="*/ 1933033 h 17519"/>
              <a:gd name="T4" fmla="*/ 0 w 21430"/>
              <a:gd name="T5" fmla="*/ 2286000 h 175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30" h="17519" fill="none" extrusionOk="0">
                <a:moveTo>
                  <a:pt x="12634" y="-1"/>
                </a:moveTo>
                <a:cubicBezTo>
                  <a:pt x="17493" y="3504"/>
                  <a:pt x="20679" y="8869"/>
                  <a:pt x="21429" y="14814"/>
                </a:cubicBezTo>
              </a:path>
              <a:path w="21430" h="17519" stroke="0" extrusionOk="0">
                <a:moveTo>
                  <a:pt x="12634" y="-1"/>
                </a:moveTo>
                <a:cubicBezTo>
                  <a:pt x="17493" y="3504"/>
                  <a:pt x="20679" y="8869"/>
                  <a:pt x="21429" y="14814"/>
                </a:cubicBezTo>
                <a:lnTo>
                  <a:pt x="0" y="17519"/>
                </a:lnTo>
                <a:lnTo>
                  <a:pt x="12634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4800600" y="3962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4800600" y="6629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>
            <a:off x="5334000" y="2286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29" name="Line 27"/>
          <p:cNvSpPr>
            <a:spLocks noChangeShapeType="1"/>
          </p:cNvSpPr>
          <p:nvPr/>
        </p:nvSpPr>
        <p:spPr bwMode="auto">
          <a:xfrm>
            <a:off x="5791200" y="2209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30" name="Text Box 30"/>
          <p:cNvSpPr txBox="1">
            <a:spLocks noChangeArrowheads="1"/>
          </p:cNvSpPr>
          <p:nvPr/>
        </p:nvSpPr>
        <p:spPr bwMode="auto">
          <a:xfrm>
            <a:off x="4343400" y="304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Y</a:t>
            </a:r>
            <a:endParaRPr lang="hu-HU" altLang="hu-HU" sz="2400"/>
          </a:p>
        </p:txBody>
      </p:sp>
      <p:sp>
        <p:nvSpPr>
          <p:cNvPr id="13331" name="Text Box 33"/>
          <p:cNvSpPr txBox="1">
            <a:spLocks noChangeArrowheads="1"/>
          </p:cNvSpPr>
          <p:nvPr/>
        </p:nvSpPr>
        <p:spPr bwMode="auto">
          <a:xfrm>
            <a:off x="4800600" y="3810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aseline="-25000"/>
              <a:t>m</a:t>
            </a:r>
            <a:endParaRPr lang="hu-HU" altLang="hu-HU" sz="2400"/>
          </a:p>
        </p:txBody>
      </p:sp>
      <p:sp>
        <p:nvSpPr>
          <p:cNvPr id="13332" name="Text Box 40"/>
          <p:cNvSpPr txBox="1">
            <a:spLocks noChangeArrowheads="1"/>
          </p:cNvSpPr>
          <p:nvPr/>
        </p:nvSpPr>
        <p:spPr bwMode="auto">
          <a:xfrm>
            <a:off x="6629400" y="685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ICC-görbe</a:t>
            </a:r>
          </a:p>
        </p:txBody>
      </p:sp>
      <p:sp>
        <p:nvSpPr>
          <p:cNvPr id="13333" name="Text Box 41"/>
          <p:cNvSpPr txBox="1">
            <a:spLocks noChangeArrowheads="1"/>
          </p:cNvSpPr>
          <p:nvPr/>
        </p:nvSpPr>
        <p:spPr bwMode="auto">
          <a:xfrm>
            <a:off x="6858000" y="4648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Engel-görbe</a:t>
            </a:r>
          </a:p>
        </p:txBody>
      </p:sp>
      <p:sp>
        <p:nvSpPr>
          <p:cNvPr id="13334" name="Text Box 42"/>
          <p:cNvSpPr txBox="1">
            <a:spLocks noChangeArrowheads="1"/>
          </p:cNvSpPr>
          <p:nvPr/>
        </p:nvSpPr>
        <p:spPr bwMode="auto">
          <a:xfrm>
            <a:off x="152400" y="2362200"/>
            <a:ext cx="4267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X jószág ICC-görbéje az X (50, 95, 155 db.)  illetve az Y jószág keresett mennyiségét mutatja különböző „m” jövedelmeknél (1000, 1400, 2000 euró), rögzített P</a:t>
            </a:r>
            <a:r>
              <a:rPr lang="hu-HU" altLang="hu-HU" sz="2400" baseline="-25000"/>
              <a:t>X</a:t>
            </a:r>
            <a:r>
              <a:rPr lang="hu-HU" altLang="hu-HU" sz="2400"/>
              <a:t> és P</a:t>
            </a:r>
            <a:r>
              <a:rPr lang="hu-HU" altLang="hu-HU" sz="2400" baseline="-25000"/>
              <a:t>Y</a:t>
            </a:r>
            <a:r>
              <a:rPr lang="hu-HU" altLang="hu-HU" sz="2400"/>
              <a:t> mellett az (X;Y) jószágtérben.</a:t>
            </a:r>
          </a:p>
          <a:p>
            <a:pPr>
              <a:spcBef>
                <a:spcPct val="50000"/>
              </a:spcBef>
            </a:pPr>
            <a:r>
              <a:rPr lang="hu-HU" altLang="hu-HU" sz="2400"/>
              <a:t>Az Engel-görbe szintén rögzített P</a:t>
            </a:r>
            <a:r>
              <a:rPr lang="hu-HU" altLang="hu-HU" sz="2400" baseline="-25000"/>
              <a:t>X</a:t>
            </a:r>
            <a:r>
              <a:rPr lang="hu-HU" altLang="hu-HU" sz="2400"/>
              <a:t> és P</a:t>
            </a:r>
            <a:r>
              <a:rPr lang="hu-HU" altLang="hu-HU" sz="2400" baseline="-25000"/>
              <a:t>Y</a:t>
            </a:r>
            <a:r>
              <a:rPr lang="hu-HU" altLang="hu-HU" sz="2400"/>
              <a:t> mellett mutatja meg, hogy adott jövedelemhez X-ből mekkora kereslet tartozik.</a:t>
            </a:r>
          </a:p>
          <a:p>
            <a:pPr>
              <a:spcBef>
                <a:spcPct val="50000"/>
              </a:spcBef>
            </a:pPr>
            <a:endParaRPr lang="hu-HU" altLang="hu-HU" sz="2400"/>
          </a:p>
        </p:txBody>
      </p:sp>
      <p:sp>
        <p:nvSpPr>
          <p:cNvPr id="13335" name="Text Box 43"/>
          <p:cNvSpPr txBox="1">
            <a:spLocks noChangeArrowheads="1"/>
          </p:cNvSpPr>
          <p:nvPr/>
        </p:nvSpPr>
        <p:spPr bwMode="auto">
          <a:xfrm>
            <a:off x="52578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50</a:t>
            </a:r>
          </a:p>
        </p:txBody>
      </p:sp>
      <p:sp>
        <p:nvSpPr>
          <p:cNvPr id="13336" name="Text Box 44"/>
          <p:cNvSpPr txBox="1">
            <a:spLocks noChangeArrowheads="1"/>
          </p:cNvSpPr>
          <p:nvPr/>
        </p:nvSpPr>
        <p:spPr bwMode="auto">
          <a:xfrm>
            <a:off x="57150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95</a:t>
            </a:r>
          </a:p>
        </p:txBody>
      </p:sp>
      <p:sp>
        <p:nvSpPr>
          <p:cNvPr id="13337" name="Text Box 45"/>
          <p:cNvSpPr txBox="1">
            <a:spLocks noChangeArrowheads="1"/>
          </p:cNvSpPr>
          <p:nvPr/>
        </p:nvSpPr>
        <p:spPr bwMode="auto">
          <a:xfrm>
            <a:off x="6400800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155</a:t>
            </a:r>
          </a:p>
        </p:txBody>
      </p:sp>
      <p:sp>
        <p:nvSpPr>
          <p:cNvPr id="13338" name="Text Box 48"/>
          <p:cNvSpPr txBox="1">
            <a:spLocks noChangeArrowheads="1"/>
          </p:cNvSpPr>
          <p:nvPr/>
        </p:nvSpPr>
        <p:spPr bwMode="auto">
          <a:xfrm>
            <a:off x="4724400" y="5867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1000</a:t>
            </a:r>
          </a:p>
        </p:txBody>
      </p:sp>
      <p:sp>
        <p:nvSpPr>
          <p:cNvPr id="13339" name="Line 50"/>
          <p:cNvSpPr>
            <a:spLocks noChangeShapeType="1"/>
          </p:cNvSpPr>
          <p:nvPr/>
        </p:nvSpPr>
        <p:spPr bwMode="auto">
          <a:xfrm>
            <a:off x="5715000" y="228600"/>
            <a:ext cx="12954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40" name="Arc 51"/>
          <p:cNvSpPr>
            <a:spLocks/>
          </p:cNvSpPr>
          <p:nvPr/>
        </p:nvSpPr>
        <p:spPr bwMode="auto">
          <a:xfrm rot="10800000">
            <a:off x="6248400" y="1143000"/>
            <a:ext cx="2667000" cy="2286000"/>
          </a:xfrm>
          <a:custGeom>
            <a:avLst/>
            <a:gdLst>
              <a:gd name="T0" fmla="*/ 1572323 w 21430"/>
              <a:gd name="T1" fmla="*/ 0 h 17519"/>
              <a:gd name="T2" fmla="*/ 2667000 w 21430"/>
              <a:gd name="T3" fmla="*/ 1933033 h 17519"/>
              <a:gd name="T4" fmla="*/ 0 w 21430"/>
              <a:gd name="T5" fmla="*/ 2286000 h 175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30" h="17519" fill="none" extrusionOk="0">
                <a:moveTo>
                  <a:pt x="12634" y="-1"/>
                </a:moveTo>
                <a:cubicBezTo>
                  <a:pt x="17493" y="3504"/>
                  <a:pt x="20679" y="8869"/>
                  <a:pt x="21429" y="14814"/>
                </a:cubicBezTo>
              </a:path>
              <a:path w="21430" h="17519" stroke="0" extrusionOk="0">
                <a:moveTo>
                  <a:pt x="12634" y="-1"/>
                </a:moveTo>
                <a:cubicBezTo>
                  <a:pt x="17493" y="3504"/>
                  <a:pt x="20679" y="8869"/>
                  <a:pt x="21429" y="14814"/>
                </a:cubicBezTo>
                <a:lnTo>
                  <a:pt x="0" y="17519"/>
                </a:lnTo>
                <a:lnTo>
                  <a:pt x="12634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3341" name="Line 52"/>
          <p:cNvSpPr>
            <a:spLocks noChangeShapeType="1"/>
          </p:cNvSpPr>
          <p:nvPr/>
        </p:nvSpPr>
        <p:spPr bwMode="auto">
          <a:xfrm flipH="1">
            <a:off x="4800600" y="617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42" name="Line 53"/>
          <p:cNvSpPr>
            <a:spLocks noChangeShapeType="1"/>
          </p:cNvSpPr>
          <p:nvPr/>
        </p:nvSpPr>
        <p:spPr bwMode="auto">
          <a:xfrm flipH="1">
            <a:off x="4800600" y="5791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43" name="Line 55"/>
          <p:cNvSpPr>
            <a:spLocks noChangeShapeType="1"/>
          </p:cNvSpPr>
          <p:nvPr/>
        </p:nvSpPr>
        <p:spPr bwMode="auto">
          <a:xfrm flipH="1">
            <a:off x="4800600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44" name="Line 56"/>
          <p:cNvSpPr>
            <a:spLocks noChangeShapeType="1"/>
          </p:cNvSpPr>
          <p:nvPr/>
        </p:nvSpPr>
        <p:spPr bwMode="auto">
          <a:xfrm flipV="1">
            <a:off x="6477000" y="2362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45" name="Text Box 58"/>
          <p:cNvSpPr txBox="1">
            <a:spLocks noChangeArrowheads="1"/>
          </p:cNvSpPr>
          <p:nvPr/>
        </p:nvSpPr>
        <p:spPr bwMode="auto">
          <a:xfrm>
            <a:off x="5257800" y="6096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A</a:t>
            </a:r>
          </a:p>
        </p:txBody>
      </p:sp>
      <p:sp>
        <p:nvSpPr>
          <p:cNvPr id="13346" name="Text Box 59"/>
          <p:cNvSpPr txBox="1">
            <a:spLocks noChangeArrowheads="1"/>
          </p:cNvSpPr>
          <p:nvPr/>
        </p:nvSpPr>
        <p:spPr bwMode="auto">
          <a:xfrm>
            <a:off x="5715000" y="571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B</a:t>
            </a:r>
          </a:p>
        </p:txBody>
      </p:sp>
      <p:sp>
        <p:nvSpPr>
          <p:cNvPr id="13347" name="Text Box 60"/>
          <p:cNvSpPr txBox="1">
            <a:spLocks noChangeArrowheads="1"/>
          </p:cNvSpPr>
          <p:nvPr/>
        </p:nvSpPr>
        <p:spPr bwMode="auto">
          <a:xfrm>
            <a:off x="64008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</a:p>
        </p:txBody>
      </p:sp>
      <p:sp>
        <p:nvSpPr>
          <p:cNvPr id="13348" name="Text Box 61"/>
          <p:cNvSpPr txBox="1">
            <a:spLocks noChangeArrowheads="1"/>
          </p:cNvSpPr>
          <p:nvPr/>
        </p:nvSpPr>
        <p:spPr bwMode="auto">
          <a:xfrm>
            <a:off x="4724400" y="5410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1400</a:t>
            </a:r>
          </a:p>
        </p:txBody>
      </p:sp>
      <p:sp>
        <p:nvSpPr>
          <p:cNvPr id="13349" name="Text Box 62"/>
          <p:cNvSpPr txBox="1">
            <a:spLocks noChangeArrowheads="1"/>
          </p:cNvSpPr>
          <p:nvPr/>
        </p:nvSpPr>
        <p:spPr bwMode="auto">
          <a:xfrm>
            <a:off x="4724400" y="4953000"/>
            <a:ext cx="927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2000</a:t>
            </a:r>
          </a:p>
        </p:txBody>
      </p:sp>
      <p:sp>
        <p:nvSpPr>
          <p:cNvPr id="13350" name="Text Box 63"/>
          <p:cNvSpPr txBox="1">
            <a:spLocks noChangeArrowheads="1"/>
          </p:cNvSpPr>
          <p:nvPr/>
        </p:nvSpPr>
        <p:spPr bwMode="auto">
          <a:xfrm>
            <a:off x="8458200" y="3810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3351" name="Text Box 64"/>
          <p:cNvSpPr txBox="1">
            <a:spLocks noChangeArrowheads="1"/>
          </p:cNvSpPr>
          <p:nvPr/>
        </p:nvSpPr>
        <p:spPr bwMode="auto">
          <a:xfrm>
            <a:off x="8458200" y="609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3352" name="Line 65"/>
          <p:cNvSpPr>
            <a:spLocks noChangeShapeType="1"/>
          </p:cNvSpPr>
          <p:nvPr/>
        </p:nvSpPr>
        <p:spPr bwMode="auto">
          <a:xfrm flipV="1">
            <a:off x="5181600" y="5029200"/>
            <a:ext cx="1600200" cy="1295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2"/>
          <p:cNvSpPr>
            <a:spLocks noChangeArrowheads="1"/>
          </p:cNvSpPr>
          <p:nvPr/>
        </p:nvSpPr>
        <p:spPr bwMode="auto">
          <a:xfrm>
            <a:off x="-228600" y="3581400"/>
            <a:ext cx="9372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altLang="hu-HU" sz="3200"/>
              <a:t>	</a:t>
            </a:r>
            <a:r>
              <a:rPr lang="hu-HU" altLang="hu-HU" sz="2800"/>
              <a:t>sabb árhoz kisebb keresett mennyiség tartozik). Ezzel szemben inferior javaknál az Engel-görbe meredeksége negatív (magasabb jövedelem és azonos árak mellett kevesebbet vásárolnak belőlük a fogyasztók), Giffen-javaknál emellett még az árrugalmasság is pozitív (alacsonyabb ár mellett kevesebbet vásárolnak belőlük). Minden Giffen-jószág egyben inferior jószág is (fordítva ez nem igaz).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Normál, inferior és Giffen-javak</a:t>
            </a: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4724400" y="990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341" name="Arc 18"/>
          <p:cNvSpPr>
            <a:spLocks/>
          </p:cNvSpPr>
          <p:nvPr/>
        </p:nvSpPr>
        <p:spPr bwMode="auto">
          <a:xfrm rot="10800000">
            <a:off x="5562600" y="685800"/>
            <a:ext cx="1974850" cy="2598738"/>
          </a:xfrm>
          <a:custGeom>
            <a:avLst/>
            <a:gdLst>
              <a:gd name="T0" fmla="*/ 50200 w 19709"/>
              <a:gd name="T1" fmla="*/ 0 h 21594"/>
              <a:gd name="T2" fmla="*/ 1974850 w 19709"/>
              <a:gd name="T3" fmla="*/ 1535126 h 21594"/>
              <a:gd name="T4" fmla="*/ 0 w 19709"/>
              <a:gd name="T5" fmla="*/ 2598738 h 215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09" h="21594" fill="none" extrusionOk="0">
                <a:moveTo>
                  <a:pt x="501" y="-1"/>
                </a:moveTo>
                <a:cubicBezTo>
                  <a:pt x="8827" y="192"/>
                  <a:pt x="16301" y="5156"/>
                  <a:pt x="19709" y="12755"/>
                </a:cubicBezTo>
              </a:path>
              <a:path w="19709" h="21594" stroke="0" extrusionOk="0">
                <a:moveTo>
                  <a:pt x="501" y="-1"/>
                </a:moveTo>
                <a:cubicBezTo>
                  <a:pt x="8827" y="192"/>
                  <a:pt x="16301" y="5156"/>
                  <a:pt x="19709" y="12755"/>
                </a:cubicBezTo>
                <a:lnTo>
                  <a:pt x="0" y="21594"/>
                </a:lnTo>
                <a:lnTo>
                  <a:pt x="501" y="-1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724400" y="83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aseline="-25000"/>
              <a:t>m</a:t>
            </a:r>
            <a:endParaRPr lang="hu-HU" altLang="hu-HU" sz="2400"/>
          </a:p>
        </p:txBody>
      </p:sp>
      <p:sp>
        <p:nvSpPr>
          <p:cNvPr id="14343" name="Text Box 20"/>
          <p:cNvSpPr txBox="1">
            <a:spLocks noChangeArrowheads="1"/>
          </p:cNvSpPr>
          <p:nvPr/>
        </p:nvSpPr>
        <p:spPr bwMode="auto">
          <a:xfrm>
            <a:off x="77724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4344" name="Line 33"/>
          <p:cNvSpPr>
            <a:spLocks noChangeShapeType="1"/>
          </p:cNvSpPr>
          <p:nvPr/>
        </p:nvSpPr>
        <p:spPr bwMode="auto">
          <a:xfrm>
            <a:off x="4800600" y="36576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345" name="Text Box 36"/>
          <p:cNvSpPr txBox="1">
            <a:spLocks noChangeArrowheads="1"/>
          </p:cNvSpPr>
          <p:nvPr/>
        </p:nvSpPr>
        <p:spPr bwMode="auto">
          <a:xfrm>
            <a:off x="6096000" y="18288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inferior jószág Engel-görbéje</a:t>
            </a:r>
          </a:p>
        </p:txBody>
      </p:sp>
      <p:sp>
        <p:nvSpPr>
          <p:cNvPr id="14346" name="Rectangle 41"/>
          <p:cNvSpPr>
            <a:spLocks noChangeArrowheads="1"/>
          </p:cNvSpPr>
          <p:nvPr/>
        </p:nvSpPr>
        <p:spPr bwMode="auto">
          <a:xfrm>
            <a:off x="-228600" y="990600"/>
            <a:ext cx="5181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altLang="hu-HU" sz="3200"/>
              <a:t>	</a:t>
            </a:r>
            <a:r>
              <a:rPr lang="hu-HU" altLang="hu-HU" sz="2800"/>
              <a:t>Nnormál javak esetében az Engel-görbe meredeksége pozitív (magasabb jövedelem-hez magasabb Q</a:t>
            </a:r>
            <a:r>
              <a:rPr lang="hu-HU" altLang="hu-HU" sz="2800" baseline="-25000"/>
              <a:t>X</a:t>
            </a:r>
            <a:r>
              <a:rPr lang="hu-HU" altLang="hu-HU" sz="2800"/>
              <a:t> kereslet tartozik), míg a keresleti görbe negatív meredekségű (maga-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5562600" y="51816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/>
              <a:t>HH</a:t>
            </a:r>
          </a:p>
        </p:txBody>
      </p:sp>
      <p:sp>
        <p:nvSpPr>
          <p:cNvPr id="15363" name="Rectangle 49"/>
          <p:cNvSpPr>
            <a:spLocks noChangeArrowheads="1"/>
          </p:cNvSpPr>
          <p:nvPr/>
        </p:nvSpPr>
        <p:spPr bwMode="auto">
          <a:xfrm>
            <a:off x="4419600" y="5715000"/>
            <a:ext cx="472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/>
              <a:t>	A reáljövedelem értelmezése szerint megkülönböztethető az ún. Hicks- ill. Slutsky-féle HH/JH. 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Árváltozás helyettesítési és jövedelemhatása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657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mtClean="0"/>
              <a:t>	</a:t>
            </a:r>
          </a:p>
        </p:txBody>
      </p:sp>
      <p:sp>
        <p:nvSpPr>
          <p:cNvPr id="15366" name="Arc 8"/>
          <p:cNvSpPr>
            <a:spLocks/>
          </p:cNvSpPr>
          <p:nvPr/>
        </p:nvSpPr>
        <p:spPr bwMode="auto">
          <a:xfrm rot="10800000">
            <a:off x="5791200" y="3200400"/>
            <a:ext cx="760413" cy="768350"/>
          </a:xfrm>
          <a:custGeom>
            <a:avLst/>
            <a:gdLst>
              <a:gd name="T0" fmla="*/ 40627 w 21375"/>
              <a:gd name="T1" fmla="*/ 0 h 21570"/>
              <a:gd name="T2" fmla="*/ 760413 w 21375"/>
              <a:gd name="T3" fmla="*/ 657497 h 21570"/>
              <a:gd name="T4" fmla="*/ 0 w 21375"/>
              <a:gd name="T5" fmla="*/ 768350 h 215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75" h="21570" fill="none" extrusionOk="0">
                <a:moveTo>
                  <a:pt x="1141" y="0"/>
                </a:moveTo>
                <a:cubicBezTo>
                  <a:pt x="11423" y="544"/>
                  <a:pt x="19891" y="8269"/>
                  <a:pt x="21374" y="18458"/>
                </a:cubicBezTo>
              </a:path>
              <a:path w="21375" h="21570" stroke="0" extrusionOk="0">
                <a:moveTo>
                  <a:pt x="1141" y="0"/>
                </a:moveTo>
                <a:cubicBezTo>
                  <a:pt x="11423" y="544"/>
                  <a:pt x="19891" y="8269"/>
                  <a:pt x="21374" y="18458"/>
                </a:cubicBezTo>
                <a:lnTo>
                  <a:pt x="0" y="21570"/>
                </a:lnTo>
                <a:lnTo>
                  <a:pt x="1141" y="0"/>
                </a:lnTo>
                <a:close/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V="1">
            <a:off x="4800600" y="1600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4800600" y="5105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69342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4800600" y="2057400"/>
            <a:ext cx="21336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83058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372" name="Text Box 20"/>
          <p:cNvSpPr txBox="1">
            <a:spLocks noChangeArrowheads="1"/>
          </p:cNvSpPr>
          <p:nvPr/>
        </p:nvSpPr>
        <p:spPr bwMode="auto">
          <a:xfrm>
            <a:off x="8382000" y="5105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5373" name="Text Box 21"/>
          <p:cNvSpPr txBox="1">
            <a:spLocks noChangeArrowheads="1"/>
          </p:cNvSpPr>
          <p:nvPr/>
        </p:nvSpPr>
        <p:spPr bwMode="auto">
          <a:xfrm>
            <a:off x="4267200" y="1447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Y</a:t>
            </a:r>
            <a:endParaRPr lang="hu-HU" altLang="hu-HU" sz="240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4800600" y="3048000"/>
            <a:ext cx="3505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375" name="Line 29"/>
          <p:cNvSpPr>
            <a:spLocks noChangeShapeType="1"/>
          </p:cNvSpPr>
          <p:nvPr/>
        </p:nvSpPr>
        <p:spPr bwMode="auto">
          <a:xfrm>
            <a:off x="4800600" y="2057400"/>
            <a:ext cx="388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376" name="Arc 30"/>
          <p:cNvSpPr>
            <a:spLocks/>
          </p:cNvSpPr>
          <p:nvPr/>
        </p:nvSpPr>
        <p:spPr bwMode="auto">
          <a:xfrm rot="10800000">
            <a:off x="6248400" y="2438400"/>
            <a:ext cx="760413" cy="768350"/>
          </a:xfrm>
          <a:custGeom>
            <a:avLst/>
            <a:gdLst>
              <a:gd name="T0" fmla="*/ 40235 w 21375"/>
              <a:gd name="T1" fmla="*/ 0 h 21570"/>
              <a:gd name="T2" fmla="*/ 760413 w 21375"/>
              <a:gd name="T3" fmla="*/ 657497 h 21570"/>
              <a:gd name="T4" fmla="*/ 0 w 21375"/>
              <a:gd name="T5" fmla="*/ 768350 h 215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75" h="21570" fill="none" extrusionOk="0">
                <a:moveTo>
                  <a:pt x="1131" y="-1"/>
                </a:moveTo>
                <a:cubicBezTo>
                  <a:pt x="11416" y="538"/>
                  <a:pt x="19890" y="8265"/>
                  <a:pt x="21374" y="18458"/>
                </a:cubicBezTo>
              </a:path>
              <a:path w="21375" h="21570" stroke="0" extrusionOk="0">
                <a:moveTo>
                  <a:pt x="1131" y="-1"/>
                </a:moveTo>
                <a:cubicBezTo>
                  <a:pt x="11416" y="538"/>
                  <a:pt x="19890" y="8265"/>
                  <a:pt x="21374" y="18458"/>
                </a:cubicBezTo>
                <a:lnTo>
                  <a:pt x="0" y="21570"/>
                </a:lnTo>
                <a:lnTo>
                  <a:pt x="1131" y="-1"/>
                </a:lnTo>
                <a:close/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>
            <a:off x="5867400" y="3581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6172200" y="3886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6553200" y="3124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>
            <a:off x="58674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61722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>
            <a:off x="58674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5943600" y="54102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TH</a:t>
            </a:r>
          </a:p>
        </p:txBody>
      </p:sp>
      <p:sp>
        <p:nvSpPr>
          <p:cNvPr id="15384" name="Text Box 43"/>
          <p:cNvSpPr txBox="1">
            <a:spLocks noChangeArrowheads="1"/>
          </p:cNvSpPr>
          <p:nvPr/>
        </p:nvSpPr>
        <p:spPr bwMode="auto">
          <a:xfrm>
            <a:off x="6324600" y="52578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/>
              <a:t>JH</a:t>
            </a:r>
          </a:p>
        </p:txBody>
      </p:sp>
      <p:sp>
        <p:nvSpPr>
          <p:cNvPr id="15385" name="Rectangle 46"/>
          <p:cNvSpPr>
            <a:spLocks noChangeArrowheads="1"/>
          </p:cNvSpPr>
          <p:nvPr/>
        </p:nvSpPr>
        <p:spPr bwMode="auto">
          <a:xfrm>
            <a:off x="0" y="1524000"/>
            <a:ext cx="480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/>
              <a:t>	Az árváltozások által előidézett keresletváltozás (teljes hatás: TH) két részre bontható: helyettesítési és jövedelmi hatásra.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/>
              <a:t>	Helyettesítési hatás (HH) alatt a vásárolt mennyiségben bekövetkezett olyan változást értünk, amely a relatív árak, más szóval árarányok megváltozására vezethető vissza.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/>
              <a:t>	Jövedelemhatás (JH): a vásárolt mennyiségben bekövetkezett olyan változás, ami a fogyasztó reális vásárló erejének megváltozására vezethető vissza.</a:t>
            </a:r>
          </a:p>
        </p:txBody>
      </p:sp>
      <p:sp>
        <p:nvSpPr>
          <p:cNvPr id="15386" name="Text Box 47"/>
          <p:cNvSpPr txBox="1">
            <a:spLocks noChangeArrowheads="1"/>
          </p:cNvSpPr>
          <p:nvPr/>
        </p:nvSpPr>
        <p:spPr bwMode="auto">
          <a:xfrm>
            <a:off x="5181600" y="1371600"/>
            <a:ext cx="396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1800" dirty="0"/>
              <a:t>Árcsökkentés </a:t>
            </a:r>
            <a:r>
              <a:rPr lang="hu-HU" altLang="hu-HU" sz="1800" dirty="0" err="1"/>
              <a:t>Hicks-féle</a:t>
            </a:r>
            <a:r>
              <a:rPr lang="hu-HU" altLang="hu-HU" sz="1800" dirty="0"/>
              <a:t> helyettesítési és jövedelemhatása normál jószág esetében (mindkettő az az árváltozás irányával      	ellentétesen változtatja a keresletet).</a:t>
            </a:r>
          </a:p>
        </p:txBody>
      </p:sp>
      <p:sp>
        <p:nvSpPr>
          <p:cNvPr id="15387" name="Text Box 51"/>
          <p:cNvSpPr txBox="1">
            <a:spLocks noChangeArrowheads="1"/>
          </p:cNvSpPr>
          <p:nvPr/>
        </p:nvSpPr>
        <p:spPr bwMode="auto">
          <a:xfrm>
            <a:off x="5791200" y="32766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/>
              <a:t>A</a:t>
            </a:r>
          </a:p>
        </p:txBody>
      </p:sp>
      <p:sp>
        <p:nvSpPr>
          <p:cNvPr id="15388" name="Text Box 52"/>
          <p:cNvSpPr txBox="1">
            <a:spLocks noChangeArrowheads="1"/>
          </p:cNvSpPr>
          <p:nvPr/>
        </p:nvSpPr>
        <p:spPr bwMode="auto">
          <a:xfrm>
            <a:off x="6477000" y="2819400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B</a:t>
            </a: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6096000" y="3581400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dirty="0"/>
              <a:t>C</a:t>
            </a:r>
          </a:p>
        </p:txBody>
      </p:sp>
      <p:sp>
        <p:nvSpPr>
          <p:cNvPr id="15390" name="Line 54"/>
          <p:cNvSpPr>
            <a:spLocks noChangeShapeType="1"/>
          </p:cNvSpPr>
          <p:nvPr/>
        </p:nvSpPr>
        <p:spPr bwMode="auto">
          <a:xfrm>
            <a:off x="4343400" y="144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391" name="Line 55"/>
          <p:cNvSpPr>
            <a:spLocks noChangeShapeType="1"/>
          </p:cNvSpPr>
          <p:nvPr/>
        </p:nvSpPr>
        <p:spPr bwMode="auto">
          <a:xfrm>
            <a:off x="43434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2" grpId="0" autoUpdateAnimBg="0"/>
      <p:bldP spid="32783" grpId="0" animBg="1"/>
      <p:bldP spid="32794" grpId="0" animBg="1"/>
      <p:bldP spid="32803" grpId="0" animBg="1"/>
      <p:bldP spid="32804" grpId="0" animBg="1"/>
      <p:bldP spid="32805" grpId="0" animBg="1"/>
      <p:bldP spid="32806" grpId="0" animBg="1"/>
      <p:bldP spid="32807" grpId="0" animBg="1"/>
      <p:bldP spid="32808" grpId="0" animBg="1"/>
      <p:bldP spid="32810" grpId="0" autoUpdateAnimBg="0"/>
      <p:bldP spid="328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közgazdaságtan besorolása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800" smtClean="0"/>
              <a:t>	társadalomtudomány – gazdaságtudomány – elméleti alaptudomány</a:t>
            </a:r>
          </a:p>
          <a:p>
            <a:pPr eaLnBrk="1" hangingPunct="1">
              <a:buFontTx/>
              <a:buNone/>
            </a:pPr>
            <a:r>
              <a:rPr lang="hu-HU" sz="2800" smtClean="0"/>
              <a:t>Közgazdaságtan „szintjei”:</a:t>
            </a:r>
          </a:p>
          <a:p>
            <a:pPr eaLnBrk="1" hangingPunct="1"/>
            <a:r>
              <a:rPr lang="hu-HU" sz="2800" smtClean="0"/>
              <a:t>mikroökonómia, makroökonómia, nemzetközi közgazdaságtan („megaökonómia”)</a:t>
            </a:r>
          </a:p>
          <a:p>
            <a:pPr eaLnBrk="1" hangingPunct="1">
              <a:buFontTx/>
              <a:buNone/>
            </a:pPr>
            <a:r>
              <a:rPr lang="hu-HU" sz="2800" smtClean="0"/>
              <a:t>Ráépülnek az ún. ágazati gazdaságtanok:</a:t>
            </a:r>
          </a:p>
          <a:p>
            <a:pPr eaLnBrk="1" hangingPunct="1"/>
            <a:r>
              <a:rPr lang="hu-HU" sz="2800" smtClean="0"/>
              <a:t>pénzügy, marketing, menedzsment-tudományok stb.</a:t>
            </a:r>
          </a:p>
          <a:p>
            <a:pPr eaLnBrk="1" hangingPunct="1">
              <a:buFontTx/>
              <a:buNone/>
            </a:pPr>
            <a:r>
              <a:rPr lang="hu-H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Árváltozás helyettesítési és jövedelmi hatása inferior javaknál I.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657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mtClean="0"/>
              <a:t>	</a:t>
            </a:r>
          </a:p>
        </p:txBody>
      </p:sp>
      <p:sp>
        <p:nvSpPr>
          <p:cNvPr id="16388" name="Arc 5"/>
          <p:cNvSpPr>
            <a:spLocks/>
          </p:cNvSpPr>
          <p:nvPr/>
        </p:nvSpPr>
        <p:spPr bwMode="auto">
          <a:xfrm rot="10800000">
            <a:off x="5410200" y="3352800"/>
            <a:ext cx="1295400" cy="1133475"/>
          </a:xfrm>
          <a:custGeom>
            <a:avLst/>
            <a:gdLst>
              <a:gd name="T0" fmla="*/ 232877 w 21377"/>
              <a:gd name="T1" fmla="*/ 0 h 21255"/>
              <a:gd name="T2" fmla="*/ 1295400 w 21377"/>
              <a:gd name="T3" fmla="*/ 968427 h 21255"/>
              <a:gd name="T4" fmla="*/ 0 w 21377"/>
              <a:gd name="T5" fmla="*/ 1133475 h 212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77" h="21255" fill="none" extrusionOk="0">
                <a:moveTo>
                  <a:pt x="3843" y="-1"/>
                </a:moveTo>
                <a:cubicBezTo>
                  <a:pt x="12984" y="1652"/>
                  <a:pt x="20045" y="8965"/>
                  <a:pt x="21377" y="18159"/>
                </a:cubicBezTo>
              </a:path>
              <a:path w="21377" h="21255" stroke="0" extrusionOk="0">
                <a:moveTo>
                  <a:pt x="3843" y="-1"/>
                </a:moveTo>
                <a:cubicBezTo>
                  <a:pt x="12984" y="1652"/>
                  <a:pt x="20045" y="8965"/>
                  <a:pt x="21377" y="18159"/>
                </a:cubicBezTo>
                <a:lnTo>
                  <a:pt x="0" y="21255"/>
                </a:lnTo>
                <a:lnTo>
                  <a:pt x="3843" y="-1"/>
                </a:lnTo>
                <a:close/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hu-HU" sz="2000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 flipV="1">
            <a:off x="48006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4800600" y="5867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6934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4800600" y="2819400"/>
            <a:ext cx="21336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8077200" y="579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43434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Y</a:t>
            </a:r>
            <a:endParaRPr lang="hu-HU" altLang="hu-HU" sz="2400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4876800" y="3733800"/>
            <a:ext cx="3962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>
            <a:off x="4800600" y="2819400"/>
            <a:ext cx="388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397" name="Arc 17"/>
          <p:cNvSpPr>
            <a:spLocks/>
          </p:cNvSpPr>
          <p:nvPr/>
        </p:nvSpPr>
        <p:spPr bwMode="auto">
          <a:xfrm rot="10800000">
            <a:off x="5562600" y="2819400"/>
            <a:ext cx="760413" cy="768350"/>
          </a:xfrm>
          <a:custGeom>
            <a:avLst/>
            <a:gdLst>
              <a:gd name="T0" fmla="*/ 40235 w 21375"/>
              <a:gd name="T1" fmla="*/ 0 h 21570"/>
              <a:gd name="T2" fmla="*/ 760413 w 21375"/>
              <a:gd name="T3" fmla="*/ 657497 h 21570"/>
              <a:gd name="T4" fmla="*/ 0 w 21375"/>
              <a:gd name="T5" fmla="*/ 768350 h 215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75" h="21570" fill="none" extrusionOk="0">
                <a:moveTo>
                  <a:pt x="1131" y="-1"/>
                </a:moveTo>
                <a:cubicBezTo>
                  <a:pt x="11416" y="538"/>
                  <a:pt x="19890" y="8265"/>
                  <a:pt x="21374" y="18458"/>
                </a:cubicBezTo>
              </a:path>
              <a:path w="21375" h="21570" stroke="0" extrusionOk="0">
                <a:moveTo>
                  <a:pt x="1131" y="-1"/>
                </a:moveTo>
                <a:cubicBezTo>
                  <a:pt x="11416" y="538"/>
                  <a:pt x="19890" y="8265"/>
                  <a:pt x="21374" y="18458"/>
                </a:cubicBezTo>
                <a:lnTo>
                  <a:pt x="0" y="21570"/>
                </a:lnTo>
                <a:lnTo>
                  <a:pt x="1131" y="-1"/>
                </a:lnTo>
                <a:close/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2000"/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>
            <a:off x="5562600" y="3886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6096000" y="4419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6400" name="Line 23"/>
          <p:cNvSpPr>
            <a:spLocks noChangeShapeType="1"/>
          </p:cNvSpPr>
          <p:nvPr/>
        </p:nvSpPr>
        <p:spPr bwMode="auto">
          <a:xfrm>
            <a:off x="55626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6401" name="Rectangle 28"/>
          <p:cNvSpPr>
            <a:spLocks noChangeArrowheads="1"/>
          </p:cNvSpPr>
          <p:nvPr/>
        </p:nvSpPr>
        <p:spPr bwMode="auto">
          <a:xfrm>
            <a:off x="0" y="2286000"/>
            <a:ext cx="480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/>
              <a:t>	Az inferior javaknál a reáljövedelem növekedésével csökken a jószág kereslete, a jövedelmi hatás a helyettesítési hatással ellentétes előjelű. Azt, hogy a kérdéses inferior jószág Giffen-jószág lehet-e a két hatás mértéke határozza meg. Ha a jövedelmi hatás kisebb, mint a helyettesítési hatás, akkor a keresleti görbe meredeksége továbbra is negatív marad, a jószág nem lesz Giffen-jószág.</a:t>
            </a:r>
          </a:p>
        </p:txBody>
      </p:sp>
      <p:sp>
        <p:nvSpPr>
          <p:cNvPr id="16402" name="Text Box 29"/>
          <p:cNvSpPr txBox="1">
            <a:spLocks noChangeArrowheads="1"/>
          </p:cNvSpPr>
          <p:nvPr/>
        </p:nvSpPr>
        <p:spPr bwMode="auto">
          <a:xfrm>
            <a:off x="6324600" y="2286000"/>
            <a:ext cx="2819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1800" dirty="0"/>
              <a:t>Árcsökkentés </a:t>
            </a:r>
            <a:r>
              <a:rPr lang="hu-HU" altLang="hu-HU" sz="1800" dirty="0" err="1"/>
              <a:t>Hicks-féle</a:t>
            </a:r>
            <a:r>
              <a:rPr lang="hu-HU" altLang="hu-HU" sz="1800" dirty="0"/>
              <a:t> helyettesítési és jövedelmi hatása inferior, de nem Giffen-jószág esetében (a jövedelmi és helyettesítési 	hatás ellentétes 		előjelű).</a:t>
            </a:r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867400" y="3429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 flipH="1">
            <a:off x="5867400" y="632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6405" name="Line 32"/>
          <p:cNvSpPr>
            <a:spLocks noChangeShapeType="1"/>
          </p:cNvSpPr>
          <p:nvPr/>
        </p:nvSpPr>
        <p:spPr bwMode="auto">
          <a:xfrm>
            <a:off x="5562600" y="624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6406" name="Text Box 33"/>
          <p:cNvSpPr txBox="1">
            <a:spLocks noChangeArrowheads="1"/>
          </p:cNvSpPr>
          <p:nvPr/>
        </p:nvSpPr>
        <p:spPr bwMode="auto">
          <a:xfrm>
            <a:off x="5562600" y="59436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HH</a:t>
            </a:r>
          </a:p>
        </p:txBody>
      </p:sp>
      <p:sp>
        <p:nvSpPr>
          <p:cNvPr id="16407" name="Text Box 34"/>
          <p:cNvSpPr txBox="1">
            <a:spLocks noChangeArrowheads="1"/>
          </p:cNvSpPr>
          <p:nvPr/>
        </p:nvSpPr>
        <p:spPr bwMode="auto">
          <a:xfrm>
            <a:off x="5334000" y="62484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TH</a:t>
            </a:r>
          </a:p>
        </p:txBody>
      </p:sp>
      <p:sp>
        <p:nvSpPr>
          <p:cNvPr id="16408" name="Text Box 35"/>
          <p:cNvSpPr txBox="1">
            <a:spLocks noChangeArrowheads="1"/>
          </p:cNvSpPr>
          <p:nvPr/>
        </p:nvSpPr>
        <p:spPr bwMode="auto">
          <a:xfrm>
            <a:off x="5867400" y="63246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JH</a:t>
            </a:r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8839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410" name="Text Box 37"/>
          <p:cNvSpPr txBox="1">
            <a:spLocks noChangeArrowheads="1"/>
          </p:cNvSpPr>
          <p:nvPr/>
        </p:nvSpPr>
        <p:spPr bwMode="auto">
          <a:xfrm>
            <a:off x="5791200" y="31242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B</a:t>
            </a:r>
          </a:p>
        </p:txBody>
      </p:sp>
      <p:sp>
        <p:nvSpPr>
          <p:cNvPr id="16411" name="Text Box 38"/>
          <p:cNvSpPr txBox="1">
            <a:spLocks noChangeArrowheads="1"/>
          </p:cNvSpPr>
          <p:nvPr/>
        </p:nvSpPr>
        <p:spPr bwMode="auto">
          <a:xfrm>
            <a:off x="6019800" y="41148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C</a:t>
            </a:r>
          </a:p>
        </p:txBody>
      </p:sp>
      <p:sp>
        <p:nvSpPr>
          <p:cNvPr id="16412" name="Text Box 39"/>
          <p:cNvSpPr txBox="1">
            <a:spLocks noChangeArrowheads="1"/>
          </p:cNvSpPr>
          <p:nvPr/>
        </p:nvSpPr>
        <p:spPr bwMode="auto">
          <a:xfrm>
            <a:off x="5486400" y="35814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2"/>
          <p:cNvSpPr txBox="1">
            <a:spLocks noChangeArrowheads="1"/>
          </p:cNvSpPr>
          <p:nvPr/>
        </p:nvSpPr>
        <p:spPr bwMode="auto">
          <a:xfrm>
            <a:off x="5562600" y="59436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HH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Árváltozás helyettesítési és jövedelmi hatása Giffen-javaknál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657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mtClean="0"/>
              <a:t>	</a:t>
            </a:r>
          </a:p>
        </p:txBody>
      </p:sp>
      <p:sp>
        <p:nvSpPr>
          <p:cNvPr id="17413" name="Arc 4"/>
          <p:cNvSpPr>
            <a:spLocks/>
          </p:cNvSpPr>
          <p:nvPr/>
        </p:nvSpPr>
        <p:spPr bwMode="auto">
          <a:xfrm rot="10800000">
            <a:off x="5438775" y="3352800"/>
            <a:ext cx="1265238" cy="1133475"/>
          </a:xfrm>
          <a:custGeom>
            <a:avLst/>
            <a:gdLst>
              <a:gd name="T0" fmla="*/ 232970 w 20871"/>
              <a:gd name="T1" fmla="*/ 0 h 21255"/>
              <a:gd name="T2" fmla="*/ 1265238 w 20871"/>
              <a:gd name="T3" fmla="*/ 836761 h 21255"/>
              <a:gd name="T4" fmla="*/ 0 w 20871"/>
              <a:gd name="T5" fmla="*/ 1133475 h 212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71" h="21255" fill="none" extrusionOk="0">
                <a:moveTo>
                  <a:pt x="3843" y="-1"/>
                </a:moveTo>
                <a:cubicBezTo>
                  <a:pt x="12079" y="1488"/>
                  <a:pt x="18714" y="7603"/>
                  <a:pt x="20871" y="15690"/>
                </a:cubicBezTo>
              </a:path>
              <a:path w="20871" h="21255" stroke="0" extrusionOk="0">
                <a:moveTo>
                  <a:pt x="3843" y="-1"/>
                </a:moveTo>
                <a:cubicBezTo>
                  <a:pt x="12079" y="1488"/>
                  <a:pt x="18714" y="7603"/>
                  <a:pt x="20871" y="15690"/>
                </a:cubicBezTo>
                <a:lnTo>
                  <a:pt x="0" y="21255"/>
                </a:lnTo>
                <a:lnTo>
                  <a:pt x="3843" y="-1"/>
                </a:lnTo>
                <a:close/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200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 flipV="1">
            <a:off x="48006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4800600" y="5867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6934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4800600" y="2819400"/>
            <a:ext cx="21336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8077200" y="579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X</a:t>
            </a:r>
            <a:endParaRPr lang="hu-HU" altLang="hu-HU" sz="2400"/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43434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Q</a:t>
            </a:r>
            <a:r>
              <a:rPr lang="hu-HU" altLang="hu-HU" sz="2400" baseline="-25000"/>
              <a:t>Y</a:t>
            </a:r>
            <a:endParaRPr lang="hu-HU" altLang="hu-HU" sz="2400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4876800" y="3733800"/>
            <a:ext cx="3962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4800600" y="2819400"/>
            <a:ext cx="388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422" name="Arc 13"/>
          <p:cNvSpPr>
            <a:spLocks/>
          </p:cNvSpPr>
          <p:nvPr/>
        </p:nvSpPr>
        <p:spPr bwMode="auto">
          <a:xfrm rot="10800000">
            <a:off x="4864100" y="1751013"/>
            <a:ext cx="774700" cy="1454150"/>
          </a:xfrm>
          <a:custGeom>
            <a:avLst/>
            <a:gdLst>
              <a:gd name="T0" fmla="*/ 57369 w 18095"/>
              <a:gd name="T1" fmla="*/ 0 h 21558"/>
              <a:gd name="T2" fmla="*/ 774700 w 18095"/>
              <a:gd name="T3" fmla="*/ 658543 h 21558"/>
              <a:gd name="T4" fmla="*/ 0 w 18095"/>
              <a:gd name="T5" fmla="*/ 1454150 h 215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095" h="21558" fill="none" extrusionOk="0">
                <a:moveTo>
                  <a:pt x="1340" y="-1"/>
                </a:moveTo>
                <a:cubicBezTo>
                  <a:pt x="8154" y="423"/>
                  <a:pt x="14366" y="4043"/>
                  <a:pt x="18095" y="9762"/>
                </a:cubicBezTo>
              </a:path>
              <a:path w="18095" h="21558" stroke="0" extrusionOk="0">
                <a:moveTo>
                  <a:pt x="1340" y="-1"/>
                </a:moveTo>
                <a:cubicBezTo>
                  <a:pt x="8154" y="423"/>
                  <a:pt x="14366" y="4043"/>
                  <a:pt x="18095" y="9762"/>
                </a:cubicBezTo>
                <a:lnTo>
                  <a:pt x="0" y="21558"/>
                </a:lnTo>
                <a:lnTo>
                  <a:pt x="1340" y="-1"/>
                </a:lnTo>
                <a:close/>
              </a:path>
            </a:pathLst>
          </a:cu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5562600" y="3886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6096000" y="4419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55626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0" y="2286000"/>
            <a:ext cx="480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/>
              <a:t>	Ha a jövedelmi hatás dominálja       a helyettesítési hatást, akkor az        jószág keresett mennyisége az árváltozás irányával azonos irányában változik, ilyenkor Giffen-jószágról beszélünk.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/>
              <a:t>	(A javak inferior (ill. Giffen-) jellege egy bizonyos jövedelemszinthez kötődik, egy alacsony jövedelemszinten még ezek fogyasztása is nő a jövedelem növekedésével.)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6172200" y="2286000"/>
            <a:ext cx="2971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1800" dirty="0"/>
              <a:t>Árcsökkentés </a:t>
            </a:r>
            <a:r>
              <a:rPr lang="hu-HU" altLang="hu-HU" sz="1800" dirty="0" err="1"/>
              <a:t>Hicks-féle</a:t>
            </a:r>
            <a:r>
              <a:rPr lang="hu-HU" altLang="hu-HU" sz="1800" dirty="0"/>
              <a:t> helyettesítési és jövedelmi hatása Giffen-jószág esetében (a jövedelmi és helyettesítési hatás ellentétes előjelű, a jövedelem-                       hatás nagyobb).</a:t>
            </a: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5334000" y="3124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7429" name="Text Box 24"/>
          <p:cNvSpPr txBox="1">
            <a:spLocks noChangeArrowheads="1"/>
          </p:cNvSpPr>
          <p:nvPr/>
        </p:nvSpPr>
        <p:spPr bwMode="auto">
          <a:xfrm>
            <a:off x="5486400" y="63246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JH</a:t>
            </a:r>
          </a:p>
        </p:txBody>
      </p:sp>
      <p:sp>
        <p:nvSpPr>
          <p:cNvPr id="17430" name="Line 25"/>
          <p:cNvSpPr>
            <a:spLocks noChangeShapeType="1"/>
          </p:cNvSpPr>
          <p:nvPr/>
        </p:nvSpPr>
        <p:spPr bwMode="auto">
          <a:xfrm>
            <a:off x="8839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431" name="Text Box 26"/>
          <p:cNvSpPr txBox="1">
            <a:spLocks noChangeArrowheads="1"/>
          </p:cNvSpPr>
          <p:nvPr/>
        </p:nvSpPr>
        <p:spPr bwMode="auto">
          <a:xfrm>
            <a:off x="5257800" y="28194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B</a:t>
            </a:r>
          </a:p>
        </p:txBody>
      </p:sp>
      <p:sp>
        <p:nvSpPr>
          <p:cNvPr id="17432" name="Text Box 27"/>
          <p:cNvSpPr txBox="1">
            <a:spLocks noChangeArrowheads="1"/>
          </p:cNvSpPr>
          <p:nvPr/>
        </p:nvSpPr>
        <p:spPr bwMode="auto">
          <a:xfrm>
            <a:off x="6019800" y="41148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C</a:t>
            </a:r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A</a:t>
            </a:r>
          </a:p>
        </p:txBody>
      </p:sp>
      <p:sp>
        <p:nvSpPr>
          <p:cNvPr id="17434" name="Line 29"/>
          <p:cNvSpPr>
            <a:spLocks noChangeShapeType="1"/>
          </p:cNvSpPr>
          <p:nvPr/>
        </p:nvSpPr>
        <p:spPr bwMode="auto">
          <a:xfrm flipH="1">
            <a:off x="53340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7435" name="Line 30"/>
          <p:cNvSpPr>
            <a:spLocks noChangeShapeType="1"/>
          </p:cNvSpPr>
          <p:nvPr/>
        </p:nvSpPr>
        <p:spPr bwMode="auto">
          <a:xfrm flipH="1">
            <a:off x="5334000" y="640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 sz="2000"/>
          </a:p>
        </p:txBody>
      </p:sp>
      <p:sp>
        <p:nvSpPr>
          <p:cNvPr id="17436" name="Text Box 31"/>
          <p:cNvSpPr txBox="1">
            <a:spLocks noChangeArrowheads="1"/>
          </p:cNvSpPr>
          <p:nvPr/>
        </p:nvSpPr>
        <p:spPr bwMode="auto">
          <a:xfrm>
            <a:off x="5181600" y="60198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/>
              <a:t>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közgazdaságtan tárgya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„A közgazdaságtan, mint tudomány azzal foglalkozik, hogy egy adott társadalom, illetve az egész emberiség hogyan válassza meg a természet és az előző generációk által rendelkezésre bocsátott erőforrások felhasználásának módját.”</a:t>
            </a:r>
          </a:p>
          <a:p>
            <a:pPr eaLnBrk="1" hangingPunct="1"/>
            <a:r>
              <a:rPr lang="hu-HU" smtClean="0"/>
              <a:t>Kulcsfogalmak: szűkös erőforrások, szükségletek, termelés, termékek (javak)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eaLnBrk="1" hangingPunct="1"/>
            <a:r>
              <a:rPr lang="hu-HU" smtClean="0"/>
              <a:t>Termelési tényezők és gazdasági koordináció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4572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Termelési tényezők fajtái:</a:t>
            </a:r>
          </a:p>
          <a:p>
            <a:pPr eaLnBrk="1" hangingPunct="1"/>
            <a:r>
              <a:rPr lang="hu-HU" smtClean="0"/>
              <a:t>munkaerő</a:t>
            </a:r>
          </a:p>
          <a:p>
            <a:pPr eaLnBrk="1" hangingPunct="1"/>
            <a:r>
              <a:rPr lang="hu-HU" smtClean="0"/>
              <a:t>tőke</a:t>
            </a:r>
          </a:p>
          <a:p>
            <a:pPr eaLnBrk="1" hangingPunct="1"/>
            <a:r>
              <a:rPr lang="hu-HU" smtClean="0"/>
              <a:t>természeti erőforrások</a:t>
            </a:r>
          </a:p>
          <a:p>
            <a:pPr eaLnBrk="1" hangingPunct="1"/>
            <a:r>
              <a:rPr lang="hu-HU" smtClean="0"/>
              <a:t>vállalkozói ismeretek</a:t>
            </a:r>
          </a:p>
          <a:p>
            <a:pPr eaLnBrk="1" hangingPunct="1"/>
            <a:r>
              <a:rPr lang="hu-HU" smtClean="0"/>
              <a:t>információk</a:t>
            </a:r>
          </a:p>
          <a:p>
            <a:pPr eaLnBrk="1" hangingPunct="1"/>
            <a:endParaRPr lang="hu-HU" smtClean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953000" y="1981200"/>
            <a:ext cx="358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200"/>
              <a:t>Koordináció típusai: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/>
              <a:t>hagyományokon alapuló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/>
              <a:t>spontán piaci mechanizmusokon alapuló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/>
              <a:t>tervgazdasági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u-HU" sz="3200"/>
              <a:t>vegyes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Mikro- és makroökonómia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u="sng" smtClean="0"/>
              <a:t>Mikroökonómia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mtClean="0"/>
              <a:t>	Gazdálkodó, döntéshozó egységek, egyének, háztartások, vállalatok viselkedésének, működésének elemzése.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mtClean="0"/>
              <a:t>(Pl. az egyén munkapiaci magatartása)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u-HU" u="sng" smtClean="0"/>
              <a:t>Makroökonómia</a:t>
            </a:r>
          </a:p>
          <a:p>
            <a:pPr eaLnBrk="1" hangingPunct="1">
              <a:buFontTx/>
              <a:buNone/>
            </a:pPr>
            <a:r>
              <a:rPr lang="hu-HU" smtClean="0"/>
              <a:t>	A gazdaság, mint egész elemzése, vizsgálata.</a:t>
            </a:r>
          </a:p>
          <a:p>
            <a:pPr eaLnBrk="1" hangingPunct="1">
              <a:buFontTx/>
              <a:buNone/>
            </a:pPr>
            <a:endParaRPr lang="hu-HU" smtClean="0"/>
          </a:p>
          <a:p>
            <a:pPr eaLnBrk="1" hangingPunct="1">
              <a:buFontTx/>
              <a:buNone/>
            </a:pPr>
            <a:r>
              <a:rPr lang="hu-HU" smtClean="0"/>
              <a:t>(Pl. a munkanélküliség és az infláció összefüggése)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Módszerek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Tudományos módszerek: Absztrakció, indukció, dedukció, modellek alkalmazása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Komparatív statika – egy tényező változtatásának hatása a többi változatlansága mellett (cet. par.)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smtClean="0"/>
              <a:t>A közgazdaságtan „fajtái”: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pozitív (jelenségek leírása, elemzése, megmagyarázása, összefüggések feltárása)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normatív (etika és értékítéletek – helyes-e a segélyt közmunkához kötni)?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közgazdaságtan alapkérdései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Mit termeljenek?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Hogyan termeljenek?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Kinek termeljenek, vagyis kik kapják meg és milyen alapon a termelés eredményét?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	Az erőforrások szűkösen állnak rendelkezésre – választanunk kell a termelési lehetőségek közül.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	A döntés mindig alternatívák közti választás – a gazdasági költségek közt számba kell venni az elszalasztott alternatívák „értékét” (haszonáldozat-költség).</a:t>
            </a:r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Termelési lehetőségek határa I.</a:t>
            </a:r>
          </a:p>
        </p:txBody>
      </p:sp>
      <p:sp>
        <p:nvSpPr>
          <p:cNvPr id="24578" name="Line 4"/>
          <p:cNvSpPr>
            <a:spLocks noChangeShapeType="1"/>
          </p:cNvSpPr>
          <p:nvPr/>
        </p:nvSpPr>
        <p:spPr bwMode="auto">
          <a:xfrm flipV="1">
            <a:off x="13716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>
            <a:off x="13716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4191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fogyasztási javak (C)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 rot="-5400000">
            <a:off x="114300" y="2324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tőkejavak (K)</a:t>
            </a:r>
          </a:p>
        </p:txBody>
      </p:sp>
      <p:sp>
        <p:nvSpPr>
          <p:cNvPr id="24582" name="Arc 16"/>
          <p:cNvSpPr>
            <a:spLocks/>
          </p:cNvSpPr>
          <p:nvPr/>
        </p:nvSpPr>
        <p:spPr bwMode="auto">
          <a:xfrm>
            <a:off x="1371600" y="31242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83" name="Oval 20"/>
          <p:cNvSpPr>
            <a:spLocks noChangeArrowheads="1"/>
          </p:cNvSpPr>
          <p:nvPr/>
        </p:nvSpPr>
        <p:spPr bwMode="auto">
          <a:xfrm>
            <a:off x="3048000" y="37338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84" name="Oval 22"/>
          <p:cNvSpPr>
            <a:spLocks noChangeArrowheads="1"/>
          </p:cNvSpPr>
          <p:nvPr/>
        </p:nvSpPr>
        <p:spPr bwMode="auto">
          <a:xfrm>
            <a:off x="2590800" y="44958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85" name="Oval 23"/>
          <p:cNvSpPr>
            <a:spLocks noChangeArrowheads="1"/>
          </p:cNvSpPr>
          <p:nvPr/>
        </p:nvSpPr>
        <p:spPr bwMode="auto">
          <a:xfrm>
            <a:off x="3657600" y="34290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86" name="Text Box 24"/>
          <p:cNvSpPr txBox="1">
            <a:spLocks noChangeArrowheads="1"/>
          </p:cNvSpPr>
          <p:nvPr/>
        </p:nvSpPr>
        <p:spPr bwMode="auto">
          <a:xfrm>
            <a:off x="2590800" y="4343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D</a:t>
            </a:r>
          </a:p>
        </p:txBody>
      </p:sp>
      <p:sp>
        <p:nvSpPr>
          <p:cNvPr id="24587" name="Text Box 25"/>
          <p:cNvSpPr txBox="1">
            <a:spLocks noChangeArrowheads="1"/>
          </p:cNvSpPr>
          <p:nvPr/>
        </p:nvSpPr>
        <p:spPr bwMode="auto">
          <a:xfrm>
            <a:off x="3048000" y="3581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E</a:t>
            </a:r>
          </a:p>
        </p:txBody>
      </p:sp>
      <p:sp>
        <p:nvSpPr>
          <p:cNvPr id="24588" name="Text Box 26"/>
          <p:cNvSpPr txBox="1">
            <a:spLocks noChangeArrowheads="1"/>
          </p:cNvSpPr>
          <p:nvPr/>
        </p:nvSpPr>
        <p:spPr bwMode="auto">
          <a:xfrm>
            <a:off x="3657600" y="3276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G</a:t>
            </a:r>
          </a:p>
        </p:txBody>
      </p:sp>
      <p:sp>
        <p:nvSpPr>
          <p:cNvPr id="24589" name="Text Box 27"/>
          <p:cNvSpPr txBox="1">
            <a:spLocks noChangeArrowheads="1"/>
          </p:cNvSpPr>
          <p:nvPr/>
        </p:nvSpPr>
        <p:spPr bwMode="auto">
          <a:xfrm>
            <a:off x="4572000" y="1752600"/>
            <a:ext cx="43434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„D” pont a TLH-görbén belül van, nem lehet hatékony (pl. több tőkejószágot lehetne előállítani anélkül, hogy fogyasztási javakról mondanánk le).</a:t>
            </a:r>
          </a:p>
          <a:p>
            <a:pPr>
              <a:spcBef>
                <a:spcPct val="50000"/>
              </a:spcBef>
            </a:pPr>
            <a:r>
              <a:rPr lang="hu-HU"/>
              <a:t>„G” pont az adott erőforrás-állomány (és rendelkezésre álló technológia) mellett nem választható (nem elérhető)</a:t>
            </a:r>
          </a:p>
        </p:txBody>
      </p:sp>
      <p:sp>
        <p:nvSpPr>
          <p:cNvPr id="24590" name="Oval 28"/>
          <p:cNvSpPr>
            <a:spLocks noChangeArrowheads="1"/>
          </p:cNvSpPr>
          <p:nvPr/>
        </p:nvSpPr>
        <p:spPr bwMode="auto">
          <a:xfrm>
            <a:off x="3505200" y="4191000"/>
            <a:ext cx="46038" cy="4603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91" name="Text Box 29"/>
          <p:cNvSpPr txBox="1">
            <a:spLocks noChangeArrowheads="1"/>
          </p:cNvSpPr>
          <p:nvPr/>
        </p:nvSpPr>
        <p:spPr bwMode="auto">
          <a:xfrm>
            <a:off x="3505200" y="4038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F</a:t>
            </a:r>
          </a:p>
        </p:txBody>
      </p:sp>
      <p:sp>
        <p:nvSpPr>
          <p:cNvPr id="24592" name="Line 30"/>
          <p:cNvSpPr>
            <a:spLocks noChangeShapeType="1"/>
          </p:cNvSpPr>
          <p:nvPr/>
        </p:nvSpPr>
        <p:spPr bwMode="auto">
          <a:xfrm flipH="1">
            <a:off x="1371600" y="4191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593" name="Line 32"/>
          <p:cNvSpPr>
            <a:spLocks noChangeShapeType="1"/>
          </p:cNvSpPr>
          <p:nvPr/>
        </p:nvSpPr>
        <p:spPr bwMode="auto">
          <a:xfrm flipH="1">
            <a:off x="1371600" y="3733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594" name="Line 33"/>
          <p:cNvSpPr>
            <a:spLocks noChangeShapeType="1"/>
          </p:cNvSpPr>
          <p:nvPr/>
        </p:nvSpPr>
        <p:spPr bwMode="auto">
          <a:xfrm>
            <a:off x="3048000" y="3733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595" name="Line 34"/>
          <p:cNvSpPr>
            <a:spLocks noChangeShapeType="1"/>
          </p:cNvSpPr>
          <p:nvPr/>
        </p:nvSpPr>
        <p:spPr bwMode="auto">
          <a:xfrm>
            <a:off x="3505200" y="4191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596" name="AutoShape 35"/>
          <p:cNvSpPr>
            <a:spLocks noChangeArrowheads="1"/>
          </p:cNvSpPr>
          <p:nvPr/>
        </p:nvSpPr>
        <p:spPr bwMode="auto">
          <a:xfrm>
            <a:off x="1143000" y="37338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97" name="AutoShape 37"/>
          <p:cNvSpPr>
            <a:spLocks noChangeArrowheads="1"/>
          </p:cNvSpPr>
          <p:nvPr/>
        </p:nvSpPr>
        <p:spPr bwMode="auto">
          <a:xfrm rot="-5400000">
            <a:off x="3200400" y="5943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98" name="Text Box 38"/>
          <p:cNvSpPr txBox="1">
            <a:spLocks noChangeArrowheads="1"/>
          </p:cNvSpPr>
          <p:nvPr/>
        </p:nvSpPr>
        <p:spPr bwMode="auto">
          <a:xfrm>
            <a:off x="762000" y="3733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>
                <a:latin typeface="Symbol" pitchFamily="18" charset="2"/>
              </a:rPr>
              <a:t>D</a:t>
            </a:r>
            <a:r>
              <a:rPr lang="hu-HU" sz="1600"/>
              <a:t>K</a:t>
            </a:r>
          </a:p>
        </p:txBody>
      </p:sp>
      <p:sp>
        <p:nvSpPr>
          <p:cNvPr id="24599" name="Text Box 39"/>
          <p:cNvSpPr txBox="1">
            <a:spLocks noChangeArrowheads="1"/>
          </p:cNvSpPr>
          <p:nvPr/>
        </p:nvSpPr>
        <p:spPr bwMode="auto">
          <a:xfrm>
            <a:off x="3048000" y="62484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>
                <a:latin typeface="Symbol" pitchFamily="18" charset="2"/>
              </a:rPr>
              <a:t>D</a:t>
            </a:r>
            <a:r>
              <a:rPr lang="hu-HU" sz="16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1742</Words>
  <Application>Microsoft Office PowerPoint</Application>
  <PresentationFormat>Diavetítés a képernyőre (4:3 oldalarány)</PresentationFormat>
  <Paragraphs>406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5" baseType="lpstr">
      <vt:lpstr>Symbol</vt:lpstr>
      <vt:lpstr>Times New Roman</vt:lpstr>
      <vt:lpstr>Wingdings</vt:lpstr>
      <vt:lpstr>Alapértelmezett terv</vt:lpstr>
      <vt:lpstr>Válogatott fejezetek közgazdaságtanból</vt:lpstr>
      <vt:lpstr>1. az alapszintű mikro-ökonómia kurzusokon tanultak áttekintése</vt:lpstr>
      <vt:lpstr>A közgazdaságtan besorolása</vt:lpstr>
      <vt:lpstr>A közgazdaságtan tárgya</vt:lpstr>
      <vt:lpstr>Termelési tényezők és gazdasági koordináció</vt:lpstr>
      <vt:lpstr>Mikro- és makroökonómia</vt:lpstr>
      <vt:lpstr>Módszerek</vt:lpstr>
      <vt:lpstr>A közgazdaságtan alapkérdései</vt:lpstr>
      <vt:lpstr>Termelési lehetőségek határa I.</vt:lpstr>
      <vt:lpstr>Termelési lehetőségek határa II.</vt:lpstr>
      <vt:lpstr>A gazdasági növekedés hatása</vt:lpstr>
      <vt:lpstr>A gazdálkodás alapelvei</vt:lpstr>
      <vt:lpstr>A piac – fogalma és működése</vt:lpstr>
      <vt:lpstr>Kereslet, kínálat és ár</vt:lpstr>
      <vt:lpstr>Piaci egyensúly kialakulása</vt:lpstr>
      <vt:lpstr>Mozgás a keresleti és kínálati görbén, és a keresleti és kínálati görbék eltolódása</vt:lpstr>
      <vt:lpstr>A rugalmasság</vt:lpstr>
      <vt:lpstr>Rugalmasság fajtái</vt:lpstr>
      <vt:lpstr>A háztartások viselkedése, fogyasztói döntések</vt:lpstr>
      <vt:lpstr>Költségvetési korlát</vt:lpstr>
      <vt:lpstr>Hasznosság</vt:lpstr>
      <vt:lpstr>Fogyasztói döntés és jólét</vt:lpstr>
      <vt:lpstr>A közömbösségi görbe</vt:lpstr>
      <vt:lpstr>Közömbösségi térkép, költségvetési egyenes, optimum</vt:lpstr>
      <vt:lpstr>Közömbösségi térkép, költségvetési egyenes, optimum II.</vt:lpstr>
      <vt:lpstr>A PCC- és a keresleti görbe levezetése</vt:lpstr>
      <vt:lpstr>Az ICC- és az Engel-görbe levezetése</vt:lpstr>
      <vt:lpstr>Normál, inferior és Giffen-javak</vt:lpstr>
      <vt:lpstr>Árváltozás helyettesítési és jövedelemhatása</vt:lpstr>
      <vt:lpstr>Árváltozás helyettesítési és jövedelmi hatása inferior javaknál I.</vt:lpstr>
      <vt:lpstr>Árváltozás helyettesítési és jövedelmi hatása Giffen-javaknál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Mikro- és Makroökonómia</dc:title>
  <dc:creator>Bánhidi Zoltán</dc:creator>
  <cp:lastModifiedBy>kgt</cp:lastModifiedBy>
  <cp:revision>46</cp:revision>
  <dcterms:created xsi:type="dcterms:W3CDTF">2010-09-07T19:53:37Z</dcterms:created>
  <dcterms:modified xsi:type="dcterms:W3CDTF">2017-09-14T15:31:34Z</dcterms:modified>
</cp:coreProperties>
</file>