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7" r:id="rId71"/>
    <p:sldId id="326" r:id="rId72"/>
    <p:sldId id="328" r:id="rId73"/>
    <p:sldId id="329" r:id="rId74"/>
    <p:sldId id="330" r:id="rId75"/>
    <p:sldId id="331" r:id="rId76"/>
    <p:sldId id="332" r:id="rId77"/>
    <p:sldId id="333" r:id="rId78"/>
    <p:sldId id="334" r:id="rId79"/>
    <p:sldId id="335" r:id="rId80"/>
    <p:sldId id="336" r:id="rId81"/>
    <p:sldId id="337" r:id="rId82"/>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Közepesen sötét stílus 2 – 1. jelölőszín">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368" autoAdjust="0"/>
  </p:normalViewPr>
  <p:slideViewPr>
    <p:cSldViewPr>
      <p:cViewPr varScale="1">
        <p:scale>
          <a:sx n="69" d="100"/>
          <a:sy n="69" d="100"/>
        </p:scale>
        <p:origin x="141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50B662-05D6-4BDD-BDF4-18808584AE5A}" type="datetimeFigureOut">
              <a:rPr lang="hu-HU" smtClean="0"/>
              <a:t>2017.09.15.</a:t>
            </a:fld>
            <a:endParaRPr lang="hu-HU"/>
          </a:p>
        </p:txBody>
      </p:sp>
      <p:sp>
        <p:nvSpPr>
          <p:cNvPr id="4" name="Diakép hely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6" name="Élőláb hely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FB9A37-2956-4B25-896F-35864C944DDA}" type="slidenum">
              <a:rPr lang="hu-HU" smtClean="0"/>
              <a:t>‹#›</a:t>
            </a:fld>
            <a:endParaRPr lang="hu-HU"/>
          </a:p>
        </p:txBody>
      </p:sp>
    </p:spTree>
    <p:extLst>
      <p:ext uri="{BB962C8B-B14F-4D97-AF65-F5344CB8AC3E}">
        <p14:creationId xmlns:p14="http://schemas.microsoft.com/office/powerpoint/2010/main" val="492349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95FB9A37-2956-4B25-896F-35864C944DDA}" type="slidenum">
              <a:rPr lang="hu-HU" smtClean="0"/>
              <a:t>12</a:t>
            </a:fld>
            <a:endParaRPr lang="hu-HU"/>
          </a:p>
        </p:txBody>
      </p:sp>
    </p:spTree>
    <p:extLst>
      <p:ext uri="{BB962C8B-B14F-4D97-AF65-F5344CB8AC3E}">
        <p14:creationId xmlns:p14="http://schemas.microsoft.com/office/powerpoint/2010/main" val="1941551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95FB9A37-2956-4B25-896F-35864C944DDA}" type="slidenum">
              <a:rPr lang="hu-HU" smtClean="0"/>
              <a:t>21</a:t>
            </a:fld>
            <a:endParaRPr lang="hu-HU"/>
          </a:p>
        </p:txBody>
      </p:sp>
    </p:spTree>
    <p:extLst>
      <p:ext uri="{BB962C8B-B14F-4D97-AF65-F5344CB8AC3E}">
        <p14:creationId xmlns:p14="http://schemas.microsoft.com/office/powerpoint/2010/main" val="14426930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95FB9A37-2956-4B25-896F-35864C944DDA}" type="slidenum">
              <a:rPr lang="hu-HU" smtClean="0"/>
              <a:t>36</a:t>
            </a:fld>
            <a:endParaRPr lang="hu-HU"/>
          </a:p>
        </p:txBody>
      </p:sp>
    </p:spTree>
    <p:extLst>
      <p:ext uri="{BB962C8B-B14F-4D97-AF65-F5344CB8AC3E}">
        <p14:creationId xmlns:p14="http://schemas.microsoft.com/office/powerpoint/2010/main" val="30816059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dirty="0"/>
          </a:p>
        </p:txBody>
      </p:sp>
      <p:sp>
        <p:nvSpPr>
          <p:cNvPr id="4" name="Dia számának helye 3"/>
          <p:cNvSpPr>
            <a:spLocks noGrp="1"/>
          </p:cNvSpPr>
          <p:nvPr>
            <p:ph type="sldNum" sz="quarter" idx="10"/>
          </p:nvPr>
        </p:nvSpPr>
        <p:spPr/>
        <p:txBody>
          <a:bodyPr/>
          <a:lstStyle/>
          <a:p>
            <a:fld id="{95FB9A37-2956-4B25-896F-35864C944DDA}" type="slidenum">
              <a:rPr lang="hu-HU" smtClean="0"/>
              <a:t>43</a:t>
            </a:fld>
            <a:endParaRPr lang="hu-HU"/>
          </a:p>
        </p:txBody>
      </p:sp>
    </p:spTree>
    <p:extLst>
      <p:ext uri="{BB962C8B-B14F-4D97-AF65-F5344CB8AC3E}">
        <p14:creationId xmlns:p14="http://schemas.microsoft.com/office/powerpoint/2010/main" val="30816059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u-HU" dirty="0" smtClean="0"/>
              <a:t>Pl. a vegyi üzem miatt nem tiszta a víz (ha szabadon lehet szennyezni), vagy a környező halászok miatt kell túl drága víztisztító berendezést üzemeltetni a vegyi üzemben, ami rontja a tevékenység megtérülési mutatóit (ha a szennyező fizet elvet alkalmazzuk)?</a:t>
            </a:r>
          </a:p>
          <a:p>
            <a:endParaRPr lang="hu-HU" dirty="0"/>
          </a:p>
        </p:txBody>
      </p:sp>
      <p:sp>
        <p:nvSpPr>
          <p:cNvPr id="4" name="Dia számának helye 3"/>
          <p:cNvSpPr>
            <a:spLocks noGrp="1"/>
          </p:cNvSpPr>
          <p:nvPr>
            <p:ph type="sldNum" sz="quarter" idx="10"/>
          </p:nvPr>
        </p:nvSpPr>
        <p:spPr/>
        <p:txBody>
          <a:bodyPr/>
          <a:lstStyle/>
          <a:p>
            <a:fld id="{95FB9A37-2956-4B25-896F-35864C944DDA}" type="slidenum">
              <a:rPr lang="hu-HU" smtClean="0"/>
              <a:t>61</a:t>
            </a:fld>
            <a:endParaRPr lang="hu-HU"/>
          </a:p>
        </p:txBody>
      </p:sp>
    </p:spTree>
    <p:extLst>
      <p:ext uri="{BB962C8B-B14F-4D97-AF65-F5344CB8AC3E}">
        <p14:creationId xmlns:p14="http://schemas.microsoft.com/office/powerpoint/2010/main" val="14358667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smtClean="0"/>
              <a:t>Mintacím szerkesztése</a:t>
            </a:r>
            <a:endParaRPr lang="hu-HU"/>
          </a:p>
        </p:txBody>
      </p:sp>
      <p:sp>
        <p:nvSpPr>
          <p:cNvPr id="3" name="Alcím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hu-HU"/>
          </a:p>
        </p:txBody>
      </p:sp>
      <p:sp>
        <p:nvSpPr>
          <p:cNvPr id="4" name="Dátum helye 3"/>
          <p:cNvSpPr>
            <a:spLocks noGrp="1"/>
          </p:cNvSpPr>
          <p:nvPr>
            <p:ph type="dt" sz="half" idx="10"/>
          </p:nvPr>
        </p:nvSpPr>
        <p:spPr/>
        <p:txBody>
          <a:bodyPr/>
          <a:lstStyle/>
          <a:p>
            <a:fld id="{EE8665F7-662B-4684-A195-CAD4A3E9EC87}" type="datetimeFigureOut">
              <a:rPr lang="hu-HU" smtClean="0"/>
              <a:t>2017.09.15.</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5BBAD22E-B616-442B-AC92-9905434EE2D6}" type="slidenum">
              <a:rPr lang="hu-HU" smtClean="0"/>
              <a:t>‹#›</a:t>
            </a:fld>
            <a:endParaRPr lang="hu-HU"/>
          </a:p>
        </p:txBody>
      </p:sp>
    </p:spTree>
    <p:extLst>
      <p:ext uri="{BB962C8B-B14F-4D97-AF65-F5344CB8AC3E}">
        <p14:creationId xmlns:p14="http://schemas.microsoft.com/office/powerpoint/2010/main" val="2800699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EE8665F7-662B-4684-A195-CAD4A3E9EC87}" type="datetimeFigureOut">
              <a:rPr lang="hu-HU" smtClean="0"/>
              <a:t>2017.09.15.</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5BBAD22E-B616-442B-AC92-9905434EE2D6}" type="slidenum">
              <a:rPr lang="hu-HU" smtClean="0"/>
              <a:t>‹#›</a:t>
            </a:fld>
            <a:endParaRPr lang="hu-HU"/>
          </a:p>
        </p:txBody>
      </p:sp>
    </p:spTree>
    <p:extLst>
      <p:ext uri="{BB962C8B-B14F-4D97-AF65-F5344CB8AC3E}">
        <p14:creationId xmlns:p14="http://schemas.microsoft.com/office/powerpoint/2010/main" val="2652101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EE8665F7-662B-4684-A195-CAD4A3E9EC87}" type="datetimeFigureOut">
              <a:rPr lang="hu-HU" smtClean="0"/>
              <a:t>2017.09.15.</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5BBAD22E-B616-442B-AC92-9905434EE2D6}" type="slidenum">
              <a:rPr lang="hu-HU" smtClean="0"/>
              <a:t>‹#›</a:t>
            </a:fld>
            <a:endParaRPr lang="hu-HU"/>
          </a:p>
        </p:txBody>
      </p:sp>
    </p:spTree>
    <p:extLst>
      <p:ext uri="{BB962C8B-B14F-4D97-AF65-F5344CB8AC3E}">
        <p14:creationId xmlns:p14="http://schemas.microsoft.com/office/powerpoint/2010/main" val="1518863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EE8665F7-662B-4684-A195-CAD4A3E9EC87}" type="datetimeFigureOut">
              <a:rPr lang="hu-HU" smtClean="0"/>
              <a:t>2017.09.15.</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5BBAD22E-B616-442B-AC92-9905434EE2D6}" type="slidenum">
              <a:rPr lang="hu-HU" smtClean="0"/>
              <a:t>‹#›</a:t>
            </a:fld>
            <a:endParaRPr lang="hu-HU"/>
          </a:p>
        </p:txBody>
      </p:sp>
    </p:spTree>
    <p:extLst>
      <p:ext uri="{BB962C8B-B14F-4D97-AF65-F5344CB8AC3E}">
        <p14:creationId xmlns:p14="http://schemas.microsoft.com/office/powerpoint/2010/main" val="1085620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p>
            <a:fld id="{EE8665F7-662B-4684-A195-CAD4A3E9EC87}" type="datetimeFigureOut">
              <a:rPr lang="hu-HU" smtClean="0"/>
              <a:t>2017.09.15.</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5BBAD22E-B616-442B-AC92-9905434EE2D6}" type="slidenum">
              <a:rPr lang="hu-HU" smtClean="0"/>
              <a:t>‹#›</a:t>
            </a:fld>
            <a:endParaRPr lang="hu-HU"/>
          </a:p>
        </p:txBody>
      </p:sp>
    </p:spTree>
    <p:extLst>
      <p:ext uri="{BB962C8B-B14F-4D97-AF65-F5344CB8AC3E}">
        <p14:creationId xmlns:p14="http://schemas.microsoft.com/office/powerpoint/2010/main" val="2037557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p:txBody>
          <a:bodyPr/>
          <a:lstStyle/>
          <a:p>
            <a:fld id="{EE8665F7-662B-4684-A195-CAD4A3E9EC87}" type="datetimeFigureOut">
              <a:rPr lang="hu-HU" smtClean="0"/>
              <a:t>2017.09.15.</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5BBAD22E-B616-442B-AC92-9905434EE2D6}" type="slidenum">
              <a:rPr lang="hu-HU" smtClean="0"/>
              <a:t>‹#›</a:t>
            </a:fld>
            <a:endParaRPr lang="hu-HU"/>
          </a:p>
        </p:txBody>
      </p:sp>
    </p:spTree>
    <p:extLst>
      <p:ext uri="{BB962C8B-B14F-4D97-AF65-F5344CB8AC3E}">
        <p14:creationId xmlns:p14="http://schemas.microsoft.com/office/powerpoint/2010/main" val="1607878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6"/>
          <p:cNvSpPr>
            <a:spLocks noGrp="1"/>
          </p:cNvSpPr>
          <p:nvPr>
            <p:ph type="dt" sz="half" idx="10"/>
          </p:nvPr>
        </p:nvSpPr>
        <p:spPr/>
        <p:txBody>
          <a:bodyPr/>
          <a:lstStyle/>
          <a:p>
            <a:fld id="{EE8665F7-662B-4684-A195-CAD4A3E9EC87}" type="datetimeFigureOut">
              <a:rPr lang="hu-HU" smtClean="0"/>
              <a:t>2017.09.15.</a:t>
            </a:fld>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5BBAD22E-B616-442B-AC92-9905434EE2D6}" type="slidenum">
              <a:rPr lang="hu-HU" smtClean="0"/>
              <a:t>‹#›</a:t>
            </a:fld>
            <a:endParaRPr lang="hu-HU"/>
          </a:p>
        </p:txBody>
      </p:sp>
    </p:spTree>
    <p:extLst>
      <p:ext uri="{BB962C8B-B14F-4D97-AF65-F5344CB8AC3E}">
        <p14:creationId xmlns:p14="http://schemas.microsoft.com/office/powerpoint/2010/main" val="3489629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2"/>
          <p:cNvSpPr>
            <a:spLocks noGrp="1"/>
          </p:cNvSpPr>
          <p:nvPr>
            <p:ph type="dt" sz="half" idx="10"/>
          </p:nvPr>
        </p:nvSpPr>
        <p:spPr/>
        <p:txBody>
          <a:bodyPr/>
          <a:lstStyle/>
          <a:p>
            <a:fld id="{EE8665F7-662B-4684-A195-CAD4A3E9EC87}" type="datetimeFigureOut">
              <a:rPr lang="hu-HU" smtClean="0"/>
              <a:t>2017.09.15.</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5BBAD22E-B616-442B-AC92-9905434EE2D6}" type="slidenum">
              <a:rPr lang="hu-HU" smtClean="0"/>
              <a:t>‹#›</a:t>
            </a:fld>
            <a:endParaRPr lang="hu-HU"/>
          </a:p>
        </p:txBody>
      </p:sp>
    </p:spTree>
    <p:extLst>
      <p:ext uri="{BB962C8B-B14F-4D97-AF65-F5344CB8AC3E}">
        <p14:creationId xmlns:p14="http://schemas.microsoft.com/office/powerpoint/2010/main" val="472661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EE8665F7-662B-4684-A195-CAD4A3E9EC87}" type="datetimeFigureOut">
              <a:rPr lang="hu-HU" smtClean="0"/>
              <a:t>2017.09.15.</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5BBAD22E-B616-442B-AC92-9905434EE2D6}" type="slidenum">
              <a:rPr lang="hu-HU" smtClean="0"/>
              <a:t>‹#›</a:t>
            </a:fld>
            <a:endParaRPr lang="hu-HU"/>
          </a:p>
        </p:txBody>
      </p:sp>
    </p:spTree>
    <p:extLst>
      <p:ext uri="{BB962C8B-B14F-4D97-AF65-F5344CB8AC3E}">
        <p14:creationId xmlns:p14="http://schemas.microsoft.com/office/powerpoint/2010/main" val="1592932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EE8665F7-662B-4684-A195-CAD4A3E9EC87}" type="datetimeFigureOut">
              <a:rPr lang="hu-HU" smtClean="0"/>
              <a:t>2017.09.15.</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5BBAD22E-B616-442B-AC92-9905434EE2D6}" type="slidenum">
              <a:rPr lang="hu-HU" smtClean="0"/>
              <a:t>‹#›</a:t>
            </a:fld>
            <a:endParaRPr lang="hu-HU"/>
          </a:p>
        </p:txBody>
      </p:sp>
    </p:spTree>
    <p:extLst>
      <p:ext uri="{BB962C8B-B14F-4D97-AF65-F5344CB8AC3E}">
        <p14:creationId xmlns:p14="http://schemas.microsoft.com/office/powerpoint/2010/main" val="797724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EE8665F7-662B-4684-A195-CAD4A3E9EC87}" type="datetimeFigureOut">
              <a:rPr lang="hu-HU" smtClean="0"/>
              <a:t>2017.09.15.</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5BBAD22E-B616-442B-AC92-9905434EE2D6}" type="slidenum">
              <a:rPr lang="hu-HU" smtClean="0"/>
              <a:t>‹#›</a:t>
            </a:fld>
            <a:endParaRPr lang="hu-HU"/>
          </a:p>
        </p:txBody>
      </p:sp>
    </p:spTree>
    <p:extLst>
      <p:ext uri="{BB962C8B-B14F-4D97-AF65-F5344CB8AC3E}">
        <p14:creationId xmlns:p14="http://schemas.microsoft.com/office/powerpoint/2010/main" val="11946075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u-HU" smtClean="0"/>
              <a:t>Mintacím szerkesztése</a:t>
            </a:r>
            <a:endParaRPr lang="hu-HU"/>
          </a:p>
        </p:txBody>
      </p:sp>
      <p:sp>
        <p:nvSpPr>
          <p:cNvPr id="3" name="Szöveg hely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8665F7-662B-4684-A195-CAD4A3E9EC87}" type="datetimeFigureOut">
              <a:rPr lang="hu-HU" smtClean="0"/>
              <a:t>2017.09.15.</a:t>
            </a:fld>
            <a:endParaRPr lang="hu-HU"/>
          </a:p>
        </p:txBody>
      </p:sp>
      <p:sp>
        <p:nvSpPr>
          <p:cNvPr id="5" name="Élőláb hely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BAD22E-B616-442B-AC92-9905434EE2D6}" type="slidenum">
              <a:rPr lang="hu-HU" smtClean="0"/>
              <a:t>‹#›</a:t>
            </a:fld>
            <a:endParaRPr lang="hu-HU"/>
          </a:p>
        </p:txBody>
      </p:sp>
    </p:spTree>
    <p:extLst>
      <p:ext uri="{BB962C8B-B14F-4D97-AF65-F5344CB8AC3E}">
        <p14:creationId xmlns:p14="http://schemas.microsoft.com/office/powerpoint/2010/main" val="14719136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image" Target="../media/image1.wmf"/></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5.wmf"/><Relationship Id="rId5" Type="http://schemas.openxmlformats.org/officeDocument/2006/relationships/oleObject" Target="../embeddings/oleObject5.bin"/><Relationship Id="rId4" Type="http://schemas.openxmlformats.org/officeDocument/2006/relationships/image" Target="../media/image4.wmf"/></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p:txBody>
          <a:bodyPr/>
          <a:lstStyle/>
          <a:p>
            <a:r>
              <a:rPr lang="hu-HU" dirty="0" smtClean="0"/>
              <a:t>Piaci kudarcok I.</a:t>
            </a:r>
            <a:br>
              <a:rPr lang="hu-HU" dirty="0" smtClean="0"/>
            </a:br>
            <a:r>
              <a:rPr lang="hu-HU" dirty="0" smtClean="0"/>
              <a:t>Külső gazdasági hatások</a:t>
            </a:r>
            <a:endParaRPr lang="hu-HU" dirty="0"/>
          </a:p>
        </p:txBody>
      </p:sp>
      <p:sp>
        <p:nvSpPr>
          <p:cNvPr id="3" name="Alcím 2"/>
          <p:cNvSpPr>
            <a:spLocks noGrp="1"/>
          </p:cNvSpPr>
          <p:nvPr>
            <p:ph type="subTitle" idx="1"/>
          </p:nvPr>
        </p:nvSpPr>
        <p:spPr/>
        <p:txBody>
          <a:bodyPr/>
          <a:lstStyle/>
          <a:p>
            <a:r>
              <a:rPr lang="hu-HU" dirty="0" smtClean="0"/>
              <a:t>Válogatott fejezetek </a:t>
            </a:r>
            <a:r>
              <a:rPr lang="hu-HU" dirty="0" smtClean="0"/>
              <a:t>közgazdaságtanból</a:t>
            </a:r>
            <a:endParaRPr lang="hu-HU" dirty="0"/>
          </a:p>
        </p:txBody>
      </p:sp>
    </p:spTree>
    <p:extLst>
      <p:ext uri="{BB962C8B-B14F-4D97-AF65-F5344CB8AC3E}">
        <p14:creationId xmlns:p14="http://schemas.microsoft.com/office/powerpoint/2010/main" val="42836028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7544" y="0"/>
            <a:ext cx="8229600" cy="1143000"/>
          </a:xfrm>
        </p:spPr>
        <p:txBody>
          <a:bodyPr/>
          <a:lstStyle/>
          <a:p>
            <a:r>
              <a:rPr lang="hu-HU" dirty="0" smtClean="0"/>
              <a:t>A mögöttes feltételezések</a:t>
            </a:r>
            <a:endParaRPr lang="hu-HU" dirty="0"/>
          </a:p>
        </p:txBody>
      </p:sp>
      <p:sp>
        <p:nvSpPr>
          <p:cNvPr id="3" name="Tartalom helye 2"/>
          <p:cNvSpPr>
            <a:spLocks noGrp="1"/>
          </p:cNvSpPr>
          <p:nvPr>
            <p:ph idx="1"/>
          </p:nvPr>
        </p:nvSpPr>
        <p:spPr>
          <a:xfrm>
            <a:off x="467544" y="1052736"/>
            <a:ext cx="8352928" cy="5616624"/>
          </a:xfrm>
        </p:spPr>
        <p:txBody>
          <a:bodyPr>
            <a:normAutofit/>
          </a:bodyPr>
          <a:lstStyle/>
          <a:p>
            <a:pPr marL="0" indent="0">
              <a:buNone/>
            </a:pPr>
            <a:r>
              <a:rPr lang="hu-HU" sz="2800" dirty="0" smtClean="0"/>
              <a:t>Kimondatlanul is azt feltételeztük, hogy a piaci adásvétel pénzügyi vonatkozásai hiánytalanul kifejezik az adott tranzakcióhoz kapcsolódó </a:t>
            </a:r>
            <a:r>
              <a:rPr lang="hu-HU" sz="2800" b="1" dirty="0" smtClean="0"/>
              <a:t>összes</a:t>
            </a:r>
            <a:r>
              <a:rPr lang="hu-HU" sz="2800" dirty="0" smtClean="0"/>
              <a:t> hasznot és költséget. Azaz feltettük, hogy a gazdasági szereplők párhuzamosan folytatott tevékenységei az árucserén kívül nincsenek közvetlen hatással egymásra. </a:t>
            </a:r>
          </a:p>
          <a:p>
            <a:pPr marL="0" indent="0">
              <a:buNone/>
            </a:pPr>
            <a:r>
              <a:rPr lang="hu-HU" sz="2800" dirty="0" smtClean="0">
                <a:sym typeface="Wingdings" panose="05000000000000000000" pitchFamily="2" charset="2"/>
              </a:rPr>
              <a:t> minden haszon mérhető, pénzben kifejezhető, a fogyasztó személyéhez egyértelműen hozzárendelhető;</a:t>
            </a:r>
          </a:p>
          <a:p>
            <a:pPr marL="0" indent="0">
              <a:buNone/>
            </a:pPr>
            <a:r>
              <a:rPr lang="hu-HU" sz="2800" dirty="0" smtClean="0">
                <a:sym typeface="Wingdings" panose="05000000000000000000" pitchFamily="2" charset="2"/>
              </a:rPr>
              <a:t> az egyes fogyasztók hasznossági függvényeit és az egyes termelők termelési függvényeit – a tranzakciós kapcsolódásokat nem számítva – egymástól független tényezőként kezeltük.</a:t>
            </a:r>
          </a:p>
          <a:p>
            <a:endParaRPr lang="hu-HU" sz="2800" dirty="0"/>
          </a:p>
        </p:txBody>
      </p:sp>
    </p:spTree>
    <p:extLst>
      <p:ext uri="{BB962C8B-B14F-4D97-AF65-F5344CB8AC3E}">
        <p14:creationId xmlns:p14="http://schemas.microsoft.com/office/powerpoint/2010/main" val="451961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t>A valóság: pénzformában nem mérhető hasznosság, nem független U</a:t>
            </a:r>
            <a:endParaRPr lang="hu-HU" dirty="0"/>
          </a:p>
        </p:txBody>
      </p:sp>
      <p:sp>
        <p:nvSpPr>
          <p:cNvPr id="3" name="Tartalom helye 2"/>
          <p:cNvSpPr>
            <a:spLocks noGrp="1"/>
          </p:cNvSpPr>
          <p:nvPr>
            <p:ph idx="1"/>
          </p:nvPr>
        </p:nvSpPr>
        <p:spPr>
          <a:xfrm>
            <a:off x="457200" y="1600200"/>
            <a:ext cx="8229600" cy="4925144"/>
          </a:xfrm>
        </p:spPr>
        <p:txBody>
          <a:bodyPr>
            <a:normAutofit lnSpcReduction="10000"/>
          </a:bodyPr>
          <a:lstStyle/>
          <a:p>
            <a:r>
              <a:rPr lang="hu-HU" dirty="0" smtClean="0"/>
              <a:t>A valóságban azonban a gazdaság számos területén találhatunk példákat arra, hogy a gazdasági tevékenység pénzformában </a:t>
            </a:r>
            <a:r>
              <a:rPr lang="hu-HU" dirty="0" err="1" smtClean="0"/>
              <a:t>közvet-lenül</a:t>
            </a:r>
            <a:r>
              <a:rPr lang="hu-HU" dirty="0" smtClean="0"/>
              <a:t> nem mérhető, és így nem is realizálható hasznosságot, értéket eredményez.</a:t>
            </a:r>
          </a:p>
          <a:p>
            <a:r>
              <a:rPr lang="hu-HU" dirty="0" smtClean="0"/>
              <a:t>Emellett a különböző gazdasági egységek hasznosságmaximalizáló magatartása is akarva-akaratlanul előnyösen vagy hátrányosan befolyásolhatja mások   gazdasági, működési feltételeit.</a:t>
            </a:r>
          </a:p>
        </p:txBody>
      </p:sp>
    </p:spTree>
    <p:extLst>
      <p:ext uri="{BB962C8B-B14F-4D97-AF65-F5344CB8AC3E}">
        <p14:creationId xmlns:p14="http://schemas.microsoft.com/office/powerpoint/2010/main" val="8025021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7544" y="188640"/>
            <a:ext cx="8229600" cy="1143000"/>
          </a:xfrm>
        </p:spPr>
        <p:txBody>
          <a:bodyPr>
            <a:normAutofit fontScale="90000"/>
          </a:bodyPr>
          <a:lstStyle/>
          <a:p>
            <a:r>
              <a:rPr lang="hu-HU" dirty="0" smtClean="0"/>
              <a:t>Az egyéni és társadalmi </a:t>
            </a:r>
            <a:br>
              <a:rPr lang="hu-HU" dirty="0" smtClean="0"/>
            </a:br>
            <a:r>
              <a:rPr lang="hu-HU" dirty="0" smtClean="0"/>
              <a:t>határhasznok és határköltségek</a:t>
            </a:r>
            <a:endParaRPr lang="hu-HU" dirty="0"/>
          </a:p>
        </p:txBody>
      </p:sp>
      <p:sp>
        <p:nvSpPr>
          <p:cNvPr id="3" name="Tartalom helye 2"/>
          <p:cNvSpPr>
            <a:spLocks noGrp="1"/>
          </p:cNvSpPr>
          <p:nvPr>
            <p:ph idx="1"/>
          </p:nvPr>
        </p:nvSpPr>
        <p:spPr>
          <a:xfrm>
            <a:off x="467544" y="1412776"/>
            <a:ext cx="8229600" cy="5256584"/>
          </a:xfrm>
        </p:spPr>
        <p:txBody>
          <a:bodyPr>
            <a:normAutofit lnSpcReduction="10000"/>
          </a:bodyPr>
          <a:lstStyle/>
          <a:p>
            <a:r>
              <a:rPr lang="hu-HU" sz="2800" dirty="0" smtClean="0"/>
              <a:t>Az eddig határhaszonként és határköltségként hivatkozott fogalmakat mostantól kezdve kiegészítjük az „egyéni” jelzővel, és az egyéni határköltség illetve egyéni határhaszon fogalmait használjuk.</a:t>
            </a:r>
          </a:p>
          <a:p>
            <a:r>
              <a:rPr lang="hu-HU" sz="2800" dirty="0" smtClean="0"/>
              <a:t>Emellett valamely tranzakció teljes társadalmi hatásainak kifejezésére két új fogalmat vezetünk be:</a:t>
            </a:r>
          </a:p>
          <a:p>
            <a:r>
              <a:rPr lang="hu-HU" sz="2800" dirty="0" smtClean="0"/>
              <a:t>A </a:t>
            </a:r>
            <a:r>
              <a:rPr lang="hu-HU" sz="2800" b="1" dirty="0" smtClean="0"/>
              <a:t>társadalmi határhaszon</a:t>
            </a:r>
            <a:r>
              <a:rPr lang="hu-HU" sz="2800" dirty="0" smtClean="0"/>
              <a:t> egy jószág pótlólagos egységének előállításával és elfogyasztásával járó összes hasznosságváltozásra utal. Jelöli: MSB</a:t>
            </a:r>
          </a:p>
          <a:p>
            <a:r>
              <a:rPr lang="hu-HU" sz="2800" dirty="0" smtClean="0"/>
              <a:t>A </a:t>
            </a:r>
            <a:r>
              <a:rPr lang="hu-HU" sz="2800" b="1" dirty="0" smtClean="0"/>
              <a:t>társadalmi határköltség</a:t>
            </a:r>
            <a:r>
              <a:rPr lang="hu-HU" sz="2800" dirty="0" smtClean="0"/>
              <a:t> pedig egy jószág pótlólagos egységének előállítása miatt felmerülő összes költséget jelenti. Jelöli: MSC (S – </a:t>
            </a:r>
            <a:r>
              <a:rPr lang="hu-HU" sz="2800" dirty="0" err="1" smtClean="0"/>
              <a:t>Social</a:t>
            </a:r>
            <a:r>
              <a:rPr lang="hu-HU" sz="2800" dirty="0" smtClean="0"/>
              <a:t>)</a:t>
            </a:r>
            <a:endParaRPr lang="hu-HU" sz="2800" dirty="0"/>
          </a:p>
        </p:txBody>
      </p:sp>
    </p:spTree>
    <p:extLst>
      <p:ext uri="{BB962C8B-B14F-4D97-AF65-F5344CB8AC3E}">
        <p14:creationId xmlns:p14="http://schemas.microsoft.com/office/powerpoint/2010/main" val="12644520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t>A „társadalmilag hatékony” </a:t>
            </a:r>
            <a:br>
              <a:rPr lang="hu-HU" dirty="0" smtClean="0"/>
            </a:br>
            <a:r>
              <a:rPr lang="hu-HU" dirty="0" smtClean="0"/>
              <a:t>erőforrás-felhasználás kritériuma</a:t>
            </a:r>
            <a:endParaRPr lang="hu-HU" dirty="0"/>
          </a:p>
        </p:txBody>
      </p:sp>
      <p:sp>
        <p:nvSpPr>
          <p:cNvPr id="3" name="Tartalom helye 2"/>
          <p:cNvSpPr>
            <a:spLocks noGrp="1"/>
          </p:cNvSpPr>
          <p:nvPr>
            <p:ph idx="1"/>
          </p:nvPr>
        </p:nvSpPr>
        <p:spPr>
          <a:xfrm>
            <a:off x="457200" y="1600200"/>
            <a:ext cx="8229600" cy="4853136"/>
          </a:xfrm>
        </p:spPr>
        <p:txBody>
          <a:bodyPr>
            <a:normAutofit lnSpcReduction="10000"/>
          </a:bodyPr>
          <a:lstStyle/>
          <a:p>
            <a:r>
              <a:rPr lang="hu-HU" dirty="0" smtClean="0"/>
              <a:t>Egy termelési tényező felhasználása társadalmilag akkor optimális, ha az utolsó egységének felhasználásával nyert termék </a:t>
            </a:r>
            <a:r>
              <a:rPr lang="hu-HU" dirty="0" err="1" smtClean="0"/>
              <a:t>elő-állításából-elfogyasztásából</a:t>
            </a:r>
            <a:r>
              <a:rPr lang="hu-HU" dirty="0" smtClean="0"/>
              <a:t> eredő társadalmi határhaszon éppen megegyezik a tényező társadalmi határköltségével: MSB = MSC</a:t>
            </a:r>
          </a:p>
          <a:p>
            <a:r>
              <a:rPr lang="hu-HU" dirty="0" smtClean="0"/>
              <a:t>E kritérium logikáját tekintve megegyezik a piaci hatékonyság ismert feltételével, azonban a kritériumhoz kapcsolt gazdasági kategóriák társadalmi értelmezését kell alkalmaznunk.</a:t>
            </a:r>
          </a:p>
          <a:p>
            <a:endParaRPr lang="hu-HU" dirty="0"/>
          </a:p>
        </p:txBody>
      </p:sp>
    </p:spTree>
    <p:extLst>
      <p:ext uri="{BB962C8B-B14F-4D97-AF65-F5344CB8AC3E}">
        <p14:creationId xmlns:p14="http://schemas.microsoft.com/office/powerpoint/2010/main" val="4730262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t>Társadalmilag hatékony inputfelhasználás</a:t>
            </a:r>
            <a:endParaRPr lang="hu-HU" dirty="0"/>
          </a:p>
        </p:txBody>
      </p:sp>
      <p:sp>
        <p:nvSpPr>
          <p:cNvPr id="3" name="Tartalom helye 2"/>
          <p:cNvSpPr>
            <a:spLocks noGrp="1"/>
          </p:cNvSpPr>
          <p:nvPr>
            <p:ph idx="1"/>
          </p:nvPr>
        </p:nvSpPr>
        <p:spPr>
          <a:xfrm>
            <a:off x="4499992" y="1600200"/>
            <a:ext cx="4248472" cy="4853136"/>
          </a:xfrm>
        </p:spPr>
        <p:txBody>
          <a:bodyPr>
            <a:normAutofit/>
          </a:bodyPr>
          <a:lstStyle/>
          <a:p>
            <a:r>
              <a:rPr lang="hu-HU" sz="2400" dirty="0" smtClean="0"/>
              <a:t>Az ábrán egy olyan helyzet látható, amikor valamely jószág termelésében a társadalmi határköltség és társadalmi határhaszon egyaránt meghaladja az egyéni határköltséget illetve határhasznot.</a:t>
            </a:r>
          </a:p>
          <a:p>
            <a:r>
              <a:rPr lang="hu-HU" sz="2400" dirty="0" smtClean="0"/>
              <a:t>Így a társadalmilag optimális ár (itt: q* is) magasabb a piaci mechanizmus által kialakított egyensúlyi értéknél.</a:t>
            </a:r>
            <a:endParaRPr lang="hu-HU" sz="2400" dirty="0"/>
          </a:p>
        </p:txBody>
      </p:sp>
      <p:cxnSp>
        <p:nvCxnSpPr>
          <p:cNvPr id="5" name="Egyenes összekötő nyíllal 4"/>
          <p:cNvCxnSpPr/>
          <p:nvPr/>
        </p:nvCxnSpPr>
        <p:spPr>
          <a:xfrm flipV="1">
            <a:off x="539552" y="2060848"/>
            <a:ext cx="0" cy="3816424"/>
          </a:xfrm>
          <a:prstGeom prst="straightConnector1">
            <a:avLst/>
          </a:prstGeom>
          <a:ln w="19050">
            <a:solidFill>
              <a:schemeClr val="tx1"/>
            </a:solidFill>
            <a:tailEnd type="stealth"/>
          </a:ln>
        </p:spPr>
        <p:style>
          <a:lnRef idx="1">
            <a:schemeClr val="accent1"/>
          </a:lnRef>
          <a:fillRef idx="0">
            <a:schemeClr val="accent1"/>
          </a:fillRef>
          <a:effectRef idx="0">
            <a:schemeClr val="accent1"/>
          </a:effectRef>
          <a:fontRef idx="minor">
            <a:schemeClr val="tx1"/>
          </a:fontRef>
        </p:style>
      </p:cxnSp>
      <p:cxnSp>
        <p:nvCxnSpPr>
          <p:cNvPr id="6" name="Egyenes összekötő nyíllal 5"/>
          <p:cNvCxnSpPr/>
          <p:nvPr/>
        </p:nvCxnSpPr>
        <p:spPr>
          <a:xfrm>
            <a:off x="539552" y="5877272"/>
            <a:ext cx="3384376" cy="0"/>
          </a:xfrm>
          <a:prstGeom prst="straightConnector1">
            <a:avLst/>
          </a:prstGeom>
          <a:ln w="19050">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8" name="Szövegdoboz 7"/>
          <p:cNvSpPr txBox="1"/>
          <p:nvPr/>
        </p:nvSpPr>
        <p:spPr>
          <a:xfrm>
            <a:off x="323528" y="1700808"/>
            <a:ext cx="648072" cy="369332"/>
          </a:xfrm>
          <a:prstGeom prst="rect">
            <a:avLst/>
          </a:prstGeom>
          <a:noFill/>
        </p:spPr>
        <p:txBody>
          <a:bodyPr wrap="square" rtlCol="0">
            <a:spAutoFit/>
          </a:bodyPr>
          <a:lstStyle/>
          <a:p>
            <a:r>
              <a:rPr lang="hu-HU" dirty="0" smtClean="0"/>
              <a:t>P, P</a:t>
            </a:r>
            <a:r>
              <a:rPr lang="hu-HU" baseline="-25000" dirty="0" smtClean="0"/>
              <a:t>T</a:t>
            </a:r>
            <a:endParaRPr lang="hu-HU" baseline="-25000" dirty="0"/>
          </a:p>
        </p:txBody>
      </p:sp>
      <p:sp>
        <p:nvSpPr>
          <p:cNvPr id="9" name="Szövegdoboz 8"/>
          <p:cNvSpPr txBox="1"/>
          <p:nvPr/>
        </p:nvSpPr>
        <p:spPr>
          <a:xfrm>
            <a:off x="3711848" y="5879126"/>
            <a:ext cx="756084" cy="369332"/>
          </a:xfrm>
          <a:prstGeom prst="rect">
            <a:avLst/>
          </a:prstGeom>
          <a:noFill/>
        </p:spPr>
        <p:txBody>
          <a:bodyPr wrap="square" rtlCol="0">
            <a:spAutoFit/>
          </a:bodyPr>
          <a:lstStyle/>
          <a:p>
            <a:r>
              <a:rPr lang="hu-HU" dirty="0" smtClean="0"/>
              <a:t>Q</a:t>
            </a:r>
            <a:endParaRPr lang="hu-HU" baseline="-25000" dirty="0"/>
          </a:p>
        </p:txBody>
      </p:sp>
      <p:sp>
        <p:nvSpPr>
          <p:cNvPr id="11" name="Szabadkézi sokszög 10"/>
          <p:cNvSpPr/>
          <p:nvPr/>
        </p:nvSpPr>
        <p:spPr>
          <a:xfrm>
            <a:off x="902623" y="3068960"/>
            <a:ext cx="2685143" cy="2467429"/>
          </a:xfrm>
          <a:custGeom>
            <a:avLst/>
            <a:gdLst>
              <a:gd name="connsiteX0" fmla="*/ 0 w 2769691"/>
              <a:gd name="connsiteY0" fmla="*/ 0 h 2496457"/>
              <a:gd name="connsiteX1" fmla="*/ 1480457 w 2769691"/>
              <a:gd name="connsiteY1" fmla="*/ 2075543 h 2496457"/>
              <a:gd name="connsiteX2" fmla="*/ 2685143 w 2769691"/>
              <a:gd name="connsiteY2" fmla="*/ 2467429 h 2496457"/>
              <a:gd name="connsiteX3" fmla="*/ 2670628 w 2769691"/>
              <a:gd name="connsiteY3" fmla="*/ 2467429 h 2496457"/>
              <a:gd name="connsiteX0" fmla="*/ 0 w 2695265"/>
              <a:gd name="connsiteY0" fmla="*/ 0 h 2470936"/>
              <a:gd name="connsiteX1" fmla="*/ 1480457 w 2695265"/>
              <a:gd name="connsiteY1" fmla="*/ 2075543 h 2470936"/>
              <a:gd name="connsiteX2" fmla="*/ 2685143 w 2695265"/>
              <a:gd name="connsiteY2" fmla="*/ 2467429 h 2470936"/>
              <a:gd name="connsiteX3" fmla="*/ 2090056 w 2695265"/>
              <a:gd name="connsiteY3" fmla="*/ 2278744 h 2470936"/>
              <a:gd name="connsiteX0" fmla="*/ 0 w 2685143"/>
              <a:gd name="connsiteY0" fmla="*/ 0 h 2467429"/>
              <a:gd name="connsiteX1" fmla="*/ 1480457 w 2685143"/>
              <a:gd name="connsiteY1" fmla="*/ 2075543 h 2467429"/>
              <a:gd name="connsiteX2" fmla="*/ 2685143 w 2685143"/>
              <a:gd name="connsiteY2" fmla="*/ 2467429 h 2467429"/>
            </a:gdLst>
            <a:ahLst/>
            <a:cxnLst>
              <a:cxn ang="0">
                <a:pos x="connsiteX0" y="connsiteY0"/>
              </a:cxn>
              <a:cxn ang="0">
                <a:pos x="connsiteX1" y="connsiteY1"/>
              </a:cxn>
              <a:cxn ang="0">
                <a:pos x="connsiteX2" y="connsiteY2"/>
              </a:cxn>
            </a:cxnLst>
            <a:rect l="l" t="t" r="r" b="b"/>
            <a:pathLst>
              <a:path w="2685143" h="2467429">
                <a:moveTo>
                  <a:pt x="0" y="0"/>
                </a:moveTo>
                <a:cubicBezTo>
                  <a:pt x="516466" y="832152"/>
                  <a:pt x="1032933" y="1664305"/>
                  <a:pt x="1480457" y="2075543"/>
                </a:cubicBezTo>
                <a:cubicBezTo>
                  <a:pt x="1927981" y="2486781"/>
                  <a:pt x="2583543" y="2433562"/>
                  <a:pt x="2685143" y="2467429"/>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2" name="Szabadkézi sokszög 11"/>
          <p:cNvSpPr/>
          <p:nvPr/>
        </p:nvSpPr>
        <p:spPr>
          <a:xfrm>
            <a:off x="1292791" y="2636912"/>
            <a:ext cx="2685143" cy="2467429"/>
          </a:xfrm>
          <a:custGeom>
            <a:avLst/>
            <a:gdLst>
              <a:gd name="connsiteX0" fmla="*/ 0 w 2769691"/>
              <a:gd name="connsiteY0" fmla="*/ 0 h 2496457"/>
              <a:gd name="connsiteX1" fmla="*/ 1480457 w 2769691"/>
              <a:gd name="connsiteY1" fmla="*/ 2075543 h 2496457"/>
              <a:gd name="connsiteX2" fmla="*/ 2685143 w 2769691"/>
              <a:gd name="connsiteY2" fmla="*/ 2467429 h 2496457"/>
              <a:gd name="connsiteX3" fmla="*/ 2670628 w 2769691"/>
              <a:gd name="connsiteY3" fmla="*/ 2467429 h 2496457"/>
              <a:gd name="connsiteX0" fmla="*/ 0 w 2695265"/>
              <a:gd name="connsiteY0" fmla="*/ 0 h 2470936"/>
              <a:gd name="connsiteX1" fmla="*/ 1480457 w 2695265"/>
              <a:gd name="connsiteY1" fmla="*/ 2075543 h 2470936"/>
              <a:gd name="connsiteX2" fmla="*/ 2685143 w 2695265"/>
              <a:gd name="connsiteY2" fmla="*/ 2467429 h 2470936"/>
              <a:gd name="connsiteX3" fmla="*/ 2090056 w 2695265"/>
              <a:gd name="connsiteY3" fmla="*/ 2278744 h 2470936"/>
              <a:gd name="connsiteX0" fmla="*/ 0 w 2685143"/>
              <a:gd name="connsiteY0" fmla="*/ 0 h 2467429"/>
              <a:gd name="connsiteX1" fmla="*/ 1480457 w 2685143"/>
              <a:gd name="connsiteY1" fmla="*/ 2075543 h 2467429"/>
              <a:gd name="connsiteX2" fmla="*/ 2685143 w 2685143"/>
              <a:gd name="connsiteY2" fmla="*/ 2467429 h 2467429"/>
            </a:gdLst>
            <a:ahLst/>
            <a:cxnLst>
              <a:cxn ang="0">
                <a:pos x="connsiteX0" y="connsiteY0"/>
              </a:cxn>
              <a:cxn ang="0">
                <a:pos x="connsiteX1" y="connsiteY1"/>
              </a:cxn>
              <a:cxn ang="0">
                <a:pos x="connsiteX2" y="connsiteY2"/>
              </a:cxn>
            </a:cxnLst>
            <a:rect l="l" t="t" r="r" b="b"/>
            <a:pathLst>
              <a:path w="2685143" h="2467429">
                <a:moveTo>
                  <a:pt x="0" y="0"/>
                </a:moveTo>
                <a:cubicBezTo>
                  <a:pt x="516466" y="832152"/>
                  <a:pt x="1032933" y="1664305"/>
                  <a:pt x="1480457" y="2075543"/>
                </a:cubicBezTo>
                <a:cubicBezTo>
                  <a:pt x="1927981" y="2486781"/>
                  <a:pt x="2583543" y="2433562"/>
                  <a:pt x="2685143" y="2467429"/>
                </a:cubicBezTo>
              </a:path>
            </a:pathLst>
          </a:cu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3" name="Szövegdoboz 12"/>
          <p:cNvSpPr txBox="1"/>
          <p:nvPr/>
        </p:nvSpPr>
        <p:spPr>
          <a:xfrm>
            <a:off x="3131840" y="5167057"/>
            <a:ext cx="1008112" cy="369332"/>
          </a:xfrm>
          <a:prstGeom prst="rect">
            <a:avLst/>
          </a:prstGeom>
          <a:noFill/>
        </p:spPr>
        <p:txBody>
          <a:bodyPr wrap="square" rtlCol="0">
            <a:spAutoFit/>
          </a:bodyPr>
          <a:lstStyle/>
          <a:p>
            <a:r>
              <a:rPr lang="el-GR" dirty="0" smtClean="0"/>
              <a:t>Σ</a:t>
            </a:r>
            <a:r>
              <a:rPr lang="hu-HU" dirty="0" smtClean="0"/>
              <a:t>MU=Q</a:t>
            </a:r>
            <a:r>
              <a:rPr lang="hu-HU" baseline="30000" dirty="0" smtClean="0"/>
              <a:t>D</a:t>
            </a:r>
            <a:endParaRPr lang="hu-HU" dirty="0"/>
          </a:p>
        </p:txBody>
      </p:sp>
      <p:sp>
        <p:nvSpPr>
          <p:cNvPr id="14" name="Szövegdoboz 13"/>
          <p:cNvSpPr txBox="1"/>
          <p:nvPr/>
        </p:nvSpPr>
        <p:spPr>
          <a:xfrm>
            <a:off x="3473878" y="4735009"/>
            <a:ext cx="1008112" cy="369332"/>
          </a:xfrm>
          <a:prstGeom prst="rect">
            <a:avLst/>
          </a:prstGeom>
          <a:noFill/>
        </p:spPr>
        <p:txBody>
          <a:bodyPr wrap="square" rtlCol="0">
            <a:spAutoFit/>
          </a:bodyPr>
          <a:lstStyle/>
          <a:p>
            <a:r>
              <a:rPr lang="hu-HU" dirty="0" smtClean="0"/>
              <a:t>MSB</a:t>
            </a:r>
            <a:endParaRPr lang="hu-HU" dirty="0"/>
          </a:p>
        </p:txBody>
      </p:sp>
      <p:sp>
        <p:nvSpPr>
          <p:cNvPr id="15" name="Szabadkézi sokszög 14"/>
          <p:cNvSpPr/>
          <p:nvPr/>
        </p:nvSpPr>
        <p:spPr>
          <a:xfrm>
            <a:off x="1430676" y="2834449"/>
            <a:ext cx="2409372" cy="2332608"/>
          </a:xfrm>
          <a:custGeom>
            <a:avLst/>
            <a:gdLst>
              <a:gd name="connsiteX0" fmla="*/ 0 w 2409372"/>
              <a:gd name="connsiteY0" fmla="*/ 4165600 h 4165600"/>
              <a:gd name="connsiteX1" fmla="*/ 1915886 w 2409372"/>
              <a:gd name="connsiteY1" fmla="*/ 1335314 h 4165600"/>
              <a:gd name="connsiteX2" fmla="*/ 2380343 w 2409372"/>
              <a:gd name="connsiteY2" fmla="*/ 246743 h 4165600"/>
              <a:gd name="connsiteX3" fmla="*/ 2380343 w 2409372"/>
              <a:gd name="connsiteY3" fmla="*/ 246743 h 4165600"/>
              <a:gd name="connsiteX4" fmla="*/ 2409372 w 2409372"/>
              <a:gd name="connsiteY4" fmla="*/ 0 h 4165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09372" h="4165600">
                <a:moveTo>
                  <a:pt x="0" y="4165600"/>
                </a:moveTo>
                <a:cubicBezTo>
                  <a:pt x="759581" y="3077028"/>
                  <a:pt x="1519162" y="1988457"/>
                  <a:pt x="1915886" y="1335314"/>
                </a:cubicBezTo>
                <a:cubicBezTo>
                  <a:pt x="2312610" y="682171"/>
                  <a:pt x="2380343" y="246743"/>
                  <a:pt x="2380343" y="246743"/>
                </a:cubicBezTo>
                <a:lnTo>
                  <a:pt x="2380343" y="246743"/>
                </a:lnTo>
                <a:lnTo>
                  <a:pt x="2409372" y="0"/>
                </a:lnTo>
              </a:path>
            </a:pathLst>
          </a:cu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6" name="Szabadkézi sokszög 15"/>
          <p:cNvSpPr/>
          <p:nvPr/>
        </p:nvSpPr>
        <p:spPr>
          <a:xfrm>
            <a:off x="1430676" y="2704322"/>
            <a:ext cx="2126506" cy="2215353"/>
          </a:xfrm>
          <a:custGeom>
            <a:avLst/>
            <a:gdLst>
              <a:gd name="connsiteX0" fmla="*/ 0 w 2409372"/>
              <a:gd name="connsiteY0" fmla="*/ 4165600 h 4165600"/>
              <a:gd name="connsiteX1" fmla="*/ 1915886 w 2409372"/>
              <a:gd name="connsiteY1" fmla="*/ 1335314 h 4165600"/>
              <a:gd name="connsiteX2" fmla="*/ 2380343 w 2409372"/>
              <a:gd name="connsiteY2" fmla="*/ 246743 h 4165600"/>
              <a:gd name="connsiteX3" fmla="*/ 2380343 w 2409372"/>
              <a:gd name="connsiteY3" fmla="*/ 246743 h 4165600"/>
              <a:gd name="connsiteX4" fmla="*/ 2409372 w 2409372"/>
              <a:gd name="connsiteY4" fmla="*/ 0 h 4165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09372" h="4165600">
                <a:moveTo>
                  <a:pt x="0" y="4165600"/>
                </a:moveTo>
                <a:cubicBezTo>
                  <a:pt x="759581" y="3077028"/>
                  <a:pt x="1519162" y="1988457"/>
                  <a:pt x="1915886" y="1335314"/>
                </a:cubicBezTo>
                <a:cubicBezTo>
                  <a:pt x="2312610" y="682171"/>
                  <a:pt x="2380343" y="246743"/>
                  <a:pt x="2380343" y="246743"/>
                </a:cubicBezTo>
                <a:lnTo>
                  <a:pt x="2380343" y="246743"/>
                </a:lnTo>
                <a:lnTo>
                  <a:pt x="2409372" y="0"/>
                </a:lnTo>
              </a:path>
            </a:pathLst>
          </a:cu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cxnSp>
        <p:nvCxnSpPr>
          <p:cNvPr id="18" name="Egyenes összekötő 17"/>
          <p:cNvCxnSpPr/>
          <p:nvPr/>
        </p:nvCxnSpPr>
        <p:spPr>
          <a:xfrm flipH="1">
            <a:off x="539552" y="4699005"/>
            <a:ext cx="144016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 name="Egyenes összekötő 21"/>
          <p:cNvCxnSpPr/>
          <p:nvPr/>
        </p:nvCxnSpPr>
        <p:spPr>
          <a:xfrm flipV="1">
            <a:off x="2033718" y="4699005"/>
            <a:ext cx="0" cy="117826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4" name="Egyenes összekötő 23"/>
          <p:cNvCxnSpPr/>
          <p:nvPr/>
        </p:nvCxnSpPr>
        <p:spPr>
          <a:xfrm flipH="1">
            <a:off x="520518" y="4149080"/>
            <a:ext cx="1724676"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6" name="Egyenes összekötő 25"/>
          <p:cNvCxnSpPr/>
          <p:nvPr/>
        </p:nvCxnSpPr>
        <p:spPr>
          <a:xfrm flipV="1">
            <a:off x="2304000" y="4201615"/>
            <a:ext cx="0" cy="1677511"/>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8" name="Szövegdoboz 27"/>
          <p:cNvSpPr txBox="1"/>
          <p:nvPr/>
        </p:nvSpPr>
        <p:spPr>
          <a:xfrm>
            <a:off x="1812106" y="5893698"/>
            <a:ext cx="959694" cy="369332"/>
          </a:xfrm>
          <a:prstGeom prst="rect">
            <a:avLst/>
          </a:prstGeom>
          <a:noFill/>
        </p:spPr>
        <p:txBody>
          <a:bodyPr wrap="square" rtlCol="0">
            <a:spAutoFit/>
          </a:bodyPr>
          <a:lstStyle/>
          <a:p>
            <a:r>
              <a:rPr lang="hu-HU" dirty="0" smtClean="0"/>
              <a:t>Q* Q</a:t>
            </a:r>
            <a:r>
              <a:rPr lang="hu-HU" baseline="-25000" dirty="0" smtClean="0"/>
              <a:t>T</a:t>
            </a:r>
            <a:r>
              <a:rPr lang="hu-HU" dirty="0" smtClean="0"/>
              <a:t>*</a:t>
            </a:r>
            <a:endParaRPr lang="hu-HU" baseline="-25000" dirty="0"/>
          </a:p>
        </p:txBody>
      </p:sp>
      <p:sp>
        <p:nvSpPr>
          <p:cNvPr id="29" name="Szövegdoboz 28"/>
          <p:cNvSpPr txBox="1"/>
          <p:nvPr/>
        </p:nvSpPr>
        <p:spPr>
          <a:xfrm>
            <a:off x="135969" y="3947894"/>
            <a:ext cx="830052" cy="553998"/>
          </a:xfrm>
          <a:prstGeom prst="rect">
            <a:avLst/>
          </a:prstGeom>
          <a:noFill/>
        </p:spPr>
        <p:txBody>
          <a:bodyPr wrap="square" rtlCol="0">
            <a:spAutoFit/>
          </a:bodyPr>
          <a:lstStyle/>
          <a:p>
            <a:r>
              <a:rPr lang="hu-HU" dirty="0" smtClean="0"/>
              <a:t>P</a:t>
            </a:r>
            <a:r>
              <a:rPr lang="hu-HU" baseline="-25000" dirty="0" smtClean="0"/>
              <a:t>T</a:t>
            </a:r>
            <a:r>
              <a:rPr lang="hu-HU" dirty="0"/>
              <a:t>*</a:t>
            </a:r>
            <a:endParaRPr lang="hu-HU" baseline="-25000" dirty="0"/>
          </a:p>
          <a:p>
            <a:endParaRPr lang="hu-HU" baseline="-25000" dirty="0"/>
          </a:p>
        </p:txBody>
      </p:sp>
      <p:sp>
        <p:nvSpPr>
          <p:cNvPr id="31" name="Szövegdoboz 30"/>
          <p:cNvSpPr txBox="1"/>
          <p:nvPr/>
        </p:nvSpPr>
        <p:spPr>
          <a:xfrm>
            <a:off x="181123" y="4508654"/>
            <a:ext cx="648072" cy="369332"/>
          </a:xfrm>
          <a:prstGeom prst="rect">
            <a:avLst/>
          </a:prstGeom>
          <a:noFill/>
        </p:spPr>
        <p:txBody>
          <a:bodyPr wrap="square" rtlCol="0">
            <a:spAutoFit/>
          </a:bodyPr>
          <a:lstStyle/>
          <a:p>
            <a:r>
              <a:rPr lang="hu-HU" dirty="0" smtClean="0"/>
              <a:t>P*</a:t>
            </a:r>
            <a:endParaRPr lang="hu-HU" baseline="-25000" dirty="0"/>
          </a:p>
        </p:txBody>
      </p:sp>
      <p:sp>
        <p:nvSpPr>
          <p:cNvPr id="32" name="Szövegdoboz 31"/>
          <p:cNvSpPr txBox="1"/>
          <p:nvPr/>
        </p:nvSpPr>
        <p:spPr>
          <a:xfrm>
            <a:off x="3207792" y="2331085"/>
            <a:ext cx="1008112" cy="369332"/>
          </a:xfrm>
          <a:prstGeom prst="rect">
            <a:avLst/>
          </a:prstGeom>
          <a:noFill/>
        </p:spPr>
        <p:txBody>
          <a:bodyPr wrap="square" rtlCol="0">
            <a:spAutoFit/>
          </a:bodyPr>
          <a:lstStyle/>
          <a:p>
            <a:r>
              <a:rPr lang="hu-HU" dirty="0" smtClean="0"/>
              <a:t>MSC</a:t>
            </a:r>
            <a:endParaRPr lang="hu-HU" dirty="0"/>
          </a:p>
        </p:txBody>
      </p:sp>
      <p:sp>
        <p:nvSpPr>
          <p:cNvPr id="33" name="Szövegdoboz 32"/>
          <p:cNvSpPr txBox="1"/>
          <p:nvPr/>
        </p:nvSpPr>
        <p:spPr>
          <a:xfrm>
            <a:off x="3635896" y="2515751"/>
            <a:ext cx="1008112" cy="369332"/>
          </a:xfrm>
          <a:prstGeom prst="rect">
            <a:avLst/>
          </a:prstGeom>
          <a:noFill/>
        </p:spPr>
        <p:txBody>
          <a:bodyPr wrap="square" rtlCol="0">
            <a:spAutoFit/>
          </a:bodyPr>
          <a:lstStyle/>
          <a:p>
            <a:r>
              <a:rPr lang="el-GR" dirty="0" smtClean="0"/>
              <a:t>Σ</a:t>
            </a:r>
            <a:r>
              <a:rPr lang="hu-HU" dirty="0" smtClean="0"/>
              <a:t>MC=Q</a:t>
            </a:r>
            <a:r>
              <a:rPr lang="hu-HU" baseline="30000" dirty="0" smtClean="0"/>
              <a:t>S</a:t>
            </a:r>
            <a:endParaRPr lang="hu-HU" dirty="0"/>
          </a:p>
        </p:txBody>
      </p:sp>
    </p:spTree>
    <p:extLst>
      <p:ext uri="{BB962C8B-B14F-4D97-AF65-F5344CB8AC3E}">
        <p14:creationId xmlns:p14="http://schemas.microsoft.com/office/powerpoint/2010/main" val="28298439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t>Az egyéni tranzakciók: </a:t>
            </a:r>
            <a:br>
              <a:rPr lang="hu-HU" dirty="0" smtClean="0"/>
            </a:br>
            <a:r>
              <a:rPr lang="hu-HU" dirty="0" smtClean="0"/>
              <a:t>adásvételi szerződések</a:t>
            </a:r>
            <a:endParaRPr lang="hu-HU" dirty="0"/>
          </a:p>
        </p:txBody>
      </p:sp>
      <p:sp>
        <p:nvSpPr>
          <p:cNvPr id="3" name="Tartalom helye 2"/>
          <p:cNvSpPr>
            <a:spLocks noGrp="1"/>
          </p:cNvSpPr>
          <p:nvPr>
            <p:ph idx="1"/>
          </p:nvPr>
        </p:nvSpPr>
        <p:spPr>
          <a:xfrm>
            <a:off x="323528" y="1600200"/>
            <a:ext cx="8424936" cy="4925144"/>
          </a:xfrm>
        </p:spPr>
        <p:txBody>
          <a:bodyPr>
            <a:normAutofit/>
          </a:bodyPr>
          <a:lstStyle/>
          <a:p>
            <a:r>
              <a:rPr lang="hu-HU" dirty="0" smtClean="0"/>
              <a:t>A gazdasági szereplők általunk eddig értelmezett együttműködése egy leírt vagy hallgatólagosan elfogadott piaci adásvételi szerződésen alapult.</a:t>
            </a:r>
          </a:p>
          <a:p>
            <a:r>
              <a:rPr lang="hu-HU" dirty="0" smtClean="0"/>
              <a:t>A szerződés egy bizonyos szolgáltatás nyújtására ill. igénybevételére vonatkozik, egyértelműen kifejezi a felek kölcsönös, önként vállalt részvételi hajlandóságát az adott tranzakcióban.</a:t>
            </a:r>
            <a:endParaRPr lang="hu-HU" dirty="0"/>
          </a:p>
        </p:txBody>
      </p:sp>
    </p:spTree>
    <p:extLst>
      <p:ext uri="{BB962C8B-B14F-4D97-AF65-F5344CB8AC3E}">
        <p14:creationId xmlns:p14="http://schemas.microsoft.com/office/powerpoint/2010/main" val="30295715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t>A szerződő felek magatartása,</a:t>
            </a:r>
            <a:br>
              <a:rPr lang="hu-HU" dirty="0" smtClean="0"/>
            </a:br>
            <a:r>
              <a:rPr lang="hu-HU" dirty="0" smtClean="0"/>
              <a:t>a szerződés hatásai másokra</a:t>
            </a:r>
            <a:endParaRPr lang="hu-HU" dirty="0"/>
          </a:p>
        </p:txBody>
      </p:sp>
      <p:sp>
        <p:nvSpPr>
          <p:cNvPr id="3" name="Tartalom helye 2"/>
          <p:cNvSpPr>
            <a:spLocks noGrp="1"/>
          </p:cNvSpPr>
          <p:nvPr>
            <p:ph idx="1"/>
          </p:nvPr>
        </p:nvSpPr>
        <p:spPr/>
        <p:txBody>
          <a:bodyPr>
            <a:normAutofit/>
          </a:bodyPr>
          <a:lstStyle/>
          <a:p>
            <a:r>
              <a:rPr lang="hu-HU" sz="2800" dirty="0" smtClean="0"/>
              <a:t>A szerződő felek egyéni szempontjaikat figyelembe véve saját helyzetük optimalizálására törekednek, azaz mindenki csak az általa realizálható hasznosság megfizetésében és a rá háruló költségek megtérülésében érdekelt.</a:t>
            </a:r>
          </a:p>
          <a:p>
            <a:r>
              <a:rPr lang="hu-HU" sz="2800" dirty="0" smtClean="0"/>
              <a:t>Ugyanakkor a gazdasági tevékenységek esetében gyakran előfordul, hogy tranzakciók tovagyűrűző hatásaként a szerződésen kívülálló szereplő gazdasági körülményei is kedvezően vagy kedvezőtlenül módosulnak.</a:t>
            </a:r>
            <a:endParaRPr lang="hu-HU" sz="2800" dirty="0"/>
          </a:p>
        </p:txBody>
      </p:sp>
    </p:spTree>
    <p:extLst>
      <p:ext uri="{BB962C8B-B14F-4D97-AF65-F5344CB8AC3E}">
        <p14:creationId xmlns:p14="http://schemas.microsoft.com/office/powerpoint/2010/main" val="4830597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t>A külső gazdasági hatásokkal (</a:t>
            </a:r>
            <a:r>
              <a:rPr lang="hu-HU" dirty="0" err="1" smtClean="0"/>
              <a:t>externáliákkal</a:t>
            </a:r>
            <a:r>
              <a:rPr lang="hu-HU" dirty="0" smtClean="0"/>
              <a:t>) kapcsolatos fogalmak</a:t>
            </a:r>
            <a:endParaRPr lang="hu-HU" dirty="0"/>
          </a:p>
        </p:txBody>
      </p:sp>
      <p:sp>
        <p:nvSpPr>
          <p:cNvPr id="3" name="Tartalom helye 2"/>
          <p:cNvSpPr>
            <a:spLocks noGrp="1"/>
          </p:cNvSpPr>
          <p:nvPr>
            <p:ph idx="1"/>
          </p:nvPr>
        </p:nvSpPr>
        <p:spPr/>
        <p:txBody>
          <a:bodyPr/>
          <a:lstStyle/>
          <a:p>
            <a:r>
              <a:rPr lang="hu-HU" dirty="0" smtClean="0"/>
              <a:t>Az ilyen tovagyűrűző hatásokat összefoglalóan </a:t>
            </a:r>
            <a:r>
              <a:rPr lang="hu-HU" dirty="0" err="1" smtClean="0"/>
              <a:t>externáliának</a:t>
            </a:r>
            <a:r>
              <a:rPr lang="hu-HU" dirty="0" smtClean="0"/>
              <a:t>, az azokat előidéző tranzakciót az externália forrásának, a külső hatás által érintett tevékenységet pedig az externália tárgyának </a:t>
            </a:r>
            <a:r>
              <a:rPr lang="hu-HU" dirty="0"/>
              <a:t>(</a:t>
            </a:r>
            <a:r>
              <a:rPr lang="hu-HU" dirty="0" smtClean="0"/>
              <a:t>másodlagos területének) nevezik.</a:t>
            </a:r>
          </a:p>
          <a:p>
            <a:r>
              <a:rPr lang="hu-HU" dirty="0" smtClean="0"/>
              <a:t>Korábbi elemzéseinkből az ilyen </a:t>
            </a:r>
            <a:r>
              <a:rPr lang="hu-HU" dirty="0" err="1" smtClean="0"/>
              <a:t>extern</a:t>
            </a:r>
            <a:r>
              <a:rPr lang="hu-HU" dirty="0" smtClean="0"/>
              <a:t> hatásokat kizártuk, holott a valós gazdaságban az externália igen gyakori jelenségnek számít.</a:t>
            </a:r>
            <a:endParaRPr lang="hu-HU" dirty="0"/>
          </a:p>
        </p:txBody>
      </p:sp>
    </p:spTree>
    <p:extLst>
      <p:ext uri="{BB962C8B-B14F-4D97-AF65-F5344CB8AC3E}">
        <p14:creationId xmlns:p14="http://schemas.microsoft.com/office/powerpoint/2010/main" val="14439147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t>Az egyéni és </a:t>
            </a:r>
            <a:r>
              <a:rPr lang="hu-HU" dirty="0" err="1" smtClean="0"/>
              <a:t>extern</a:t>
            </a:r>
            <a:r>
              <a:rPr lang="hu-HU" dirty="0" smtClean="0"/>
              <a:t> </a:t>
            </a:r>
            <a:br>
              <a:rPr lang="hu-HU" dirty="0" smtClean="0"/>
            </a:br>
            <a:r>
              <a:rPr lang="hu-HU" dirty="0" smtClean="0"/>
              <a:t>határhasznok és határköltségek</a:t>
            </a:r>
            <a:endParaRPr lang="hu-HU" dirty="0"/>
          </a:p>
        </p:txBody>
      </p:sp>
      <p:sp>
        <p:nvSpPr>
          <p:cNvPr id="3" name="Tartalom helye 2"/>
          <p:cNvSpPr>
            <a:spLocks noGrp="1"/>
          </p:cNvSpPr>
          <p:nvPr>
            <p:ph idx="1"/>
          </p:nvPr>
        </p:nvSpPr>
        <p:spPr>
          <a:xfrm>
            <a:off x="457200" y="1600200"/>
            <a:ext cx="8229600" cy="4781128"/>
          </a:xfrm>
        </p:spPr>
        <p:txBody>
          <a:bodyPr/>
          <a:lstStyle/>
          <a:p>
            <a:r>
              <a:rPr lang="hu-HU" dirty="0" smtClean="0"/>
              <a:t>A piaci tranzakciók során a szolgáltatás bővítésével a szerződő felekre háruló, ill. jutó közvetlen költséget/hasznosságot képviseli az egyéni határköltség (MC) és határhaszon (MU)</a:t>
            </a:r>
          </a:p>
          <a:p>
            <a:r>
              <a:rPr lang="hu-HU" dirty="0" smtClean="0"/>
              <a:t>A tranzakció nyomán a kívülálló szereplőket terhelő ill. kedvezően érintő hatásokat az ún. </a:t>
            </a:r>
            <a:r>
              <a:rPr lang="hu-HU" dirty="0" err="1" smtClean="0"/>
              <a:t>extern</a:t>
            </a:r>
            <a:r>
              <a:rPr lang="hu-HU" dirty="0" smtClean="0"/>
              <a:t> határköltség (EC) és határhaszon (EB) fejezi ki. Korábbi társadalmi kategóriáinkkal: MC + EC = MSC; 	MU + EB = MSB</a:t>
            </a:r>
            <a:endParaRPr lang="hu-HU" dirty="0"/>
          </a:p>
        </p:txBody>
      </p:sp>
    </p:spTree>
    <p:extLst>
      <p:ext uri="{BB962C8B-B14F-4D97-AF65-F5344CB8AC3E}">
        <p14:creationId xmlns:p14="http://schemas.microsoft.com/office/powerpoint/2010/main" val="40910321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7544" y="16462"/>
            <a:ext cx="8229600" cy="1143000"/>
          </a:xfrm>
        </p:spPr>
        <p:txBody>
          <a:bodyPr/>
          <a:lstStyle/>
          <a:p>
            <a:r>
              <a:rPr lang="hu-HU" dirty="0" smtClean="0"/>
              <a:t>Példa: méhészet és almáskert</a:t>
            </a:r>
            <a:endParaRPr lang="hu-HU" dirty="0"/>
          </a:p>
        </p:txBody>
      </p:sp>
      <p:sp>
        <p:nvSpPr>
          <p:cNvPr id="3" name="Tartalom helye 2"/>
          <p:cNvSpPr>
            <a:spLocks noGrp="1"/>
          </p:cNvSpPr>
          <p:nvPr>
            <p:ph idx="1"/>
          </p:nvPr>
        </p:nvSpPr>
        <p:spPr>
          <a:xfrm>
            <a:off x="457200" y="1052736"/>
            <a:ext cx="8229600" cy="5472608"/>
          </a:xfrm>
        </p:spPr>
        <p:txBody>
          <a:bodyPr>
            <a:normAutofit/>
          </a:bodyPr>
          <a:lstStyle/>
          <a:p>
            <a:r>
              <a:rPr lang="hu-HU" dirty="0" err="1" smtClean="0"/>
              <a:t>Tfh</a:t>
            </a:r>
            <a:r>
              <a:rPr lang="hu-HU" dirty="0" smtClean="0"/>
              <a:t>. egy almáskert közvetlen szomszédságában egy méhészet folytat méztermelést. A méhek közreműködésének hatására az almáskertben a termelési eredmények jobbak lehetnek, mint egy olyan almáskertben, amelynek közvetlen szomszédságában nincs méhészet. </a:t>
            </a:r>
          </a:p>
          <a:p>
            <a:r>
              <a:rPr lang="hu-HU" dirty="0" smtClean="0"/>
              <a:t>(Egyúttal viszont az almáskert közelségéből adódóan a méztermelés is kedvezőbb körülmények között folyhat, mint egyébként!*)  </a:t>
            </a:r>
            <a:endParaRPr lang="hu-HU" dirty="0"/>
          </a:p>
        </p:txBody>
      </p:sp>
      <p:sp>
        <p:nvSpPr>
          <p:cNvPr id="4" name="Szövegdoboz 3"/>
          <p:cNvSpPr txBox="1"/>
          <p:nvPr/>
        </p:nvSpPr>
        <p:spPr>
          <a:xfrm>
            <a:off x="755576" y="5877272"/>
            <a:ext cx="7704856" cy="830997"/>
          </a:xfrm>
          <a:prstGeom prst="rect">
            <a:avLst/>
          </a:prstGeom>
          <a:noFill/>
        </p:spPr>
        <p:txBody>
          <a:bodyPr wrap="square" rtlCol="0">
            <a:spAutoFit/>
          </a:bodyPr>
          <a:lstStyle/>
          <a:p>
            <a:r>
              <a:rPr lang="hu-HU" sz="2400" dirty="0" smtClean="0"/>
              <a:t>*Ettől egyelőre el fogunk tekinteni, a reciprocitás kérdésével később részletesebben foglalkozunk.</a:t>
            </a:r>
            <a:endParaRPr lang="hu-HU" sz="2400" dirty="0"/>
          </a:p>
        </p:txBody>
      </p:sp>
      <p:cxnSp>
        <p:nvCxnSpPr>
          <p:cNvPr id="6" name="Egyenes összekötő 5"/>
          <p:cNvCxnSpPr/>
          <p:nvPr/>
        </p:nvCxnSpPr>
        <p:spPr>
          <a:xfrm>
            <a:off x="899592" y="5805264"/>
            <a:ext cx="756084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14093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t>Kompetitív piacok és </a:t>
            </a:r>
            <a:br>
              <a:rPr lang="hu-HU" dirty="0" smtClean="0"/>
            </a:br>
            <a:r>
              <a:rPr lang="hu-HU" dirty="0" smtClean="0"/>
              <a:t>a Pareto-hatékonyság</a:t>
            </a:r>
            <a:endParaRPr lang="hu-HU" dirty="0"/>
          </a:p>
        </p:txBody>
      </p:sp>
      <p:sp>
        <p:nvSpPr>
          <p:cNvPr id="3" name="Tartalom helye 2"/>
          <p:cNvSpPr>
            <a:spLocks noGrp="1"/>
          </p:cNvSpPr>
          <p:nvPr>
            <p:ph idx="1"/>
          </p:nvPr>
        </p:nvSpPr>
        <p:spPr>
          <a:xfrm>
            <a:off x="457200" y="1600200"/>
            <a:ext cx="8229600" cy="4781128"/>
          </a:xfrm>
        </p:spPr>
        <p:txBody>
          <a:bodyPr>
            <a:normAutofit lnSpcReduction="10000"/>
          </a:bodyPr>
          <a:lstStyle/>
          <a:p>
            <a:r>
              <a:rPr lang="hu-HU" dirty="0" smtClean="0"/>
              <a:t>A </a:t>
            </a:r>
            <a:r>
              <a:rPr lang="hu-HU" dirty="0" err="1" smtClean="0"/>
              <a:t>walrasi</a:t>
            </a:r>
            <a:r>
              <a:rPr lang="hu-HU" dirty="0" smtClean="0"/>
              <a:t> gazdaság elemzése kapcsán megmutattuk, hogy bizonyos korlátozó feltételek mellett a tökéletesen versenyző piaci modell a piaci önszabályozó mechanizmusok révén szükségszerűen  </a:t>
            </a:r>
            <a:r>
              <a:rPr lang="hu-HU" dirty="0" err="1" smtClean="0"/>
              <a:t>Pareto-optimális</a:t>
            </a:r>
            <a:r>
              <a:rPr lang="hu-HU" dirty="0" smtClean="0"/>
              <a:t> allokációhoz vezet. </a:t>
            </a:r>
          </a:p>
          <a:p>
            <a:r>
              <a:rPr lang="hu-HU" dirty="0" smtClean="0"/>
              <a:t>Az elmélet megközelítésében az általános kompetitív egyensúly jelenti illetve eredményezi a gazdaság elvi optimumát, ideális (hatékony) állapotát.</a:t>
            </a:r>
            <a:endParaRPr lang="hu-HU" dirty="0"/>
          </a:p>
        </p:txBody>
      </p:sp>
    </p:spTree>
    <p:extLst>
      <p:ext uri="{BB962C8B-B14F-4D97-AF65-F5344CB8AC3E}">
        <p14:creationId xmlns:p14="http://schemas.microsoft.com/office/powerpoint/2010/main" val="427391064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t>Példa: Egyéni és társadalmi </a:t>
            </a:r>
            <a:br>
              <a:rPr lang="hu-HU" dirty="0" smtClean="0"/>
            </a:br>
            <a:r>
              <a:rPr lang="hu-HU" dirty="0" smtClean="0"/>
              <a:t>költségek és hasznok</a:t>
            </a:r>
            <a:endParaRPr lang="hu-HU" dirty="0"/>
          </a:p>
        </p:txBody>
      </p:sp>
      <p:sp>
        <p:nvSpPr>
          <p:cNvPr id="3" name="Tartalom helye 2"/>
          <p:cNvSpPr>
            <a:spLocks noGrp="1"/>
          </p:cNvSpPr>
          <p:nvPr>
            <p:ph idx="1"/>
          </p:nvPr>
        </p:nvSpPr>
        <p:spPr>
          <a:xfrm>
            <a:off x="467544" y="1700808"/>
            <a:ext cx="8229600" cy="4813995"/>
          </a:xfrm>
        </p:spPr>
        <p:txBody>
          <a:bodyPr>
            <a:normAutofit lnSpcReduction="10000"/>
          </a:bodyPr>
          <a:lstStyle/>
          <a:p>
            <a:r>
              <a:rPr lang="hu-HU" dirty="0" smtClean="0"/>
              <a:t>Az almáskert tulajdonosának nincsenek a méhészet miatt plusz költségei, hiszen a méhek tenyésztésével kapcsolatos költségeket a méztermelő viseli. </a:t>
            </a:r>
          </a:p>
          <a:p>
            <a:r>
              <a:rPr lang="hu-HU" dirty="0" smtClean="0"/>
              <a:t>A méhészet mellett gazdálkodó almatermelő adott nagyságú saját ráfordítások mellett a méztermelés közelségéből adódóan nagyobb mennyiséget tud a piacra vinni, mint egyébként, s így rajta kívülálló okokból nagyobb árbevételt tud realizálni.</a:t>
            </a:r>
            <a:endParaRPr lang="hu-HU" dirty="0"/>
          </a:p>
        </p:txBody>
      </p:sp>
    </p:spTree>
    <p:extLst>
      <p:ext uri="{BB962C8B-B14F-4D97-AF65-F5344CB8AC3E}">
        <p14:creationId xmlns:p14="http://schemas.microsoft.com/office/powerpoint/2010/main" val="15559375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t>Példa: A költségek és hasznok </a:t>
            </a:r>
            <a:br>
              <a:rPr lang="hu-HU" dirty="0" smtClean="0"/>
            </a:br>
            <a:r>
              <a:rPr lang="hu-HU" dirty="0" smtClean="0"/>
              <a:t>nem egy helyen jelentkeznek</a:t>
            </a:r>
            <a:endParaRPr lang="hu-HU" dirty="0"/>
          </a:p>
        </p:txBody>
      </p:sp>
      <p:sp>
        <p:nvSpPr>
          <p:cNvPr id="3" name="Tartalom helye 2"/>
          <p:cNvSpPr>
            <a:spLocks noGrp="1"/>
          </p:cNvSpPr>
          <p:nvPr>
            <p:ph idx="1"/>
          </p:nvPr>
        </p:nvSpPr>
        <p:spPr>
          <a:xfrm>
            <a:off x="323528" y="1600200"/>
            <a:ext cx="8363272" cy="4853136"/>
          </a:xfrm>
        </p:spPr>
        <p:txBody>
          <a:bodyPr>
            <a:normAutofit lnSpcReduction="10000"/>
          </a:bodyPr>
          <a:lstStyle/>
          <a:p>
            <a:r>
              <a:rPr lang="hu-HU" dirty="0" smtClean="0"/>
              <a:t>Ez a többlet-eredmény egyértelműen az externália forrásának köszönhető.</a:t>
            </a:r>
          </a:p>
          <a:p>
            <a:r>
              <a:rPr lang="hu-HU" dirty="0" smtClean="0"/>
              <a:t>A méhek tartása ugyanis költségeket igényel, amelyeket kizárólag a méhész, ill. közvetve annak vásárlóköre fizet meg, de az externália miatt csak részben realizál. </a:t>
            </a:r>
          </a:p>
          <a:p>
            <a:r>
              <a:rPr lang="hu-HU" dirty="0" smtClean="0"/>
              <a:t>A méhész által fedezett ráfordítások eredménye ugyanis két helyen jelentkezik: a méztermelésben és az almáskert jobb termelésében (az almafogyasztás többletében).</a:t>
            </a:r>
            <a:endParaRPr lang="hu-HU" dirty="0"/>
          </a:p>
        </p:txBody>
      </p:sp>
    </p:spTree>
    <p:extLst>
      <p:ext uri="{BB962C8B-B14F-4D97-AF65-F5344CB8AC3E}">
        <p14:creationId xmlns:p14="http://schemas.microsoft.com/office/powerpoint/2010/main" val="20411154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7544" y="0"/>
            <a:ext cx="8229600" cy="1143000"/>
          </a:xfrm>
        </p:spPr>
        <p:txBody>
          <a:bodyPr/>
          <a:lstStyle/>
          <a:p>
            <a:r>
              <a:rPr lang="hu-HU" dirty="0" smtClean="0"/>
              <a:t>Az externália problémája</a:t>
            </a:r>
            <a:endParaRPr lang="hu-HU" dirty="0"/>
          </a:p>
        </p:txBody>
      </p:sp>
      <p:sp>
        <p:nvSpPr>
          <p:cNvPr id="3" name="Tartalom helye 2"/>
          <p:cNvSpPr>
            <a:spLocks noGrp="1"/>
          </p:cNvSpPr>
          <p:nvPr>
            <p:ph idx="1"/>
          </p:nvPr>
        </p:nvSpPr>
        <p:spPr>
          <a:xfrm>
            <a:off x="457200" y="1052736"/>
            <a:ext cx="8229600" cy="5544616"/>
          </a:xfrm>
        </p:spPr>
        <p:txBody>
          <a:bodyPr>
            <a:normAutofit/>
          </a:bodyPr>
          <a:lstStyle/>
          <a:p>
            <a:r>
              <a:rPr lang="hu-HU" sz="2800" dirty="0" smtClean="0"/>
              <a:t>A méztermelés kedvező </a:t>
            </a:r>
            <a:r>
              <a:rPr lang="hu-HU" sz="2800" dirty="0" err="1" smtClean="0"/>
              <a:t>externhatását</a:t>
            </a:r>
            <a:r>
              <a:rPr lang="hu-HU" sz="2800" dirty="0" smtClean="0"/>
              <a:t> a méhész a realizált árbevételben nem érzékeli, hiszen az almaeladás bevétele teljes egészében az almatermelőé lesz.</a:t>
            </a:r>
          </a:p>
          <a:p>
            <a:r>
              <a:rPr lang="hu-HU" sz="2800" dirty="0" smtClean="0"/>
              <a:t>Ezért a profitmaximalizáló output meghatározásakor a méhész a méztermelés társadalmi határhasznánál kisebb egyéni határhaszonnal kalkulál, amely csak a mézfogyasztók határhaszon-ítéletét tükrözi, az </a:t>
            </a:r>
            <a:r>
              <a:rPr lang="hu-HU" sz="2800" dirty="0" err="1" smtClean="0"/>
              <a:t>externhatást</a:t>
            </a:r>
            <a:r>
              <a:rPr lang="hu-HU" sz="2800" dirty="0" smtClean="0"/>
              <a:t> nem.</a:t>
            </a:r>
          </a:p>
          <a:p>
            <a:r>
              <a:rPr lang="hu-HU" sz="2800" dirty="0" smtClean="0"/>
              <a:t>Ugyanakkor a külső hatás miatt az almatermelő az almatermelés társadalmi határköltségénél kisebb egyéni határköltséggel kalkulál.</a:t>
            </a:r>
            <a:endParaRPr lang="hu-HU" sz="2800" dirty="0"/>
          </a:p>
        </p:txBody>
      </p:sp>
    </p:spTree>
    <p:extLst>
      <p:ext uri="{BB962C8B-B14F-4D97-AF65-F5344CB8AC3E}">
        <p14:creationId xmlns:p14="http://schemas.microsoft.com/office/powerpoint/2010/main" val="9862927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7544" y="-9624"/>
            <a:ext cx="8229600" cy="1143000"/>
          </a:xfrm>
        </p:spPr>
        <p:txBody>
          <a:bodyPr/>
          <a:lstStyle/>
          <a:p>
            <a:r>
              <a:rPr lang="hu-HU" dirty="0" smtClean="0"/>
              <a:t>Az externáliák csoportosítása</a:t>
            </a:r>
            <a:endParaRPr lang="hu-HU" dirty="0"/>
          </a:p>
        </p:txBody>
      </p:sp>
      <p:sp>
        <p:nvSpPr>
          <p:cNvPr id="3" name="Tartalom helye 2"/>
          <p:cNvSpPr>
            <a:spLocks noGrp="1"/>
          </p:cNvSpPr>
          <p:nvPr>
            <p:ph idx="1"/>
          </p:nvPr>
        </p:nvSpPr>
        <p:spPr>
          <a:xfrm>
            <a:off x="467544" y="980728"/>
            <a:ext cx="8229600" cy="5141168"/>
          </a:xfrm>
        </p:spPr>
        <p:txBody>
          <a:bodyPr/>
          <a:lstStyle/>
          <a:p>
            <a:r>
              <a:rPr lang="hu-HU" dirty="0" smtClean="0"/>
              <a:t>Az externáliák előfordulása a gyakorlatban rendkívül változatos, ennél fogva </a:t>
            </a:r>
            <a:r>
              <a:rPr lang="hu-HU" dirty="0" err="1" smtClean="0"/>
              <a:t>csopor-tosításuk</a:t>
            </a:r>
            <a:r>
              <a:rPr lang="hu-HU" dirty="0" smtClean="0"/>
              <a:t> is sokféleképpen képzelhető el. </a:t>
            </a:r>
          </a:p>
          <a:p>
            <a:r>
              <a:rPr lang="hu-HU" dirty="0" smtClean="0"/>
              <a:t>Az egyik lehetséges szempont aszerint csoportosít, hogy kedvezően vagy kedvezőt-lenül érinti-e a „harmadik szereplőt”.</a:t>
            </a:r>
          </a:p>
          <a:p>
            <a:r>
              <a:rPr lang="hu-HU" dirty="0" smtClean="0"/>
              <a:t>Egy másik szempont szerint pedig fogyasztói és termelői externáliákat különíthetünk el. </a:t>
            </a:r>
            <a:endParaRPr lang="hu-HU" dirty="0"/>
          </a:p>
        </p:txBody>
      </p:sp>
      <p:graphicFrame>
        <p:nvGraphicFramePr>
          <p:cNvPr id="4" name="Táblázat 3"/>
          <p:cNvGraphicFramePr>
            <a:graphicFrameLocks noGrp="1"/>
          </p:cNvGraphicFramePr>
          <p:nvPr>
            <p:extLst>
              <p:ext uri="{D42A27DB-BD31-4B8C-83A1-F6EECF244321}">
                <p14:modId xmlns:p14="http://schemas.microsoft.com/office/powerpoint/2010/main" val="486379922"/>
              </p:ext>
            </p:extLst>
          </p:nvPr>
        </p:nvGraphicFramePr>
        <p:xfrm>
          <a:off x="827584" y="5301208"/>
          <a:ext cx="7560840" cy="1280160"/>
        </p:xfrm>
        <a:graphic>
          <a:graphicData uri="http://schemas.openxmlformats.org/drawingml/2006/table">
            <a:tbl>
              <a:tblPr bandRow="1">
                <a:tableStyleId>{5C22544A-7EE6-4342-B048-85BDC9FD1C3A}</a:tableStyleId>
              </a:tblPr>
              <a:tblGrid>
                <a:gridCol w="3780420">
                  <a:extLst>
                    <a:ext uri="{9D8B030D-6E8A-4147-A177-3AD203B41FA5}">
                      <a16:colId xmlns:a16="http://schemas.microsoft.com/office/drawing/2014/main" val="20000"/>
                    </a:ext>
                  </a:extLst>
                </a:gridCol>
                <a:gridCol w="3780420">
                  <a:extLst>
                    <a:ext uri="{9D8B030D-6E8A-4147-A177-3AD203B41FA5}">
                      <a16:colId xmlns:a16="http://schemas.microsoft.com/office/drawing/2014/main" val="20001"/>
                    </a:ext>
                  </a:extLst>
                </a:gridCol>
              </a:tblGrid>
              <a:tr h="468052">
                <a:tc>
                  <a:txBody>
                    <a:bodyPr/>
                    <a:lstStyle/>
                    <a:p>
                      <a:r>
                        <a:rPr lang="hu-HU" dirty="0" smtClean="0"/>
                        <a:t>Pozitív</a:t>
                      </a:r>
                      <a:r>
                        <a:rPr lang="hu-HU" baseline="0" dirty="0" smtClean="0"/>
                        <a:t> fogyasztói externália</a:t>
                      </a:r>
                    </a:p>
                    <a:p>
                      <a:r>
                        <a:rPr lang="hu-HU" baseline="0" dirty="0" smtClean="0"/>
                        <a:t>(pl. hálózati externáliák)</a:t>
                      </a:r>
                      <a:endParaRPr lang="hu-HU"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u-HU" dirty="0" smtClean="0"/>
                        <a:t>Negatív fogyasztói externália</a:t>
                      </a:r>
                    </a:p>
                    <a:p>
                      <a:pPr marL="0" marR="0" indent="0" algn="l" defTabSz="914400" rtl="0" eaLnBrk="1" fontAlgn="auto" latinLnBrk="0" hangingPunct="1">
                        <a:lnSpc>
                          <a:spcPct val="100000"/>
                        </a:lnSpc>
                        <a:spcBef>
                          <a:spcPts val="0"/>
                        </a:spcBef>
                        <a:spcAft>
                          <a:spcPts val="0"/>
                        </a:spcAft>
                        <a:buClrTx/>
                        <a:buSzTx/>
                        <a:buFontTx/>
                        <a:buNone/>
                        <a:tabLst/>
                        <a:defRPr/>
                      </a:pPr>
                      <a:r>
                        <a:rPr lang="hu-HU" baseline="0" dirty="0" smtClean="0"/>
                        <a:t>(pl. passzív dohányzás)</a:t>
                      </a:r>
                      <a:endParaRPr lang="hu-HU" dirty="0"/>
                    </a:p>
                  </a:txBody>
                  <a:tcPr/>
                </a:tc>
                <a:extLst>
                  <a:ext uri="{0D108BD9-81ED-4DB2-BD59-A6C34878D82A}">
                    <a16:rowId xmlns:a16="http://schemas.microsoft.com/office/drawing/2014/main" val="10000"/>
                  </a:ext>
                </a:extLst>
              </a:tr>
              <a:tr h="468052">
                <a:tc>
                  <a:txBody>
                    <a:bodyPr/>
                    <a:lstStyle/>
                    <a:p>
                      <a:r>
                        <a:rPr lang="hu-HU" dirty="0" smtClean="0"/>
                        <a:t>Pozitív termelői externália</a:t>
                      </a:r>
                    </a:p>
                    <a:p>
                      <a:r>
                        <a:rPr lang="hu-HU" dirty="0" smtClean="0"/>
                        <a:t>(pl. méhészet</a:t>
                      </a:r>
                      <a:r>
                        <a:rPr lang="hu-HU" baseline="0" dirty="0" smtClean="0"/>
                        <a:t> és almáskert)</a:t>
                      </a:r>
                      <a:endParaRPr lang="hu-HU" dirty="0"/>
                    </a:p>
                  </a:txBody>
                  <a:tcPr/>
                </a:tc>
                <a:tc>
                  <a:txBody>
                    <a:bodyPr/>
                    <a:lstStyle/>
                    <a:p>
                      <a:r>
                        <a:rPr lang="hu-HU" dirty="0" smtClean="0"/>
                        <a:t>Negatív termelői externália</a:t>
                      </a:r>
                    </a:p>
                    <a:p>
                      <a:r>
                        <a:rPr lang="hu-HU" dirty="0" smtClean="0"/>
                        <a:t>(pl. vegyi üzem és halászok)</a:t>
                      </a:r>
                      <a:endParaRPr lang="hu-HU"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3118811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7544" y="4890"/>
            <a:ext cx="8229600" cy="1143000"/>
          </a:xfrm>
        </p:spPr>
        <p:txBody>
          <a:bodyPr/>
          <a:lstStyle/>
          <a:p>
            <a:r>
              <a:rPr lang="hu-HU" dirty="0" smtClean="0"/>
              <a:t>Negatív externhatás</a:t>
            </a:r>
            <a:endParaRPr lang="hu-HU" dirty="0"/>
          </a:p>
        </p:txBody>
      </p:sp>
      <p:sp>
        <p:nvSpPr>
          <p:cNvPr id="3" name="Tartalom helye 2"/>
          <p:cNvSpPr>
            <a:spLocks noGrp="1"/>
          </p:cNvSpPr>
          <p:nvPr>
            <p:ph idx="1"/>
          </p:nvPr>
        </p:nvSpPr>
        <p:spPr>
          <a:xfrm>
            <a:off x="457200" y="1124744"/>
            <a:ext cx="8229600" cy="5328592"/>
          </a:xfrm>
        </p:spPr>
        <p:txBody>
          <a:bodyPr>
            <a:normAutofit lnSpcReduction="10000"/>
          </a:bodyPr>
          <a:lstStyle/>
          <a:p>
            <a:r>
              <a:rPr lang="hu-HU" dirty="0" smtClean="0"/>
              <a:t>Negatív külső gazdasági hatás esetén az externália forrásának tekintett szolgáltatás megvalósulása pótlólagos költségeket ró az externhatás kárvallottjára.</a:t>
            </a:r>
          </a:p>
          <a:p>
            <a:r>
              <a:rPr lang="hu-HU" dirty="0" smtClean="0"/>
              <a:t>Ez a pótlólagos költség nem feltétlenül tényleges kifizetésekben, hanem elmaradt hasznokban is jelentkezhet (alternatíva </a:t>
            </a:r>
            <a:r>
              <a:rPr lang="hu-HU" dirty="0" err="1" smtClean="0"/>
              <a:t>ktg</a:t>
            </a:r>
            <a:r>
              <a:rPr lang="hu-HU" dirty="0" smtClean="0"/>
              <a:t>.), vagy abban is kifejeződhet, hogy valamilyen fogyasztási-felhasználói tevékenységben a kedvezőtlenül érintett személy által elérhető hasznosság nagyságát csökkenti.</a:t>
            </a:r>
            <a:endParaRPr lang="hu-HU" dirty="0"/>
          </a:p>
        </p:txBody>
      </p:sp>
    </p:spTree>
    <p:extLst>
      <p:ext uri="{BB962C8B-B14F-4D97-AF65-F5344CB8AC3E}">
        <p14:creationId xmlns:p14="http://schemas.microsoft.com/office/powerpoint/2010/main" val="146334875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Pozitív externhatás</a:t>
            </a:r>
            <a:endParaRPr lang="hu-HU" dirty="0"/>
          </a:p>
        </p:txBody>
      </p:sp>
      <p:sp>
        <p:nvSpPr>
          <p:cNvPr id="3" name="Tartalom helye 2"/>
          <p:cNvSpPr>
            <a:spLocks noGrp="1"/>
          </p:cNvSpPr>
          <p:nvPr>
            <p:ph idx="1"/>
          </p:nvPr>
        </p:nvSpPr>
        <p:spPr>
          <a:xfrm>
            <a:off x="457200" y="1600200"/>
            <a:ext cx="8363272" cy="4525963"/>
          </a:xfrm>
        </p:spPr>
        <p:txBody>
          <a:bodyPr>
            <a:normAutofit lnSpcReduction="10000"/>
          </a:bodyPr>
          <a:lstStyle/>
          <a:p>
            <a:r>
              <a:rPr lang="hu-HU" dirty="0" smtClean="0"/>
              <a:t>Pozitív külső gazdasági hatás esetén az externália forrásának tekintett szolgáltatás megvalósulása pótlólagos hasznosságot juttat az externhatás kedvezményezett szereplőinek.</a:t>
            </a:r>
          </a:p>
          <a:p>
            <a:r>
              <a:rPr lang="hu-HU" dirty="0" smtClean="0"/>
              <a:t>Ez a pozitív hatás is kettős értelmezésű: egyrészt csökkentheti az érintett tevékenység költségeit, másrészt megnövelheti a </a:t>
            </a:r>
            <a:r>
              <a:rPr lang="hu-HU" dirty="0" err="1" smtClean="0"/>
              <a:t>másod-lagos</a:t>
            </a:r>
            <a:r>
              <a:rPr lang="hu-HU" dirty="0" smtClean="0"/>
              <a:t> fogyasztási-felhasználói tevékenységben elérhető hasznosság nagyságát.</a:t>
            </a:r>
            <a:endParaRPr lang="hu-HU" dirty="0"/>
          </a:p>
        </p:txBody>
      </p:sp>
    </p:spTree>
    <p:extLst>
      <p:ext uri="{BB962C8B-B14F-4D97-AF65-F5344CB8AC3E}">
        <p14:creationId xmlns:p14="http://schemas.microsoft.com/office/powerpoint/2010/main" val="238582951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Termelői externália</a:t>
            </a:r>
            <a:endParaRPr lang="hu-HU" dirty="0"/>
          </a:p>
        </p:txBody>
      </p:sp>
      <p:sp>
        <p:nvSpPr>
          <p:cNvPr id="3" name="Tartalom helye 2"/>
          <p:cNvSpPr>
            <a:spLocks noGrp="1"/>
          </p:cNvSpPr>
          <p:nvPr>
            <p:ph idx="1"/>
          </p:nvPr>
        </p:nvSpPr>
        <p:spPr/>
        <p:txBody>
          <a:bodyPr/>
          <a:lstStyle/>
          <a:p>
            <a:r>
              <a:rPr lang="hu-HU" dirty="0" smtClean="0"/>
              <a:t>Termelői </a:t>
            </a:r>
            <a:r>
              <a:rPr lang="hu-HU" dirty="0" err="1" smtClean="0"/>
              <a:t>externáliáról</a:t>
            </a:r>
            <a:r>
              <a:rPr lang="hu-HU" dirty="0" smtClean="0"/>
              <a:t> akkor beszélünk, ha egy jószág termelése (szolgáltatás nyújtása) idéz elő </a:t>
            </a:r>
            <a:r>
              <a:rPr lang="hu-HU" dirty="0" err="1" smtClean="0"/>
              <a:t>externhatást</a:t>
            </a:r>
            <a:r>
              <a:rPr lang="hu-HU" dirty="0" smtClean="0"/>
              <a:t>. </a:t>
            </a:r>
          </a:p>
          <a:p>
            <a:r>
              <a:rPr lang="hu-HU" dirty="0" smtClean="0"/>
              <a:t>A legismertebb termelői externáliák (pl. a környezetszennyezés) rendszerint negatívak, de nem ritka a pozitív externália sem (</a:t>
            </a:r>
            <a:r>
              <a:rPr lang="hu-HU" dirty="0"/>
              <a:t>m</a:t>
            </a:r>
            <a:r>
              <a:rPr lang="hu-HU" dirty="0" smtClean="0"/>
              <a:t>éhészet és almatermelés).</a:t>
            </a:r>
            <a:endParaRPr lang="hu-HU" dirty="0"/>
          </a:p>
        </p:txBody>
      </p:sp>
    </p:spTree>
    <p:extLst>
      <p:ext uri="{BB962C8B-B14F-4D97-AF65-F5344CB8AC3E}">
        <p14:creationId xmlns:p14="http://schemas.microsoft.com/office/powerpoint/2010/main" val="36108938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7544" y="19405"/>
            <a:ext cx="8229600" cy="1143000"/>
          </a:xfrm>
        </p:spPr>
        <p:txBody>
          <a:bodyPr/>
          <a:lstStyle/>
          <a:p>
            <a:r>
              <a:rPr lang="hu-HU" dirty="0" smtClean="0"/>
              <a:t>Fogyasztói externália</a:t>
            </a:r>
            <a:endParaRPr lang="hu-HU" dirty="0"/>
          </a:p>
        </p:txBody>
      </p:sp>
      <p:sp>
        <p:nvSpPr>
          <p:cNvPr id="3" name="Tartalom helye 2"/>
          <p:cNvSpPr>
            <a:spLocks noGrp="1"/>
          </p:cNvSpPr>
          <p:nvPr>
            <p:ph idx="1"/>
          </p:nvPr>
        </p:nvSpPr>
        <p:spPr>
          <a:xfrm>
            <a:off x="395536" y="1196752"/>
            <a:ext cx="8291264" cy="5400600"/>
          </a:xfrm>
        </p:spPr>
        <p:txBody>
          <a:bodyPr>
            <a:normAutofit lnSpcReduction="10000"/>
          </a:bodyPr>
          <a:lstStyle/>
          <a:p>
            <a:r>
              <a:rPr lang="hu-HU" dirty="0" smtClean="0"/>
              <a:t>Amennyiben fogyasztói tevékenység következtében alakul ki a külső gazdasági hatás, akkor fogyasztói </a:t>
            </a:r>
            <a:r>
              <a:rPr lang="hu-HU" dirty="0" err="1" smtClean="0"/>
              <a:t>externáliáról</a:t>
            </a:r>
            <a:r>
              <a:rPr lang="hu-HU" dirty="0" smtClean="0"/>
              <a:t> beszélünk.</a:t>
            </a:r>
          </a:p>
          <a:p>
            <a:r>
              <a:rPr lang="hu-HU" dirty="0" smtClean="0"/>
              <a:t>Ezekről végképp nem mondható meg, hogy rendszerint pozitívak vagy negatívak-e. Ennek oka, hogy a fogyasztási tevékenységek, és a hozzájuk kapcsolódó hatások megítélésében a termeléssel összehasonlítva sokkal több a szubjektív elem. A fogyasztói externáliák minősítése gyakran szubjektív, valamint számszerűsítésük is jellemzően bizonytalan.</a:t>
            </a:r>
            <a:endParaRPr lang="hu-HU" dirty="0"/>
          </a:p>
        </p:txBody>
      </p:sp>
    </p:spTree>
    <p:extLst>
      <p:ext uri="{BB962C8B-B14F-4D97-AF65-F5344CB8AC3E}">
        <p14:creationId xmlns:p14="http://schemas.microsoft.com/office/powerpoint/2010/main" val="148599588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t>A külső gazdasági hatások</a:t>
            </a:r>
            <a:br>
              <a:rPr lang="hu-HU" dirty="0" smtClean="0"/>
            </a:br>
            <a:r>
              <a:rPr lang="hu-HU" dirty="0" smtClean="0"/>
              <a:t>megközelítése és kezelése</a:t>
            </a:r>
            <a:endParaRPr lang="hu-HU" dirty="0"/>
          </a:p>
        </p:txBody>
      </p:sp>
      <p:sp>
        <p:nvSpPr>
          <p:cNvPr id="3" name="Tartalom helye 2"/>
          <p:cNvSpPr>
            <a:spLocks noGrp="1"/>
          </p:cNvSpPr>
          <p:nvPr>
            <p:ph idx="1"/>
          </p:nvPr>
        </p:nvSpPr>
        <p:spPr>
          <a:xfrm>
            <a:off x="457200" y="1600200"/>
            <a:ext cx="8229600" cy="4925144"/>
          </a:xfrm>
        </p:spPr>
        <p:txBody>
          <a:bodyPr>
            <a:normAutofit lnSpcReduction="10000"/>
          </a:bodyPr>
          <a:lstStyle/>
          <a:p>
            <a:r>
              <a:rPr lang="hu-HU" dirty="0" smtClean="0"/>
              <a:t>A különböző közgazdasági iskolák (irányzatok) saját definíciójuk elkészítésekor más-más szempontokat tartanak lényegesnek és lényegtelennek az általános meghatározásból.</a:t>
            </a:r>
          </a:p>
          <a:p>
            <a:r>
              <a:rPr lang="hu-HU" dirty="0" smtClean="0"/>
              <a:t>Mivel eltérő módon értelmezik a külső </a:t>
            </a:r>
            <a:r>
              <a:rPr lang="hu-HU" dirty="0" err="1" smtClean="0"/>
              <a:t>gazd</a:t>
            </a:r>
            <a:r>
              <a:rPr lang="hu-HU" dirty="0" smtClean="0"/>
              <a:t>. hatásokat, jelentős különbségek vannak az elemzési módszereikben, az externáliák jelentőségének és a beavatkozás szükségességének megítélésében, valamint a kezelésükre javasolt eljárások tekintetében is.</a:t>
            </a:r>
            <a:endParaRPr lang="hu-HU" dirty="0"/>
          </a:p>
        </p:txBody>
      </p:sp>
    </p:spTree>
    <p:extLst>
      <p:ext uri="{BB962C8B-B14F-4D97-AF65-F5344CB8AC3E}">
        <p14:creationId xmlns:p14="http://schemas.microsoft.com/office/powerpoint/2010/main" val="348926136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 jóléti iskola megközelítése</a:t>
            </a:r>
            <a:endParaRPr lang="hu-HU" dirty="0"/>
          </a:p>
        </p:txBody>
      </p:sp>
      <p:sp>
        <p:nvSpPr>
          <p:cNvPr id="3" name="Tartalom helye 2"/>
          <p:cNvSpPr>
            <a:spLocks noGrp="1"/>
          </p:cNvSpPr>
          <p:nvPr>
            <p:ph idx="1"/>
          </p:nvPr>
        </p:nvSpPr>
        <p:spPr>
          <a:xfrm>
            <a:off x="457200" y="1600200"/>
            <a:ext cx="8229600" cy="4781128"/>
          </a:xfrm>
        </p:spPr>
        <p:txBody>
          <a:bodyPr/>
          <a:lstStyle/>
          <a:p>
            <a:r>
              <a:rPr lang="hu-HU" dirty="0" smtClean="0"/>
              <a:t>A jóléti iskola arra koncentrál, hogy az externáliák társadalmi hatékonyság-veszteséget okoznak, amelyek forrása a költségek és hasznosságok egyéni és társadalmi megítélésében rejlő különbség.</a:t>
            </a:r>
          </a:p>
          <a:p>
            <a:r>
              <a:rPr lang="hu-HU" dirty="0" smtClean="0"/>
              <a:t>Arthur Cecil </a:t>
            </a:r>
            <a:r>
              <a:rPr lang="hu-HU" dirty="0" err="1" smtClean="0"/>
              <a:t>Pigou</a:t>
            </a:r>
            <a:r>
              <a:rPr lang="hu-HU" dirty="0" smtClean="0"/>
              <a:t> [1877-1959] angol közgazdász részletesen foglalkozott azokkal az okokkal, amelyek megmagyarázzák az egyéni és társadalmi határtermék-értékek eltérését.</a:t>
            </a:r>
            <a:endParaRPr lang="hu-HU" dirty="0"/>
          </a:p>
        </p:txBody>
      </p:sp>
    </p:spTree>
    <p:extLst>
      <p:ext uri="{BB962C8B-B14F-4D97-AF65-F5344CB8AC3E}">
        <p14:creationId xmlns:p14="http://schemas.microsoft.com/office/powerpoint/2010/main" val="7628086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395536" y="7707"/>
            <a:ext cx="8229600" cy="1143000"/>
          </a:xfrm>
        </p:spPr>
        <p:txBody>
          <a:bodyPr/>
          <a:lstStyle/>
          <a:p>
            <a:r>
              <a:rPr lang="hu-HU" dirty="0" smtClean="0"/>
              <a:t>Az elemzés korlátai</a:t>
            </a:r>
            <a:endParaRPr lang="hu-HU" dirty="0"/>
          </a:p>
        </p:txBody>
      </p:sp>
      <p:sp>
        <p:nvSpPr>
          <p:cNvPr id="3" name="Tartalom helye 2"/>
          <p:cNvSpPr>
            <a:spLocks noGrp="1"/>
          </p:cNvSpPr>
          <p:nvPr>
            <p:ph idx="1"/>
          </p:nvPr>
        </p:nvSpPr>
        <p:spPr>
          <a:xfrm>
            <a:off x="457200" y="980728"/>
            <a:ext cx="8229600" cy="5544616"/>
          </a:xfrm>
        </p:spPr>
        <p:txBody>
          <a:bodyPr/>
          <a:lstStyle/>
          <a:p>
            <a:r>
              <a:rPr lang="hu-HU" dirty="0" smtClean="0"/>
              <a:t>Ez a következtetés azonban csak meghatározott feltételek mellett érvényes.</a:t>
            </a:r>
          </a:p>
          <a:p>
            <a:r>
              <a:rPr lang="hu-HU" dirty="0" smtClean="0"/>
              <a:t>Amennyiben a gazdaság piac által kialakított állapota eltér a társadalmilag optimálisnak tekintett allokációtól, a piac elégtelenségéről (tökéletlenségéről) beszélünk.</a:t>
            </a:r>
          </a:p>
          <a:p>
            <a:r>
              <a:rPr lang="hu-HU" dirty="0" smtClean="0"/>
              <a:t>Ilyen értelemben már találkoztunk egy piaci elégtelenséggel, a monopóliummal, ahol a nem Pareto-hatékony egyensúlyi állapotot alultermelés és holtteher-veszteség jellemzi.</a:t>
            </a:r>
            <a:endParaRPr lang="hu-HU" dirty="0"/>
          </a:p>
        </p:txBody>
      </p:sp>
    </p:spTree>
    <p:extLst>
      <p:ext uri="{BB962C8B-B14F-4D97-AF65-F5344CB8AC3E}">
        <p14:creationId xmlns:p14="http://schemas.microsoft.com/office/powerpoint/2010/main" val="61182945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 jóléti iskola externália fogalma</a:t>
            </a:r>
            <a:endParaRPr lang="hu-HU" dirty="0"/>
          </a:p>
        </p:txBody>
      </p:sp>
      <p:sp>
        <p:nvSpPr>
          <p:cNvPr id="3" name="Tartalom helye 2"/>
          <p:cNvSpPr>
            <a:spLocks noGrp="1"/>
          </p:cNvSpPr>
          <p:nvPr>
            <p:ph idx="1"/>
          </p:nvPr>
        </p:nvSpPr>
        <p:spPr>
          <a:xfrm>
            <a:off x="457200" y="1600200"/>
            <a:ext cx="8229600" cy="4925144"/>
          </a:xfrm>
        </p:spPr>
        <p:txBody>
          <a:bodyPr/>
          <a:lstStyle/>
          <a:p>
            <a:r>
              <a:rPr lang="hu-HU" dirty="0" err="1" smtClean="0"/>
              <a:t>Pigou</a:t>
            </a:r>
            <a:r>
              <a:rPr lang="hu-HU" dirty="0" smtClean="0"/>
              <a:t> a következő definíciót használta:</a:t>
            </a:r>
          </a:p>
          <a:p>
            <a:r>
              <a:rPr lang="hu-HU" dirty="0" smtClean="0"/>
              <a:t>„… egy személy, nevezzük A-nak, bizonyos szolgáltatást nyújt B-nek, amiért A megkapja a fizetséget. Ennek során azonban akaratlanul hasznos vagy káros szolgáltatást nyújt egy harmadik személynek is oly módon, hogy a haszon az azt élvezőkkel nem fizettethető meg, míg a kártérítés a károsultak számára nem kényszeríthető ki…”</a:t>
            </a:r>
            <a:endParaRPr lang="hu-HU" dirty="0"/>
          </a:p>
        </p:txBody>
      </p:sp>
    </p:spTree>
    <p:extLst>
      <p:ext uri="{BB962C8B-B14F-4D97-AF65-F5344CB8AC3E}">
        <p14:creationId xmlns:p14="http://schemas.microsoft.com/office/powerpoint/2010/main" val="362362042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 definíció kulcselemei I.</a:t>
            </a:r>
            <a:endParaRPr lang="hu-HU" dirty="0"/>
          </a:p>
        </p:txBody>
      </p:sp>
      <p:sp>
        <p:nvSpPr>
          <p:cNvPr id="3" name="Tartalom helye 2"/>
          <p:cNvSpPr>
            <a:spLocks noGrp="1"/>
          </p:cNvSpPr>
          <p:nvPr>
            <p:ph idx="1"/>
          </p:nvPr>
        </p:nvSpPr>
        <p:spPr/>
        <p:txBody>
          <a:bodyPr/>
          <a:lstStyle/>
          <a:p>
            <a:r>
              <a:rPr lang="hu-HU" dirty="0" smtClean="0"/>
              <a:t>A piaci tranzakció két szereplője, A és B között kialakuló önkéntes adásvételi kapcsolat kétirányú, azaz a szolgáltatás nyújtását azonos értékű ellentételezés kíséri. </a:t>
            </a:r>
          </a:p>
          <a:p>
            <a:r>
              <a:rPr lang="hu-HU" dirty="0" smtClean="0"/>
              <a:t>Ez a folyamat az adott szolgáltatás piacának részeként zajlik, és önálló piaci tranzakciót képvisel.</a:t>
            </a:r>
            <a:endParaRPr lang="hu-HU" dirty="0"/>
          </a:p>
        </p:txBody>
      </p:sp>
    </p:spTree>
    <p:extLst>
      <p:ext uri="{BB962C8B-B14F-4D97-AF65-F5344CB8AC3E}">
        <p14:creationId xmlns:p14="http://schemas.microsoft.com/office/powerpoint/2010/main" val="272381237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 definíció kulcselemei II.</a:t>
            </a:r>
            <a:endParaRPr lang="hu-HU" dirty="0"/>
          </a:p>
        </p:txBody>
      </p:sp>
      <p:sp>
        <p:nvSpPr>
          <p:cNvPr id="3" name="Tartalom helye 2"/>
          <p:cNvSpPr>
            <a:spLocks noGrp="1"/>
          </p:cNvSpPr>
          <p:nvPr>
            <p:ph idx="1"/>
          </p:nvPr>
        </p:nvSpPr>
        <p:spPr/>
        <p:txBody>
          <a:bodyPr>
            <a:noAutofit/>
          </a:bodyPr>
          <a:lstStyle/>
          <a:p>
            <a:r>
              <a:rPr lang="hu-HU" sz="2700" dirty="0" smtClean="0"/>
              <a:t>A szolgáltatás A és B között történő előállításával és fogyasztásával egyidejűleg a tranzakción kívüli C szereplő is részesül az externália forrástevékenységéből, mégpedig a hatás kedvező vagy kedvezőtlen mivoltától függően többletköltségek vagy többlethaszon formájában.</a:t>
            </a:r>
          </a:p>
          <a:p>
            <a:r>
              <a:rPr lang="hu-HU" sz="2700" dirty="0" smtClean="0"/>
              <a:t>Míg azonban A és B közötti kapcsolat piaci jellegű, a C szereplő a tranzakciós résztvevőkkel nem kerül piaci kapcsolatba. A kapcsolódás egyirányú: a C-re háruló költségeknek illetve a számára adódó hasznosságnak nincs semmiféle ellentételezése.</a:t>
            </a:r>
            <a:endParaRPr lang="hu-HU" sz="2700" dirty="0"/>
          </a:p>
        </p:txBody>
      </p:sp>
    </p:spTree>
    <p:extLst>
      <p:ext uri="{BB962C8B-B14F-4D97-AF65-F5344CB8AC3E}">
        <p14:creationId xmlns:p14="http://schemas.microsoft.com/office/powerpoint/2010/main" val="240959338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7544" y="0"/>
            <a:ext cx="8229600" cy="1143000"/>
          </a:xfrm>
        </p:spPr>
        <p:txBody>
          <a:bodyPr/>
          <a:lstStyle/>
          <a:p>
            <a:r>
              <a:rPr lang="hu-HU" dirty="0" smtClean="0"/>
              <a:t>A definíció kulcselemei III.</a:t>
            </a:r>
            <a:endParaRPr lang="hu-HU" dirty="0"/>
          </a:p>
        </p:txBody>
      </p:sp>
      <p:sp>
        <p:nvSpPr>
          <p:cNvPr id="3" name="Tartalom helye 2"/>
          <p:cNvSpPr>
            <a:spLocks noGrp="1"/>
          </p:cNvSpPr>
          <p:nvPr>
            <p:ph idx="1"/>
          </p:nvPr>
        </p:nvSpPr>
        <p:spPr>
          <a:xfrm>
            <a:off x="323528" y="1052736"/>
            <a:ext cx="8496944" cy="5688632"/>
          </a:xfrm>
        </p:spPr>
        <p:txBody>
          <a:bodyPr>
            <a:normAutofit/>
          </a:bodyPr>
          <a:lstStyle/>
          <a:p>
            <a:r>
              <a:rPr lang="hu-HU" sz="2400" dirty="0" smtClean="0"/>
              <a:t>A tranzakció szereplői kizárólag a tranzakcióban rejlő közvetlen hasznosságok és költségek realizálásában érdekeltek, vagyis az externhatás létrejötte elsődleges szándékaiktól független, akaratlan jelenség.</a:t>
            </a:r>
          </a:p>
          <a:p>
            <a:r>
              <a:rPr lang="hu-HU" sz="2400" dirty="0" smtClean="0"/>
              <a:t>A tranzakcióval kapcsolatos döntéseik meghozatalában ugyanis az externália nem döntési tényező, hiszen a tranzakció által előidézett externális kár vagy haszon rájuk nézve nem jár bevételi vagy kiadási következményekkel. </a:t>
            </a:r>
          </a:p>
          <a:p>
            <a:r>
              <a:rPr lang="hu-HU" sz="2400" dirty="0" smtClean="0"/>
              <a:t>Ugyanez az összefüggés a C szereplő szempontjából aszimmetrikusan igaz. Az ő piaci helyzetét egyértelműen módosítja az adott externhatás, tehát számára egyáltalán nem közömbös annak alakulása. Ennek ellenére semmi befolyással nincs az externáliát előidéző tranzakcióval kapcsolatos </a:t>
            </a:r>
            <a:r>
              <a:rPr lang="hu-HU" sz="2400" dirty="0" err="1" smtClean="0"/>
              <a:t>dön-tésekre</a:t>
            </a:r>
            <a:r>
              <a:rPr lang="hu-HU" sz="2400" dirty="0" smtClean="0"/>
              <a:t>, hiszen azok az A és B közötti tárgyalásoktól függenek.</a:t>
            </a:r>
            <a:endParaRPr lang="hu-HU" sz="2400" dirty="0"/>
          </a:p>
        </p:txBody>
      </p:sp>
    </p:spTree>
    <p:extLst>
      <p:ext uri="{BB962C8B-B14F-4D97-AF65-F5344CB8AC3E}">
        <p14:creationId xmlns:p14="http://schemas.microsoft.com/office/powerpoint/2010/main" val="167685526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7544" y="188640"/>
            <a:ext cx="8229600" cy="1143000"/>
          </a:xfrm>
        </p:spPr>
        <p:txBody>
          <a:bodyPr>
            <a:normAutofit fontScale="90000"/>
          </a:bodyPr>
          <a:lstStyle/>
          <a:p>
            <a:r>
              <a:rPr lang="hu-HU" dirty="0" smtClean="0"/>
              <a:t>Az externáliák jóléti vesztesége: negatív externáliák</a:t>
            </a:r>
            <a:endParaRPr lang="hu-HU" dirty="0"/>
          </a:p>
        </p:txBody>
      </p:sp>
      <p:sp>
        <p:nvSpPr>
          <p:cNvPr id="3" name="Tartalom helye 2"/>
          <p:cNvSpPr>
            <a:spLocks noGrp="1"/>
          </p:cNvSpPr>
          <p:nvPr>
            <p:ph idx="1"/>
          </p:nvPr>
        </p:nvSpPr>
        <p:spPr>
          <a:xfrm>
            <a:off x="467544" y="1450189"/>
            <a:ext cx="8229600" cy="5400600"/>
          </a:xfrm>
        </p:spPr>
        <p:txBody>
          <a:bodyPr/>
          <a:lstStyle/>
          <a:p>
            <a:r>
              <a:rPr lang="hu-HU" dirty="0" smtClean="0"/>
              <a:t>Képzeljünk el egy vegyi üzemet, amely a termelés során keletkező szennyezőanyag egy részét az üzem menti folyóvízbe engedi.</a:t>
            </a:r>
          </a:p>
          <a:p>
            <a:r>
              <a:rPr lang="hu-HU" dirty="0" smtClean="0"/>
              <a:t>Nem sokkal az üzem után folyásirányban található egy élelmiszeripari egység, ahol a különböző konzervek gyártásakor a folyó vizét inputként felhasználják.</a:t>
            </a:r>
          </a:p>
          <a:p>
            <a:r>
              <a:rPr lang="hu-HU" dirty="0" smtClean="0"/>
              <a:t>Az üzemeket művelés alatt álló mezőgazdasági </a:t>
            </a:r>
            <a:r>
              <a:rPr lang="hu-HU" dirty="0"/>
              <a:t>t</a:t>
            </a:r>
            <a:r>
              <a:rPr lang="hu-HU" dirty="0" smtClean="0"/>
              <a:t>erület veszi körül, ahol öntözésre használják fel a folyó (tisztítatlan) vizét.</a:t>
            </a:r>
            <a:endParaRPr lang="hu-HU" dirty="0"/>
          </a:p>
        </p:txBody>
      </p:sp>
    </p:spTree>
    <p:extLst>
      <p:ext uri="{BB962C8B-B14F-4D97-AF65-F5344CB8AC3E}">
        <p14:creationId xmlns:p14="http://schemas.microsoft.com/office/powerpoint/2010/main" val="83768031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Az externális károk</a:t>
            </a:r>
            <a:endParaRPr lang="hu-HU" dirty="0"/>
          </a:p>
        </p:txBody>
      </p:sp>
      <p:sp>
        <p:nvSpPr>
          <p:cNvPr id="3" name="Tartalom helye 2"/>
          <p:cNvSpPr>
            <a:spLocks noGrp="1"/>
          </p:cNvSpPr>
          <p:nvPr>
            <p:ph idx="1"/>
          </p:nvPr>
        </p:nvSpPr>
        <p:spPr/>
        <p:txBody>
          <a:bodyPr>
            <a:normAutofit lnSpcReduction="10000"/>
          </a:bodyPr>
          <a:lstStyle/>
          <a:p>
            <a:r>
              <a:rPr lang="hu-HU" dirty="0" smtClean="0"/>
              <a:t>A víz szennyezése a vegyi üzem termelésének növekedésével emelkedik. </a:t>
            </a:r>
          </a:p>
          <a:p>
            <a:r>
              <a:rPr lang="hu-HU" dirty="0" smtClean="0"/>
              <a:t>Emiatt az egyre szennyezettebb víz felhasználásakor a konzervgyár nagyteljesítményű víztisztító berendezés használatára kényszerül.</a:t>
            </a:r>
          </a:p>
          <a:p>
            <a:r>
              <a:rPr lang="hu-HU" dirty="0" smtClean="0"/>
              <a:t>Ezzel egyidejűleg a mezőgazdasági termelésben locsolásra felhasznált víz rontja a talajminőséget (</a:t>
            </a:r>
            <a:r>
              <a:rPr lang="hu-HU" dirty="0" smtClean="0">
                <a:sym typeface="Wingdings" panose="05000000000000000000" pitchFamily="2" charset="2"/>
              </a:rPr>
              <a:t> termékek minősége)</a:t>
            </a:r>
            <a:r>
              <a:rPr lang="hu-HU" dirty="0" smtClean="0"/>
              <a:t> is.</a:t>
            </a:r>
          </a:p>
          <a:p>
            <a:endParaRPr lang="hu-HU" dirty="0"/>
          </a:p>
        </p:txBody>
      </p:sp>
    </p:spTree>
    <p:extLst>
      <p:ext uri="{BB962C8B-B14F-4D97-AF65-F5344CB8AC3E}">
        <p14:creationId xmlns:p14="http://schemas.microsoft.com/office/powerpoint/2010/main" val="247517322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Szabadkézi sokszög 22"/>
          <p:cNvSpPr/>
          <p:nvPr/>
        </p:nvSpPr>
        <p:spPr>
          <a:xfrm>
            <a:off x="1567543" y="3338286"/>
            <a:ext cx="1117600" cy="1944914"/>
          </a:xfrm>
          <a:custGeom>
            <a:avLst/>
            <a:gdLst>
              <a:gd name="connsiteX0" fmla="*/ 1103086 w 1117600"/>
              <a:gd name="connsiteY0" fmla="*/ 0 h 1944914"/>
              <a:gd name="connsiteX1" fmla="*/ 0 w 1117600"/>
              <a:gd name="connsiteY1" fmla="*/ 972457 h 1944914"/>
              <a:gd name="connsiteX2" fmla="*/ 1117600 w 1117600"/>
              <a:gd name="connsiteY2" fmla="*/ 1944914 h 1944914"/>
              <a:gd name="connsiteX3" fmla="*/ 1103086 w 1117600"/>
              <a:gd name="connsiteY3" fmla="*/ 0 h 1944914"/>
              <a:gd name="connsiteX0" fmla="*/ 1103086 w 1117600"/>
              <a:gd name="connsiteY0" fmla="*/ 0 h 1944914"/>
              <a:gd name="connsiteX1" fmla="*/ 0 w 1117600"/>
              <a:gd name="connsiteY1" fmla="*/ 972457 h 1944914"/>
              <a:gd name="connsiteX2" fmla="*/ 609600 w 1117600"/>
              <a:gd name="connsiteY2" fmla="*/ 1494971 h 1944914"/>
              <a:gd name="connsiteX3" fmla="*/ 1117600 w 1117600"/>
              <a:gd name="connsiteY3" fmla="*/ 1944914 h 1944914"/>
              <a:gd name="connsiteX4" fmla="*/ 1103086 w 1117600"/>
              <a:gd name="connsiteY4" fmla="*/ 0 h 1944914"/>
              <a:gd name="connsiteX0" fmla="*/ 1103086 w 1117600"/>
              <a:gd name="connsiteY0" fmla="*/ 0 h 1944914"/>
              <a:gd name="connsiteX1" fmla="*/ 0 w 1117600"/>
              <a:gd name="connsiteY1" fmla="*/ 972457 h 1944914"/>
              <a:gd name="connsiteX2" fmla="*/ 609600 w 1117600"/>
              <a:gd name="connsiteY2" fmla="*/ 1698171 h 1944914"/>
              <a:gd name="connsiteX3" fmla="*/ 1117600 w 1117600"/>
              <a:gd name="connsiteY3" fmla="*/ 1944914 h 1944914"/>
              <a:gd name="connsiteX4" fmla="*/ 1103086 w 1117600"/>
              <a:gd name="connsiteY4" fmla="*/ 0 h 19449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17600" h="1944914">
                <a:moveTo>
                  <a:pt x="1103086" y="0"/>
                </a:moveTo>
                <a:lnTo>
                  <a:pt x="0" y="972457"/>
                </a:lnTo>
                <a:lnTo>
                  <a:pt x="609600" y="1698171"/>
                </a:lnTo>
                <a:lnTo>
                  <a:pt x="1117600" y="1944914"/>
                </a:lnTo>
                <a:lnTo>
                  <a:pt x="1103086" y="0"/>
                </a:lnTo>
                <a:close/>
              </a:path>
            </a:pathLst>
          </a:custGeom>
          <a:pattFill prst="dotDmnd">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3" name="Tartalom helye 2"/>
          <p:cNvSpPr>
            <a:spLocks noGrp="1"/>
          </p:cNvSpPr>
          <p:nvPr>
            <p:ph idx="1"/>
          </p:nvPr>
        </p:nvSpPr>
        <p:spPr>
          <a:xfrm>
            <a:off x="4164608" y="1600200"/>
            <a:ext cx="4583856" cy="5010564"/>
          </a:xfrm>
        </p:spPr>
        <p:txBody>
          <a:bodyPr>
            <a:noAutofit/>
          </a:bodyPr>
          <a:lstStyle/>
          <a:p>
            <a:r>
              <a:rPr lang="hu-HU" sz="2600" dirty="0" smtClean="0"/>
              <a:t>Az MC görbe a vegyi üzemre háruló határköltséget, az MU pedig az üzem termékeinek fogyasztásából eredő határhasznosságokat mutatja.</a:t>
            </a:r>
          </a:p>
          <a:p>
            <a:r>
              <a:rPr lang="hu-HU" sz="2600" dirty="0" smtClean="0"/>
              <a:t>Az egyénileg optimális piaci output nagyságát </a:t>
            </a:r>
            <a:r>
              <a:rPr lang="hu-HU" sz="2600" dirty="0" err="1" smtClean="0"/>
              <a:t>q</a:t>
            </a:r>
            <a:r>
              <a:rPr lang="hu-HU" sz="2600" baseline="-25000" dirty="0" err="1" smtClean="0"/>
              <a:t>P</a:t>
            </a:r>
            <a:r>
              <a:rPr lang="hu-HU" sz="2600" dirty="0" smtClean="0"/>
              <a:t>* mutatja – itt lesz egyenlő az egyéni határhaszon és határköltség.</a:t>
            </a:r>
          </a:p>
        </p:txBody>
      </p:sp>
      <p:cxnSp>
        <p:nvCxnSpPr>
          <p:cNvPr id="5" name="Egyenes összekötő nyíllal 4"/>
          <p:cNvCxnSpPr/>
          <p:nvPr/>
        </p:nvCxnSpPr>
        <p:spPr>
          <a:xfrm flipV="1">
            <a:off x="539552" y="2060848"/>
            <a:ext cx="0" cy="3816424"/>
          </a:xfrm>
          <a:prstGeom prst="straightConnector1">
            <a:avLst/>
          </a:prstGeom>
          <a:ln w="19050">
            <a:solidFill>
              <a:schemeClr val="tx1"/>
            </a:solidFill>
            <a:tailEnd type="stealth"/>
          </a:ln>
        </p:spPr>
        <p:style>
          <a:lnRef idx="1">
            <a:schemeClr val="accent1"/>
          </a:lnRef>
          <a:fillRef idx="0">
            <a:schemeClr val="accent1"/>
          </a:fillRef>
          <a:effectRef idx="0">
            <a:schemeClr val="accent1"/>
          </a:effectRef>
          <a:fontRef idx="minor">
            <a:schemeClr val="tx1"/>
          </a:fontRef>
        </p:style>
      </p:cxnSp>
      <p:cxnSp>
        <p:nvCxnSpPr>
          <p:cNvPr id="6" name="Egyenes összekötő nyíllal 5"/>
          <p:cNvCxnSpPr/>
          <p:nvPr/>
        </p:nvCxnSpPr>
        <p:spPr>
          <a:xfrm>
            <a:off x="539552" y="5877272"/>
            <a:ext cx="3384376" cy="0"/>
          </a:xfrm>
          <a:prstGeom prst="straightConnector1">
            <a:avLst/>
          </a:prstGeom>
          <a:ln w="19050">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8" name="Szövegdoboz 7"/>
          <p:cNvSpPr txBox="1"/>
          <p:nvPr/>
        </p:nvSpPr>
        <p:spPr>
          <a:xfrm>
            <a:off x="135969" y="1380279"/>
            <a:ext cx="1968425" cy="646331"/>
          </a:xfrm>
          <a:prstGeom prst="rect">
            <a:avLst/>
          </a:prstGeom>
          <a:noFill/>
        </p:spPr>
        <p:txBody>
          <a:bodyPr wrap="square" rtlCol="0">
            <a:spAutoFit/>
          </a:bodyPr>
          <a:lstStyle/>
          <a:p>
            <a:r>
              <a:rPr lang="hu-HU" dirty="0" smtClean="0"/>
              <a:t>Hasznok, költségek, ár</a:t>
            </a:r>
            <a:endParaRPr lang="hu-HU" baseline="-25000" dirty="0"/>
          </a:p>
        </p:txBody>
      </p:sp>
      <p:sp>
        <p:nvSpPr>
          <p:cNvPr id="9" name="Szövegdoboz 8"/>
          <p:cNvSpPr txBox="1"/>
          <p:nvPr/>
        </p:nvSpPr>
        <p:spPr>
          <a:xfrm>
            <a:off x="1101159" y="6241432"/>
            <a:ext cx="2351608" cy="369332"/>
          </a:xfrm>
          <a:prstGeom prst="rect">
            <a:avLst/>
          </a:prstGeom>
          <a:noFill/>
        </p:spPr>
        <p:txBody>
          <a:bodyPr wrap="square" rtlCol="0">
            <a:spAutoFit/>
          </a:bodyPr>
          <a:lstStyle/>
          <a:p>
            <a:r>
              <a:rPr lang="hu-HU" dirty="0" err="1" smtClean="0"/>
              <a:t>Vegyiüzem</a:t>
            </a:r>
            <a:r>
              <a:rPr lang="hu-HU" dirty="0" smtClean="0"/>
              <a:t> termelése</a:t>
            </a:r>
            <a:endParaRPr lang="hu-HU" baseline="-25000" dirty="0"/>
          </a:p>
        </p:txBody>
      </p:sp>
      <p:sp>
        <p:nvSpPr>
          <p:cNvPr id="11" name="Szabadkézi sokszög 10"/>
          <p:cNvSpPr/>
          <p:nvPr/>
        </p:nvSpPr>
        <p:spPr>
          <a:xfrm>
            <a:off x="1396513" y="2286539"/>
            <a:ext cx="2685143" cy="2467429"/>
          </a:xfrm>
          <a:custGeom>
            <a:avLst/>
            <a:gdLst>
              <a:gd name="connsiteX0" fmla="*/ 0 w 2769691"/>
              <a:gd name="connsiteY0" fmla="*/ 0 h 2496457"/>
              <a:gd name="connsiteX1" fmla="*/ 1480457 w 2769691"/>
              <a:gd name="connsiteY1" fmla="*/ 2075543 h 2496457"/>
              <a:gd name="connsiteX2" fmla="*/ 2685143 w 2769691"/>
              <a:gd name="connsiteY2" fmla="*/ 2467429 h 2496457"/>
              <a:gd name="connsiteX3" fmla="*/ 2670628 w 2769691"/>
              <a:gd name="connsiteY3" fmla="*/ 2467429 h 2496457"/>
              <a:gd name="connsiteX0" fmla="*/ 0 w 2695265"/>
              <a:gd name="connsiteY0" fmla="*/ 0 h 2470936"/>
              <a:gd name="connsiteX1" fmla="*/ 1480457 w 2695265"/>
              <a:gd name="connsiteY1" fmla="*/ 2075543 h 2470936"/>
              <a:gd name="connsiteX2" fmla="*/ 2685143 w 2695265"/>
              <a:gd name="connsiteY2" fmla="*/ 2467429 h 2470936"/>
              <a:gd name="connsiteX3" fmla="*/ 2090056 w 2695265"/>
              <a:gd name="connsiteY3" fmla="*/ 2278744 h 2470936"/>
              <a:gd name="connsiteX0" fmla="*/ 0 w 2685143"/>
              <a:gd name="connsiteY0" fmla="*/ 0 h 2467429"/>
              <a:gd name="connsiteX1" fmla="*/ 1480457 w 2685143"/>
              <a:gd name="connsiteY1" fmla="*/ 2075543 h 2467429"/>
              <a:gd name="connsiteX2" fmla="*/ 2685143 w 2685143"/>
              <a:gd name="connsiteY2" fmla="*/ 2467429 h 2467429"/>
            </a:gdLst>
            <a:ahLst/>
            <a:cxnLst>
              <a:cxn ang="0">
                <a:pos x="connsiteX0" y="connsiteY0"/>
              </a:cxn>
              <a:cxn ang="0">
                <a:pos x="connsiteX1" y="connsiteY1"/>
              </a:cxn>
              <a:cxn ang="0">
                <a:pos x="connsiteX2" y="connsiteY2"/>
              </a:cxn>
            </a:cxnLst>
            <a:rect l="l" t="t" r="r" b="b"/>
            <a:pathLst>
              <a:path w="2685143" h="2467429">
                <a:moveTo>
                  <a:pt x="0" y="0"/>
                </a:moveTo>
                <a:cubicBezTo>
                  <a:pt x="516466" y="832152"/>
                  <a:pt x="1032933" y="1664305"/>
                  <a:pt x="1480457" y="2075543"/>
                </a:cubicBezTo>
                <a:cubicBezTo>
                  <a:pt x="1927981" y="2486781"/>
                  <a:pt x="2583543" y="2433562"/>
                  <a:pt x="2685143" y="2467429"/>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2" name="Szabadkézi sokszög 11"/>
          <p:cNvSpPr/>
          <p:nvPr/>
        </p:nvSpPr>
        <p:spPr>
          <a:xfrm>
            <a:off x="650849" y="2915365"/>
            <a:ext cx="2685143" cy="2467429"/>
          </a:xfrm>
          <a:custGeom>
            <a:avLst/>
            <a:gdLst>
              <a:gd name="connsiteX0" fmla="*/ 0 w 2769691"/>
              <a:gd name="connsiteY0" fmla="*/ 0 h 2496457"/>
              <a:gd name="connsiteX1" fmla="*/ 1480457 w 2769691"/>
              <a:gd name="connsiteY1" fmla="*/ 2075543 h 2496457"/>
              <a:gd name="connsiteX2" fmla="*/ 2685143 w 2769691"/>
              <a:gd name="connsiteY2" fmla="*/ 2467429 h 2496457"/>
              <a:gd name="connsiteX3" fmla="*/ 2670628 w 2769691"/>
              <a:gd name="connsiteY3" fmla="*/ 2467429 h 2496457"/>
              <a:gd name="connsiteX0" fmla="*/ 0 w 2695265"/>
              <a:gd name="connsiteY0" fmla="*/ 0 h 2470936"/>
              <a:gd name="connsiteX1" fmla="*/ 1480457 w 2695265"/>
              <a:gd name="connsiteY1" fmla="*/ 2075543 h 2470936"/>
              <a:gd name="connsiteX2" fmla="*/ 2685143 w 2695265"/>
              <a:gd name="connsiteY2" fmla="*/ 2467429 h 2470936"/>
              <a:gd name="connsiteX3" fmla="*/ 2090056 w 2695265"/>
              <a:gd name="connsiteY3" fmla="*/ 2278744 h 2470936"/>
              <a:gd name="connsiteX0" fmla="*/ 0 w 2685143"/>
              <a:gd name="connsiteY0" fmla="*/ 0 h 2467429"/>
              <a:gd name="connsiteX1" fmla="*/ 1480457 w 2685143"/>
              <a:gd name="connsiteY1" fmla="*/ 2075543 h 2467429"/>
              <a:gd name="connsiteX2" fmla="*/ 2685143 w 2685143"/>
              <a:gd name="connsiteY2" fmla="*/ 2467429 h 2467429"/>
            </a:gdLst>
            <a:ahLst/>
            <a:cxnLst>
              <a:cxn ang="0">
                <a:pos x="connsiteX0" y="connsiteY0"/>
              </a:cxn>
              <a:cxn ang="0">
                <a:pos x="connsiteX1" y="connsiteY1"/>
              </a:cxn>
              <a:cxn ang="0">
                <a:pos x="connsiteX2" y="connsiteY2"/>
              </a:cxn>
            </a:cxnLst>
            <a:rect l="l" t="t" r="r" b="b"/>
            <a:pathLst>
              <a:path w="2685143" h="2467429">
                <a:moveTo>
                  <a:pt x="0" y="0"/>
                </a:moveTo>
                <a:cubicBezTo>
                  <a:pt x="516466" y="832152"/>
                  <a:pt x="1032933" y="1664305"/>
                  <a:pt x="1480457" y="2075543"/>
                </a:cubicBezTo>
                <a:cubicBezTo>
                  <a:pt x="1927981" y="2486781"/>
                  <a:pt x="2583543" y="2433562"/>
                  <a:pt x="2685143" y="2467429"/>
                </a:cubicBezTo>
              </a:path>
            </a:pathLst>
          </a:cu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3" name="Szövegdoboz 12"/>
          <p:cNvSpPr txBox="1"/>
          <p:nvPr/>
        </p:nvSpPr>
        <p:spPr>
          <a:xfrm>
            <a:off x="3585834" y="4743367"/>
            <a:ext cx="1008112" cy="369332"/>
          </a:xfrm>
          <a:prstGeom prst="rect">
            <a:avLst/>
          </a:prstGeom>
          <a:noFill/>
        </p:spPr>
        <p:txBody>
          <a:bodyPr wrap="square" rtlCol="0">
            <a:spAutoFit/>
          </a:bodyPr>
          <a:lstStyle/>
          <a:p>
            <a:r>
              <a:rPr lang="hu-HU" dirty="0" smtClean="0"/>
              <a:t>MU</a:t>
            </a:r>
            <a:endParaRPr lang="hu-HU" dirty="0"/>
          </a:p>
        </p:txBody>
      </p:sp>
      <p:sp>
        <p:nvSpPr>
          <p:cNvPr id="14" name="Szövegdoboz 13"/>
          <p:cNvSpPr txBox="1"/>
          <p:nvPr/>
        </p:nvSpPr>
        <p:spPr>
          <a:xfrm>
            <a:off x="3156496" y="5351723"/>
            <a:ext cx="1008112" cy="369332"/>
          </a:xfrm>
          <a:prstGeom prst="rect">
            <a:avLst/>
          </a:prstGeom>
          <a:noFill/>
        </p:spPr>
        <p:txBody>
          <a:bodyPr wrap="square" rtlCol="0">
            <a:spAutoFit/>
          </a:bodyPr>
          <a:lstStyle/>
          <a:p>
            <a:r>
              <a:rPr lang="hu-HU" dirty="0" smtClean="0"/>
              <a:t>MSB</a:t>
            </a:r>
            <a:endParaRPr lang="hu-HU" dirty="0"/>
          </a:p>
        </p:txBody>
      </p:sp>
      <p:sp>
        <p:nvSpPr>
          <p:cNvPr id="15" name="Szabadkézi sokszög 14"/>
          <p:cNvSpPr/>
          <p:nvPr/>
        </p:nvSpPr>
        <p:spPr>
          <a:xfrm>
            <a:off x="1430676" y="2834449"/>
            <a:ext cx="2409372" cy="2332608"/>
          </a:xfrm>
          <a:custGeom>
            <a:avLst/>
            <a:gdLst>
              <a:gd name="connsiteX0" fmla="*/ 0 w 2409372"/>
              <a:gd name="connsiteY0" fmla="*/ 4165600 h 4165600"/>
              <a:gd name="connsiteX1" fmla="*/ 1915886 w 2409372"/>
              <a:gd name="connsiteY1" fmla="*/ 1335314 h 4165600"/>
              <a:gd name="connsiteX2" fmla="*/ 2380343 w 2409372"/>
              <a:gd name="connsiteY2" fmla="*/ 246743 h 4165600"/>
              <a:gd name="connsiteX3" fmla="*/ 2380343 w 2409372"/>
              <a:gd name="connsiteY3" fmla="*/ 246743 h 4165600"/>
              <a:gd name="connsiteX4" fmla="*/ 2409372 w 2409372"/>
              <a:gd name="connsiteY4" fmla="*/ 0 h 4165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09372" h="4165600">
                <a:moveTo>
                  <a:pt x="0" y="4165600"/>
                </a:moveTo>
                <a:cubicBezTo>
                  <a:pt x="759581" y="3077028"/>
                  <a:pt x="1519162" y="1988457"/>
                  <a:pt x="1915886" y="1335314"/>
                </a:cubicBezTo>
                <a:cubicBezTo>
                  <a:pt x="2312610" y="682171"/>
                  <a:pt x="2380343" y="246743"/>
                  <a:pt x="2380343" y="246743"/>
                </a:cubicBezTo>
                <a:lnTo>
                  <a:pt x="2380343" y="246743"/>
                </a:lnTo>
                <a:lnTo>
                  <a:pt x="2409372" y="0"/>
                </a:lnTo>
              </a:path>
            </a:pathLst>
          </a:custGeom>
          <a:noFill/>
          <a:ln>
            <a:solidFill>
              <a:schemeClr val="accent3">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6" name="Szabadkézi sokszög 15"/>
          <p:cNvSpPr/>
          <p:nvPr/>
        </p:nvSpPr>
        <p:spPr>
          <a:xfrm>
            <a:off x="1353399" y="2286539"/>
            <a:ext cx="2126506" cy="2215353"/>
          </a:xfrm>
          <a:custGeom>
            <a:avLst/>
            <a:gdLst>
              <a:gd name="connsiteX0" fmla="*/ 0 w 2409372"/>
              <a:gd name="connsiteY0" fmla="*/ 4165600 h 4165600"/>
              <a:gd name="connsiteX1" fmla="*/ 1915886 w 2409372"/>
              <a:gd name="connsiteY1" fmla="*/ 1335314 h 4165600"/>
              <a:gd name="connsiteX2" fmla="*/ 2380343 w 2409372"/>
              <a:gd name="connsiteY2" fmla="*/ 246743 h 4165600"/>
              <a:gd name="connsiteX3" fmla="*/ 2380343 w 2409372"/>
              <a:gd name="connsiteY3" fmla="*/ 246743 h 4165600"/>
              <a:gd name="connsiteX4" fmla="*/ 2409372 w 2409372"/>
              <a:gd name="connsiteY4" fmla="*/ 0 h 4165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09372" h="4165600">
                <a:moveTo>
                  <a:pt x="0" y="4165600"/>
                </a:moveTo>
                <a:cubicBezTo>
                  <a:pt x="759581" y="3077028"/>
                  <a:pt x="1519162" y="1988457"/>
                  <a:pt x="1915886" y="1335314"/>
                </a:cubicBezTo>
                <a:cubicBezTo>
                  <a:pt x="2312610" y="682171"/>
                  <a:pt x="2380343" y="246743"/>
                  <a:pt x="2380343" y="246743"/>
                </a:cubicBezTo>
                <a:lnTo>
                  <a:pt x="2380343" y="246743"/>
                </a:lnTo>
                <a:lnTo>
                  <a:pt x="2409372" y="0"/>
                </a:lnTo>
              </a:path>
            </a:pathLst>
          </a:cu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cxnSp>
        <p:nvCxnSpPr>
          <p:cNvPr id="18" name="Egyenes összekötő 17"/>
          <p:cNvCxnSpPr/>
          <p:nvPr/>
        </p:nvCxnSpPr>
        <p:spPr>
          <a:xfrm flipH="1">
            <a:off x="539552" y="4149079"/>
            <a:ext cx="209581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 name="Egyenes összekötő 21"/>
          <p:cNvCxnSpPr/>
          <p:nvPr/>
        </p:nvCxnSpPr>
        <p:spPr>
          <a:xfrm flipV="1">
            <a:off x="2664000" y="3394214"/>
            <a:ext cx="0" cy="2483058"/>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6" name="Egyenes összekötő 25"/>
          <p:cNvCxnSpPr/>
          <p:nvPr/>
        </p:nvCxnSpPr>
        <p:spPr>
          <a:xfrm flipV="1">
            <a:off x="1547664" y="4341470"/>
            <a:ext cx="0" cy="153580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8" name="Szövegdoboz 27"/>
          <p:cNvSpPr txBox="1"/>
          <p:nvPr/>
        </p:nvSpPr>
        <p:spPr>
          <a:xfrm>
            <a:off x="1327357" y="5893698"/>
            <a:ext cx="604546" cy="369332"/>
          </a:xfrm>
          <a:prstGeom prst="rect">
            <a:avLst/>
          </a:prstGeom>
          <a:noFill/>
        </p:spPr>
        <p:txBody>
          <a:bodyPr wrap="square" rtlCol="0">
            <a:spAutoFit/>
          </a:bodyPr>
          <a:lstStyle/>
          <a:p>
            <a:r>
              <a:rPr lang="hu-HU" dirty="0" smtClean="0"/>
              <a:t>q</a:t>
            </a:r>
            <a:r>
              <a:rPr lang="hu-HU" baseline="-25000" dirty="0" smtClean="0"/>
              <a:t>T</a:t>
            </a:r>
            <a:r>
              <a:rPr lang="hu-HU" dirty="0" smtClean="0"/>
              <a:t>*</a:t>
            </a:r>
            <a:endParaRPr lang="hu-HU" baseline="-25000" dirty="0"/>
          </a:p>
        </p:txBody>
      </p:sp>
      <p:sp>
        <p:nvSpPr>
          <p:cNvPr id="31" name="Szövegdoboz 30"/>
          <p:cNvSpPr txBox="1"/>
          <p:nvPr/>
        </p:nvSpPr>
        <p:spPr>
          <a:xfrm>
            <a:off x="196482" y="3941411"/>
            <a:ext cx="648072" cy="369332"/>
          </a:xfrm>
          <a:prstGeom prst="rect">
            <a:avLst/>
          </a:prstGeom>
          <a:noFill/>
        </p:spPr>
        <p:txBody>
          <a:bodyPr wrap="square" rtlCol="0">
            <a:spAutoFit/>
          </a:bodyPr>
          <a:lstStyle/>
          <a:p>
            <a:r>
              <a:rPr lang="hu-HU" dirty="0" smtClean="0"/>
              <a:t>p*</a:t>
            </a:r>
            <a:endParaRPr lang="hu-HU" baseline="-25000" dirty="0"/>
          </a:p>
        </p:txBody>
      </p:sp>
      <p:sp>
        <p:nvSpPr>
          <p:cNvPr id="32" name="Szövegdoboz 31"/>
          <p:cNvSpPr txBox="1"/>
          <p:nvPr/>
        </p:nvSpPr>
        <p:spPr>
          <a:xfrm>
            <a:off x="2978801" y="1944672"/>
            <a:ext cx="1008112" cy="369332"/>
          </a:xfrm>
          <a:prstGeom prst="rect">
            <a:avLst/>
          </a:prstGeom>
          <a:noFill/>
        </p:spPr>
        <p:txBody>
          <a:bodyPr wrap="square" rtlCol="0">
            <a:spAutoFit/>
          </a:bodyPr>
          <a:lstStyle/>
          <a:p>
            <a:r>
              <a:rPr lang="hu-HU" dirty="0" smtClean="0"/>
              <a:t>MSC</a:t>
            </a:r>
            <a:endParaRPr lang="hu-HU" dirty="0"/>
          </a:p>
        </p:txBody>
      </p:sp>
      <p:sp>
        <p:nvSpPr>
          <p:cNvPr id="33" name="Szövegdoboz 32"/>
          <p:cNvSpPr txBox="1"/>
          <p:nvPr/>
        </p:nvSpPr>
        <p:spPr>
          <a:xfrm>
            <a:off x="3635896" y="2515751"/>
            <a:ext cx="1008112" cy="369332"/>
          </a:xfrm>
          <a:prstGeom prst="rect">
            <a:avLst/>
          </a:prstGeom>
          <a:noFill/>
        </p:spPr>
        <p:txBody>
          <a:bodyPr wrap="square" rtlCol="0">
            <a:spAutoFit/>
          </a:bodyPr>
          <a:lstStyle/>
          <a:p>
            <a:r>
              <a:rPr lang="hu-HU" dirty="0" smtClean="0"/>
              <a:t>MC</a:t>
            </a:r>
            <a:endParaRPr lang="hu-HU" dirty="0"/>
          </a:p>
        </p:txBody>
      </p:sp>
      <p:sp>
        <p:nvSpPr>
          <p:cNvPr id="27" name="Cím 1"/>
          <p:cNvSpPr txBox="1">
            <a:spLocks/>
          </p:cNvSpPr>
          <p:nvPr/>
        </p:nvSpPr>
        <p:spPr>
          <a:xfrm>
            <a:off x="609600" y="116632"/>
            <a:ext cx="8229600" cy="1453406"/>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hu-HU" dirty="0" smtClean="0"/>
              <a:t>Jóléti veszteség – negatív externália</a:t>
            </a:r>
            <a:endParaRPr lang="hu-HU" dirty="0"/>
          </a:p>
        </p:txBody>
      </p:sp>
      <p:sp>
        <p:nvSpPr>
          <p:cNvPr id="34" name="Szövegdoboz 33"/>
          <p:cNvSpPr txBox="1"/>
          <p:nvPr/>
        </p:nvSpPr>
        <p:spPr>
          <a:xfrm>
            <a:off x="2361727" y="5908328"/>
            <a:ext cx="604546" cy="369332"/>
          </a:xfrm>
          <a:prstGeom prst="rect">
            <a:avLst/>
          </a:prstGeom>
          <a:noFill/>
        </p:spPr>
        <p:txBody>
          <a:bodyPr wrap="square" rtlCol="0">
            <a:spAutoFit/>
          </a:bodyPr>
          <a:lstStyle/>
          <a:p>
            <a:r>
              <a:rPr lang="hu-HU" dirty="0" err="1" smtClean="0"/>
              <a:t>q</a:t>
            </a:r>
            <a:r>
              <a:rPr lang="hu-HU" baseline="-25000" dirty="0" err="1" smtClean="0"/>
              <a:t>P</a:t>
            </a:r>
            <a:r>
              <a:rPr lang="hu-HU" dirty="0" smtClean="0"/>
              <a:t>*</a:t>
            </a:r>
            <a:endParaRPr lang="hu-HU" baseline="-25000" dirty="0"/>
          </a:p>
        </p:txBody>
      </p:sp>
      <p:sp>
        <p:nvSpPr>
          <p:cNvPr id="35" name="Szövegdoboz 34"/>
          <p:cNvSpPr txBox="1"/>
          <p:nvPr/>
        </p:nvSpPr>
        <p:spPr>
          <a:xfrm>
            <a:off x="2449948" y="2968954"/>
            <a:ext cx="428104" cy="369332"/>
          </a:xfrm>
          <a:prstGeom prst="rect">
            <a:avLst/>
          </a:prstGeom>
          <a:noFill/>
        </p:spPr>
        <p:txBody>
          <a:bodyPr wrap="square" rtlCol="0">
            <a:spAutoFit/>
          </a:bodyPr>
          <a:lstStyle/>
          <a:p>
            <a:r>
              <a:rPr lang="hu-HU" dirty="0"/>
              <a:t>N</a:t>
            </a:r>
            <a:endParaRPr lang="hu-HU" baseline="-25000" dirty="0"/>
          </a:p>
        </p:txBody>
      </p:sp>
      <p:sp>
        <p:nvSpPr>
          <p:cNvPr id="36" name="Szövegdoboz 35"/>
          <p:cNvSpPr txBox="1"/>
          <p:nvPr/>
        </p:nvSpPr>
        <p:spPr>
          <a:xfrm>
            <a:off x="2605341" y="5268744"/>
            <a:ext cx="428104" cy="369332"/>
          </a:xfrm>
          <a:prstGeom prst="rect">
            <a:avLst/>
          </a:prstGeom>
          <a:noFill/>
        </p:spPr>
        <p:txBody>
          <a:bodyPr wrap="square" rtlCol="0">
            <a:spAutoFit/>
          </a:bodyPr>
          <a:lstStyle/>
          <a:p>
            <a:r>
              <a:rPr lang="hu-HU" dirty="0"/>
              <a:t>M</a:t>
            </a:r>
            <a:endParaRPr lang="hu-HU" baseline="-25000" dirty="0"/>
          </a:p>
        </p:txBody>
      </p:sp>
      <p:sp>
        <p:nvSpPr>
          <p:cNvPr id="37" name="Szövegdoboz 36"/>
          <p:cNvSpPr txBox="1"/>
          <p:nvPr/>
        </p:nvSpPr>
        <p:spPr>
          <a:xfrm>
            <a:off x="1547664" y="4147580"/>
            <a:ext cx="428104" cy="369332"/>
          </a:xfrm>
          <a:prstGeom prst="rect">
            <a:avLst/>
          </a:prstGeom>
          <a:noFill/>
        </p:spPr>
        <p:txBody>
          <a:bodyPr wrap="square" rtlCol="0">
            <a:spAutoFit/>
          </a:bodyPr>
          <a:lstStyle/>
          <a:p>
            <a:r>
              <a:rPr lang="hu-HU" dirty="0"/>
              <a:t>O</a:t>
            </a:r>
            <a:endParaRPr lang="hu-HU" baseline="-25000" dirty="0"/>
          </a:p>
        </p:txBody>
      </p:sp>
      <p:cxnSp>
        <p:nvCxnSpPr>
          <p:cNvPr id="30" name="Egyenes összekötő nyíllal 29"/>
          <p:cNvCxnSpPr>
            <a:endCxn id="23" idx="1"/>
          </p:cNvCxnSpPr>
          <p:nvPr/>
        </p:nvCxnSpPr>
        <p:spPr>
          <a:xfrm>
            <a:off x="1547664" y="2515751"/>
            <a:ext cx="0" cy="1794992"/>
          </a:xfrm>
          <a:prstGeom prst="straightConnector1">
            <a:avLst/>
          </a:prstGeom>
          <a:ln>
            <a:solidFill>
              <a:schemeClr val="accent2">
                <a:lumMod val="60000"/>
                <a:lumOff val="40000"/>
              </a:schemeClr>
            </a:solidFill>
            <a:prstDash val="sysDot"/>
            <a:headEnd type="arrow"/>
            <a:tailEnd type="arrow"/>
          </a:ln>
        </p:spPr>
        <p:style>
          <a:lnRef idx="1">
            <a:schemeClr val="accent1"/>
          </a:lnRef>
          <a:fillRef idx="0">
            <a:schemeClr val="accent1"/>
          </a:fillRef>
          <a:effectRef idx="0">
            <a:schemeClr val="accent1"/>
          </a:effectRef>
          <a:fontRef idx="minor">
            <a:schemeClr val="tx1"/>
          </a:fontRef>
        </p:style>
      </p:cxnSp>
      <p:sp>
        <p:nvSpPr>
          <p:cNvPr id="42" name="Szövegdoboz 41"/>
          <p:cNvSpPr txBox="1"/>
          <p:nvPr/>
        </p:nvSpPr>
        <p:spPr>
          <a:xfrm>
            <a:off x="1120181" y="3150921"/>
            <a:ext cx="509449" cy="369332"/>
          </a:xfrm>
          <a:prstGeom prst="rect">
            <a:avLst/>
          </a:prstGeom>
          <a:noFill/>
        </p:spPr>
        <p:txBody>
          <a:bodyPr wrap="square" rtlCol="0">
            <a:spAutoFit/>
          </a:bodyPr>
          <a:lstStyle/>
          <a:p>
            <a:r>
              <a:rPr lang="hu-HU" dirty="0" smtClean="0"/>
              <a:t>-EB</a:t>
            </a:r>
            <a:endParaRPr lang="hu-HU" dirty="0"/>
          </a:p>
        </p:txBody>
      </p:sp>
      <p:cxnSp>
        <p:nvCxnSpPr>
          <p:cNvPr id="43" name="Egyenes összekötő nyíllal 42"/>
          <p:cNvCxnSpPr/>
          <p:nvPr/>
        </p:nvCxnSpPr>
        <p:spPr>
          <a:xfrm>
            <a:off x="1547664" y="4310743"/>
            <a:ext cx="0" cy="798628"/>
          </a:xfrm>
          <a:prstGeom prst="straightConnector1">
            <a:avLst/>
          </a:prstGeom>
          <a:ln>
            <a:solidFill>
              <a:schemeClr val="accent4">
                <a:lumMod val="60000"/>
                <a:lumOff val="40000"/>
              </a:schemeClr>
            </a:solidFill>
            <a:prstDash val="sysDot"/>
            <a:headEnd type="arrow"/>
            <a:tailEnd type="arrow"/>
          </a:ln>
        </p:spPr>
        <p:style>
          <a:lnRef idx="1">
            <a:schemeClr val="accent1"/>
          </a:lnRef>
          <a:fillRef idx="0">
            <a:schemeClr val="accent1"/>
          </a:fillRef>
          <a:effectRef idx="0">
            <a:schemeClr val="accent1"/>
          </a:effectRef>
          <a:fontRef idx="minor">
            <a:schemeClr val="tx1"/>
          </a:fontRef>
        </p:style>
      </p:cxnSp>
      <p:sp>
        <p:nvSpPr>
          <p:cNvPr id="45" name="Szövegdoboz 44"/>
          <p:cNvSpPr txBox="1"/>
          <p:nvPr/>
        </p:nvSpPr>
        <p:spPr>
          <a:xfrm>
            <a:off x="1217000" y="4558701"/>
            <a:ext cx="509449" cy="369332"/>
          </a:xfrm>
          <a:prstGeom prst="rect">
            <a:avLst/>
          </a:prstGeom>
          <a:noFill/>
        </p:spPr>
        <p:txBody>
          <a:bodyPr wrap="square" rtlCol="0">
            <a:spAutoFit/>
          </a:bodyPr>
          <a:lstStyle/>
          <a:p>
            <a:r>
              <a:rPr lang="hu-HU" dirty="0" smtClean="0"/>
              <a:t>EC</a:t>
            </a:r>
            <a:endParaRPr lang="hu-HU" dirty="0"/>
          </a:p>
        </p:txBody>
      </p:sp>
    </p:spTree>
    <p:extLst>
      <p:ext uri="{BB962C8B-B14F-4D97-AF65-F5344CB8AC3E}">
        <p14:creationId xmlns:p14="http://schemas.microsoft.com/office/powerpoint/2010/main" val="277588972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t>Az egyéni és társadalmi </a:t>
            </a:r>
            <a:br>
              <a:rPr lang="hu-HU" dirty="0" smtClean="0"/>
            </a:br>
            <a:r>
              <a:rPr lang="hu-HU" dirty="0" smtClean="0"/>
              <a:t>költségek különbsége</a:t>
            </a:r>
            <a:endParaRPr lang="hu-HU" dirty="0"/>
          </a:p>
        </p:txBody>
      </p:sp>
      <p:sp>
        <p:nvSpPr>
          <p:cNvPr id="3" name="Tartalom helye 2"/>
          <p:cNvSpPr>
            <a:spLocks noGrp="1"/>
          </p:cNvSpPr>
          <p:nvPr>
            <p:ph idx="1"/>
          </p:nvPr>
        </p:nvSpPr>
        <p:spPr/>
        <p:txBody>
          <a:bodyPr/>
          <a:lstStyle/>
          <a:p>
            <a:r>
              <a:rPr lang="hu-HU" dirty="0" smtClean="0"/>
              <a:t>MC azonban nem tartalmazza a konzervgyár által finanszírozott fokozott víztisztítás költségeit, noha az egyértelműen a vegyi üzem tevékenysége miatt vált szükségessé.</a:t>
            </a:r>
          </a:p>
          <a:p>
            <a:r>
              <a:rPr lang="hu-HU" dirty="0" smtClean="0"/>
              <a:t>Amennyiben ezt az externális költséget (EC) is hozzáadjuk az egyéni költségekhez, akkor megkapjuk a vegyi termelés teljes, társadalmi határköltségét (MSC). </a:t>
            </a:r>
            <a:endParaRPr lang="hu-HU" dirty="0"/>
          </a:p>
        </p:txBody>
      </p:sp>
    </p:spTree>
    <p:extLst>
      <p:ext uri="{BB962C8B-B14F-4D97-AF65-F5344CB8AC3E}">
        <p14:creationId xmlns:p14="http://schemas.microsoft.com/office/powerpoint/2010/main" val="196711737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t>Az egyéni és társadalmi</a:t>
            </a:r>
            <a:br>
              <a:rPr lang="hu-HU" dirty="0" smtClean="0"/>
            </a:br>
            <a:r>
              <a:rPr lang="hu-HU" dirty="0" smtClean="0"/>
              <a:t>hasznok különbsége</a:t>
            </a:r>
            <a:endParaRPr lang="hu-HU" dirty="0"/>
          </a:p>
        </p:txBody>
      </p:sp>
      <p:sp>
        <p:nvSpPr>
          <p:cNvPr id="3" name="Tartalom helye 2"/>
          <p:cNvSpPr>
            <a:spLocks noGrp="1"/>
          </p:cNvSpPr>
          <p:nvPr>
            <p:ph idx="1"/>
          </p:nvPr>
        </p:nvSpPr>
        <p:spPr>
          <a:xfrm>
            <a:off x="467544" y="1484784"/>
            <a:ext cx="8229600" cy="5112568"/>
          </a:xfrm>
        </p:spPr>
        <p:txBody>
          <a:bodyPr>
            <a:normAutofit/>
          </a:bodyPr>
          <a:lstStyle/>
          <a:p>
            <a:r>
              <a:rPr lang="hu-HU" dirty="0" smtClean="0"/>
              <a:t>Másrészt ne feledjük azt sem, hogy az MU görbe csak a vegyi termékek fogyasztásából eredő hasznosságokat tartalmazza, holott egy-egy újabb egység vegyi termék előállítása rontja a föld minőségét, és így az azon termelt termelés hasznosságát is.</a:t>
            </a:r>
          </a:p>
          <a:p>
            <a:r>
              <a:rPr lang="hu-HU" dirty="0" smtClean="0"/>
              <a:t>Az üzem hasznosságának reális megítéléséhez ezt a negatív externális hasznosságot (EB) le kell vonni az egyéni hasznosságból, így jutunk el a társadalmi határhaszon-görbéhez (MSB). </a:t>
            </a:r>
            <a:endParaRPr lang="hu-HU" dirty="0"/>
          </a:p>
        </p:txBody>
      </p:sp>
    </p:spTree>
    <p:extLst>
      <p:ext uri="{BB962C8B-B14F-4D97-AF65-F5344CB8AC3E}">
        <p14:creationId xmlns:p14="http://schemas.microsoft.com/office/powerpoint/2010/main" val="284975622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 társadalmi optimum</a:t>
            </a:r>
            <a:endParaRPr lang="hu-HU" dirty="0"/>
          </a:p>
        </p:txBody>
      </p:sp>
      <p:sp>
        <p:nvSpPr>
          <p:cNvPr id="3" name="Tartalom helye 2"/>
          <p:cNvSpPr>
            <a:spLocks noGrp="1"/>
          </p:cNvSpPr>
          <p:nvPr>
            <p:ph idx="1"/>
          </p:nvPr>
        </p:nvSpPr>
        <p:spPr>
          <a:xfrm>
            <a:off x="457200" y="1600200"/>
            <a:ext cx="8229600" cy="4781128"/>
          </a:xfrm>
        </p:spPr>
        <p:txBody>
          <a:bodyPr/>
          <a:lstStyle/>
          <a:p>
            <a:r>
              <a:rPr lang="hu-HU" dirty="0" smtClean="0"/>
              <a:t>A társadalmi költségek és hasznok figyelembe-vételével meghatározott társadalmi optimumot az ábránkon q</a:t>
            </a:r>
            <a:r>
              <a:rPr lang="hu-HU" baseline="-25000" dirty="0" smtClean="0"/>
              <a:t>T</a:t>
            </a:r>
            <a:r>
              <a:rPr lang="hu-HU" dirty="0" smtClean="0"/>
              <a:t>* jelöli.</a:t>
            </a:r>
          </a:p>
          <a:p>
            <a:r>
              <a:rPr lang="hu-HU" dirty="0" smtClean="0"/>
              <a:t>Ez ott lesz, ahol a társadalmi határhaszon (MSB) és a társadalmi határköltség (MSC) éppen megegyezik (görbék metszéspontja).</a:t>
            </a:r>
          </a:p>
          <a:p>
            <a:r>
              <a:rPr lang="hu-HU" dirty="0" smtClean="0"/>
              <a:t>A két hatás esetünkben egyaránt csökkenti a társadalmilag optimális mennyiséget, amely az egyénileg optimálisnál jóval alacsonyabb.</a:t>
            </a:r>
            <a:endParaRPr lang="hu-HU" dirty="0"/>
          </a:p>
        </p:txBody>
      </p:sp>
    </p:spTree>
    <p:extLst>
      <p:ext uri="{BB962C8B-B14F-4D97-AF65-F5344CB8AC3E}">
        <p14:creationId xmlns:p14="http://schemas.microsoft.com/office/powerpoint/2010/main" val="1217728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7544" y="0"/>
            <a:ext cx="8229600" cy="1143000"/>
          </a:xfrm>
        </p:spPr>
        <p:txBody>
          <a:bodyPr/>
          <a:lstStyle/>
          <a:p>
            <a:r>
              <a:rPr lang="hu-HU" dirty="0" smtClean="0"/>
              <a:t>Egyéb piaci tökéletlenségek</a:t>
            </a:r>
            <a:endParaRPr lang="hu-HU" dirty="0"/>
          </a:p>
        </p:txBody>
      </p:sp>
      <p:sp>
        <p:nvSpPr>
          <p:cNvPr id="3" name="Tartalom helye 2"/>
          <p:cNvSpPr>
            <a:spLocks noGrp="1"/>
          </p:cNvSpPr>
          <p:nvPr>
            <p:ph idx="1"/>
          </p:nvPr>
        </p:nvSpPr>
        <p:spPr>
          <a:xfrm>
            <a:off x="467544" y="980728"/>
            <a:ext cx="8229600" cy="5760640"/>
          </a:xfrm>
        </p:spPr>
        <p:txBody>
          <a:bodyPr>
            <a:normAutofit lnSpcReduction="10000"/>
          </a:bodyPr>
          <a:lstStyle/>
          <a:p>
            <a:pPr marL="0" indent="0">
              <a:buNone/>
            </a:pPr>
            <a:r>
              <a:rPr lang="hu-HU" sz="2400" dirty="0" smtClean="0"/>
              <a:t>A további példákért sem kell sokáig keresgélni, a híradásokból naponta értesülhetünk róluk:</a:t>
            </a:r>
          </a:p>
          <a:p>
            <a:r>
              <a:rPr lang="hu-HU" sz="2400" dirty="0" smtClean="0"/>
              <a:t>a mindennapi élethez alapvetően fontos jószágokból és szolgáltatásokból (pl. ivóvíz) sok helyen elégtelen a kínálat;</a:t>
            </a:r>
          </a:p>
          <a:p>
            <a:r>
              <a:rPr lang="hu-HU" sz="2400" dirty="0" smtClean="0"/>
              <a:t>nagyvárosok, amelyek a közlekedés túlzsúfoltságával és már-már elviselhetetlen mértékű levegőszennyezéssel küszködnek;</a:t>
            </a:r>
          </a:p>
          <a:p>
            <a:r>
              <a:rPr lang="hu-HU" sz="2400" dirty="0" smtClean="0"/>
              <a:t>az oktatási és kulturális intézmények időről-időre felerősödő pénzügyi nehézségekkel kerülnek szembe;</a:t>
            </a:r>
          </a:p>
          <a:p>
            <a:r>
              <a:rPr lang="hu-HU" sz="2400" dirty="0" smtClean="0"/>
              <a:t>a társadalom tagjainak jövedelmi viszonyait szemet szúró szélsőségek jellemzik;</a:t>
            </a:r>
          </a:p>
          <a:p>
            <a:r>
              <a:rPr lang="hu-HU" sz="2400" dirty="0" smtClean="0"/>
              <a:t>a piaci döntéseket és folyamatokat állandó bizonytalanság kíséri.</a:t>
            </a:r>
          </a:p>
          <a:p>
            <a:pPr marL="0" indent="0">
              <a:buNone/>
            </a:pPr>
            <a:r>
              <a:rPr lang="hu-HU" sz="2400" dirty="0" smtClean="0"/>
              <a:t>Mindezek indokolják, hogy külön szóljunk azokról a helyzetekről, ahol a piaci mechanizmus a „társadalmi hatékonyság” értelmezése alapján csődöt mond (korlátozottan érvényesül).</a:t>
            </a:r>
          </a:p>
          <a:p>
            <a:pPr lvl="1"/>
            <a:endParaRPr lang="hu-HU" sz="2000" dirty="0"/>
          </a:p>
        </p:txBody>
      </p:sp>
    </p:spTree>
    <p:extLst>
      <p:ext uri="{BB962C8B-B14F-4D97-AF65-F5344CB8AC3E}">
        <p14:creationId xmlns:p14="http://schemas.microsoft.com/office/powerpoint/2010/main" val="343404541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 társadalmi összköltség és </a:t>
            </a:r>
            <a:r>
              <a:rPr lang="hu-HU" dirty="0" err="1" smtClean="0"/>
              <a:t>-haszon</a:t>
            </a:r>
            <a:endParaRPr lang="hu-HU" dirty="0"/>
          </a:p>
        </p:txBody>
      </p:sp>
      <p:sp>
        <p:nvSpPr>
          <p:cNvPr id="3" name="Tartalom helye 2"/>
          <p:cNvSpPr>
            <a:spLocks noGrp="1"/>
          </p:cNvSpPr>
          <p:nvPr>
            <p:ph idx="1"/>
          </p:nvPr>
        </p:nvSpPr>
        <p:spPr>
          <a:xfrm>
            <a:off x="457200" y="1600200"/>
            <a:ext cx="8229600" cy="4925144"/>
          </a:xfrm>
        </p:spPr>
        <p:txBody>
          <a:bodyPr>
            <a:normAutofit/>
          </a:bodyPr>
          <a:lstStyle/>
          <a:p>
            <a:r>
              <a:rPr lang="hu-HU" dirty="0" smtClean="0"/>
              <a:t>A társadalmilag hatékony mennyiséghez képest nagyobb mennyiség megtermelésével a társadalomra háruló költségek nagyobb mértékben nőttek, </a:t>
            </a:r>
          </a:p>
          <a:p>
            <a:endParaRPr lang="hu-HU" dirty="0"/>
          </a:p>
          <a:p>
            <a:r>
              <a:rPr lang="hu-HU" dirty="0" smtClean="0"/>
              <a:t>mint a társadalom által realizált összes hasznosság:</a:t>
            </a:r>
          </a:p>
          <a:p>
            <a:endParaRPr lang="hu-HU" dirty="0"/>
          </a:p>
          <a:p>
            <a:r>
              <a:rPr lang="hu-HU" dirty="0" smtClean="0"/>
              <a:t>így társad. hatékonyság-veszteség keletkezett.</a:t>
            </a:r>
          </a:p>
          <a:p>
            <a:endParaRPr lang="hu-HU" dirty="0"/>
          </a:p>
        </p:txBody>
      </p:sp>
      <p:graphicFrame>
        <p:nvGraphicFramePr>
          <p:cNvPr id="5" name="Objektum 4"/>
          <p:cNvGraphicFramePr>
            <a:graphicFrameLocks noChangeAspect="1"/>
          </p:cNvGraphicFramePr>
          <p:nvPr>
            <p:extLst>
              <p:ext uri="{D42A27DB-BD31-4B8C-83A1-F6EECF244321}">
                <p14:modId xmlns:p14="http://schemas.microsoft.com/office/powerpoint/2010/main" val="1374710803"/>
              </p:ext>
            </p:extLst>
          </p:nvPr>
        </p:nvGraphicFramePr>
        <p:xfrm>
          <a:off x="4024313" y="3068638"/>
          <a:ext cx="4579937" cy="1223962"/>
        </p:xfrm>
        <a:graphic>
          <a:graphicData uri="http://schemas.openxmlformats.org/presentationml/2006/ole">
            <mc:AlternateContent xmlns:mc="http://schemas.openxmlformats.org/markup-compatibility/2006">
              <mc:Choice xmlns:v="urn:schemas-microsoft-com:vml" Requires="v">
                <p:oleObj spid="_x0000_s1142" name="Equation" r:id="rId3" imgW="1993680" imgH="533160" progId="Equation.3">
                  <p:embed/>
                </p:oleObj>
              </mc:Choice>
              <mc:Fallback>
                <p:oleObj name="Equation" r:id="rId3" imgW="1993680" imgH="533160" progId="Equation.3">
                  <p:embed/>
                  <p:pic>
                    <p:nvPicPr>
                      <p:cNvPr id="0" name=""/>
                      <p:cNvPicPr/>
                      <p:nvPr/>
                    </p:nvPicPr>
                    <p:blipFill>
                      <a:blip r:embed="rId4"/>
                      <a:stretch>
                        <a:fillRect/>
                      </a:stretch>
                    </p:blipFill>
                    <p:spPr>
                      <a:xfrm>
                        <a:off x="4024313" y="3068638"/>
                        <a:ext cx="4579937" cy="1223962"/>
                      </a:xfrm>
                      <a:prstGeom prst="rect">
                        <a:avLst/>
                      </a:prstGeom>
                    </p:spPr>
                  </p:pic>
                </p:oleObj>
              </mc:Fallback>
            </mc:AlternateContent>
          </a:graphicData>
        </a:graphic>
      </p:graphicFrame>
      <p:graphicFrame>
        <p:nvGraphicFramePr>
          <p:cNvPr id="6" name="Objektum 5"/>
          <p:cNvGraphicFramePr>
            <a:graphicFrameLocks noChangeAspect="1"/>
          </p:cNvGraphicFramePr>
          <p:nvPr>
            <p:extLst>
              <p:ext uri="{D42A27DB-BD31-4B8C-83A1-F6EECF244321}">
                <p14:modId xmlns:p14="http://schemas.microsoft.com/office/powerpoint/2010/main" val="3991844926"/>
              </p:ext>
            </p:extLst>
          </p:nvPr>
        </p:nvGraphicFramePr>
        <p:xfrm>
          <a:off x="3923928" y="4797152"/>
          <a:ext cx="4637087" cy="1223962"/>
        </p:xfrm>
        <a:graphic>
          <a:graphicData uri="http://schemas.openxmlformats.org/presentationml/2006/ole">
            <mc:AlternateContent xmlns:mc="http://schemas.openxmlformats.org/markup-compatibility/2006">
              <mc:Choice xmlns:v="urn:schemas-microsoft-com:vml" Requires="v">
                <p:oleObj spid="_x0000_s1143" name="Equation" r:id="rId5" imgW="2019240" imgH="533160" progId="Equation.3">
                  <p:embed/>
                </p:oleObj>
              </mc:Choice>
              <mc:Fallback>
                <p:oleObj name="Equation" r:id="rId5" imgW="2019240" imgH="533160" progId="Equation.3">
                  <p:embed/>
                  <p:pic>
                    <p:nvPicPr>
                      <p:cNvPr id="0" name="Objektum 4"/>
                      <p:cNvPicPr>
                        <a:picLocks noChangeAspect="1" noChangeArrowheads="1"/>
                      </p:cNvPicPr>
                      <p:nvPr/>
                    </p:nvPicPr>
                    <p:blipFill>
                      <a:blip r:embed="rId6"/>
                      <a:srcRect/>
                      <a:stretch>
                        <a:fillRect/>
                      </a:stretch>
                    </p:blipFill>
                    <p:spPr bwMode="auto">
                      <a:xfrm>
                        <a:off x="3923928" y="4797152"/>
                        <a:ext cx="4637087" cy="1223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32294847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 hatékonysági veszteség</a:t>
            </a:r>
            <a:endParaRPr lang="hu-HU" dirty="0"/>
          </a:p>
        </p:txBody>
      </p:sp>
      <p:sp>
        <p:nvSpPr>
          <p:cNvPr id="3" name="Tartalom helye 2"/>
          <p:cNvSpPr>
            <a:spLocks noGrp="1"/>
          </p:cNvSpPr>
          <p:nvPr>
            <p:ph idx="1"/>
          </p:nvPr>
        </p:nvSpPr>
        <p:spPr/>
        <p:txBody>
          <a:bodyPr/>
          <a:lstStyle/>
          <a:p>
            <a:r>
              <a:rPr lang="hu-HU" dirty="0" smtClean="0"/>
              <a:t>A vegyi termelés negatív külső hatásából eredő társadalmi hatékonyság-veszteség a kettő különbségéből adódik:</a:t>
            </a:r>
          </a:p>
          <a:p>
            <a:endParaRPr lang="hu-HU" dirty="0"/>
          </a:p>
          <a:p>
            <a:endParaRPr lang="hu-HU" dirty="0" smtClean="0"/>
          </a:p>
          <a:p>
            <a:endParaRPr lang="hu-HU" dirty="0"/>
          </a:p>
          <a:p>
            <a:endParaRPr lang="hu-HU" dirty="0" smtClean="0"/>
          </a:p>
          <a:p>
            <a:pPr marL="0" indent="0">
              <a:buNone/>
            </a:pPr>
            <a:r>
              <a:rPr lang="hu-HU" dirty="0" smtClean="0"/>
              <a:t>	azaz a pontozott terület nagysága.</a:t>
            </a:r>
            <a:endParaRPr lang="hu-HU" dirty="0"/>
          </a:p>
        </p:txBody>
      </p:sp>
      <p:graphicFrame>
        <p:nvGraphicFramePr>
          <p:cNvPr id="4" name="Objektum 3"/>
          <p:cNvGraphicFramePr>
            <a:graphicFrameLocks noChangeAspect="1"/>
          </p:cNvGraphicFramePr>
          <p:nvPr>
            <p:extLst>
              <p:ext uri="{D42A27DB-BD31-4B8C-83A1-F6EECF244321}">
                <p14:modId xmlns:p14="http://schemas.microsoft.com/office/powerpoint/2010/main" val="755338081"/>
              </p:ext>
            </p:extLst>
          </p:nvPr>
        </p:nvGraphicFramePr>
        <p:xfrm>
          <a:off x="782638" y="3068638"/>
          <a:ext cx="7237412" cy="2447925"/>
        </p:xfrm>
        <a:graphic>
          <a:graphicData uri="http://schemas.openxmlformats.org/presentationml/2006/ole">
            <mc:AlternateContent xmlns:mc="http://schemas.openxmlformats.org/markup-compatibility/2006">
              <mc:Choice xmlns:v="urn:schemas-microsoft-com:vml" Requires="v">
                <p:oleObj spid="_x0000_s2104" name="Equation" r:id="rId3" imgW="3149280" imgH="1066680" progId="Equation.3">
                  <p:embed/>
                </p:oleObj>
              </mc:Choice>
              <mc:Fallback>
                <p:oleObj name="Equation" r:id="rId3" imgW="3149280" imgH="1066680" progId="Equation.3">
                  <p:embed/>
                  <p:pic>
                    <p:nvPicPr>
                      <p:cNvPr id="0" name="Objektum 4"/>
                      <p:cNvPicPr>
                        <a:picLocks noChangeAspect="1" noChangeArrowheads="1"/>
                      </p:cNvPicPr>
                      <p:nvPr/>
                    </p:nvPicPr>
                    <p:blipFill>
                      <a:blip r:embed="rId4"/>
                      <a:srcRect/>
                      <a:stretch>
                        <a:fillRect/>
                      </a:stretch>
                    </p:blipFill>
                    <p:spPr bwMode="auto">
                      <a:xfrm>
                        <a:off x="782638" y="3068638"/>
                        <a:ext cx="7237412" cy="244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86761788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7544" y="4890"/>
            <a:ext cx="8229600" cy="1143000"/>
          </a:xfrm>
        </p:spPr>
        <p:txBody>
          <a:bodyPr/>
          <a:lstStyle/>
          <a:p>
            <a:r>
              <a:rPr lang="hu-HU" dirty="0" smtClean="0"/>
              <a:t>Pozitív externália esete</a:t>
            </a:r>
            <a:endParaRPr lang="hu-HU" dirty="0"/>
          </a:p>
        </p:txBody>
      </p:sp>
      <p:sp>
        <p:nvSpPr>
          <p:cNvPr id="3" name="Tartalom helye 2"/>
          <p:cNvSpPr>
            <a:spLocks noGrp="1"/>
          </p:cNvSpPr>
          <p:nvPr>
            <p:ph idx="1"/>
          </p:nvPr>
        </p:nvSpPr>
        <p:spPr>
          <a:xfrm>
            <a:off x="457200" y="1124744"/>
            <a:ext cx="8229600" cy="5472608"/>
          </a:xfrm>
        </p:spPr>
        <p:txBody>
          <a:bodyPr/>
          <a:lstStyle/>
          <a:p>
            <a:r>
              <a:rPr lang="hu-HU" dirty="0" smtClean="0"/>
              <a:t>Pozitív externália esetén is az előbbihez hasonló logikával magyarázhatjuk a hatékonyság-veszteség tényét.</a:t>
            </a:r>
          </a:p>
          <a:p>
            <a:r>
              <a:rPr lang="hu-HU" dirty="0" smtClean="0"/>
              <a:t>Gondoljunk pl. arra, ha egy országban bővítik az internethálózat területi lefedettségét.</a:t>
            </a:r>
          </a:p>
          <a:p>
            <a:r>
              <a:rPr lang="hu-HU" dirty="0" smtClean="0"/>
              <a:t>Ezt mindenekelőtt azok a fogyasztók várják, akik az adott területen élnek és dolgoznak.</a:t>
            </a:r>
          </a:p>
          <a:p>
            <a:r>
              <a:rPr lang="hu-HU" dirty="0" smtClean="0"/>
              <a:t>A hálózat bővítésének és működtetésének költségeit a következő ábrán MC képviseli, a helyi lakosok keresletét pedig az </a:t>
            </a:r>
            <a:r>
              <a:rPr lang="hu-HU" dirty="0" err="1" smtClean="0"/>
              <a:t>MU-görbe</a:t>
            </a:r>
            <a:r>
              <a:rPr lang="hu-HU" dirty="0" smtClean="0"/>
              <a:t>.   </a:t>
            </a:r>
            <a:endParaRPr lang="hu-HU" dirty="0"/>
          </a:p>
        </p:txBody>
      </p:sp>
    </p:spTree>
    <p:extLst>
      <p:ext uri="{BB962C8B-B14F-4D97-AF65-F5344CB8AC3E}">
        <p14:creationId xmlns:p14="http://schemas.microsoft.com/office/powerpoint/2010/main" val="290682668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Szabadkézi sokszög 22"/>
          <p:cNvSpPr/>
          <p:nvPr/>
        </p:nvSpPr>
        <p:spPr>
          <a:xfrm flipH="1">
            <a:off x="1545818" y="2215694"/>
            <a:ext cx="897545" cy="2125775"/>
          </a:xfrm>
          <a:custGeom>
            <a:avLst/>
            <a:gdLst>
              <a:gd name="connsiteX0" fmla="*/ 1103086 w 1117600"/>
              <a:gd name="connsiteY0" fmla="*/ 0 h 1944914"/>
              <a:gd name="connsiteX1" fmla="*/ 0 w 1117600"/>
              <a:gd name="connsiteY1" fmla="*/ 972457 h 1944914"/>
              <a:gd name="connsiteX2" fmla="*/ 1117600 w 1117600"/>
              <a:gd name="connsiteY2" fmla="*/ 1944914 h 1944914"/>
              <a:gd name="connsiteX3" fmla="*/ 1103086 w 1117600"/>
              <a:gd name="connsiteY3" fmla="*/ 0 h 1944914"/>
              <a:gd name="connsiteX0" fmla="*/ 1103086 w 1117600"/>
              <a:gd name="connsiteY0" fmla="*/ 0 h 1944914"/>
              <a:gd name="connsiteX1" fmla="*/ 0 w 1117600"/>
              <a:gd name="connsiteY1" fmla="*/ 972457 h 1944914"/>
              <a:gd name="connsiteX2" fmla="*/ 609600 w 1117600"/>
              <a:gd name="connsiteY2" fmla="*/ 1494971 h 1944914"/>
              <a:gd name="connsiteX3" fmla="*/ 1117600 w 1117600"/>
              <a:gd name="connsiteY3" fmla="*/ 1944914 h 1944914"/>
              <a:gd name="connsiteX4" fmla="*/ 1103086 w 1117600"/>
              <a:gd name="connsiteY4" fmla="*/ 0 h 1944914"/>
              <a:gd name="connsiteX0" fmla="*/ 1103086 w 1117600"/>
              <a:gd name="connsiteY0" fmla="*/ 0 h 1944914"/>
              <a:gd name="connsiteX1" fmla="*/ 0 w 1117600"/>
              <a:gd name="connsiteY1" fmla="*/ 972457 h 1944914"/>
              <a:gd name="connsiteX2" fmla="*/ 609600 w 1117600"/>
              <a:gd name="connsiteY2" fmla="*/ 1698171 h 1944914"/>
              <a:gd name="connsiteX3" fmla="*/ 1117600 w 1117600"/>
              <a:gd name="connsiteY3" fmla="*/ 1944914 h 1944914"/>
              <a:gd name="connsiteX4" fmla="*/ 1103086 w 1117600"/>
              <a:gd name="connsiteY4" fmla="*/ 0 h 1944914"/>
              <a:gd name="connsiteX0" fmla="*/ 2226531 w 2241045"/>
              <a:gd name="connsiteY0" fmla="*/ 0 h 1944914"/>
              <a:gd name="connsiteX1" fmla="*/ 0 w 2241045"/>
              <a:gd name="connsiteY1" fmla="*/ 1006741 h 1944914"/>
              <a:gd name="connsiteX2" fmla="*/ 1733045 w 2241045"/>
              <a:gd name="connsiteY2" fmla="*/ 1698171 h 1944914"/>
              <a:gd name="connsiteX3" fmla="*/ 2241045 w 2241045"/>
              <a:gd name="connsiteY3" fmla="*/ 1944914 h 1944914"/>
              <a:gd name="connsiteX4" fmla="*/ 2226531 w 2241045"/>
              <a:gd name="connsiteY4" fmla="*/ 0 h 1944914"/>
              <a:gd name="connsiteX0" fmla="*/ 2226531 w 2241045"/>
              <a:gd name="connsiteY0" fmla="*/ 0 h 2510590"/>
              <a:gd name="connsiteX1" fmla="*/ 0 w 2241045"/>
              <a:gd name="connsiteY1" fmla="*/ 1572417 h 2510590"/>
              <a:gd name="connsiteX2" fmla="*/ 1733045 w 2241045"/>
              <a:gd name="connsiteY2" fmla="*/ 2263847 h 2510590"/>
              <a:gd name="connsiteX3" fmla="*/ 2241045 w 2241045"/>
              <a:gd name="connsiteY3" fmla="*/ 2510590 h 2510590"/>
              <a:gd name="connsiteX4" fmla="*/ 2226531 w 2241045"/>
              <a:gd name="connsiteY4" fmla="*/ 0 h 25105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41045" h="2510590">
                <a:moveTo>
                  <a:pt x="2226531" y="0"/>
                </a:moveTo>
                <a:lnTo>
                  <a:pt x="0" y="1572417"/>
                </a:lnTo>
                <a:lnTo>
                  <a:pt x="1733045" y="2263847"/>
                </a:lnTo>
                <a:lnTo>
                  <a:pt x="2241045" y="2510590"/>
                </a:lnTo>
                <a:lnTo>
                  <a:pt x="2226531" y="0"/>
                </a:lnTo>
                <a:close/>
              </a:path>
            </a:pathLst>
          </a:custGeom>
          <a:pattFill prst="dotDmnd">
            <a:fgClr>
              <a:schemeClr val="accent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3" name="Tartalom helye 2"/>
          <p:cNvSpPr>
            <a:spLocks noGrp="1"/>
          </p:cNvSpPr>
          <p:nvPr>
            <p:ph idx="1"/>
          </p:nvPr>
        </p:nvSpPr>
        <p:spPr>
          <a:xfrm>
            <a:off x="4164608" y="1600200"/>
            <a:ext cx="4799880" cy="5010564"/>
          </a:xfrm>
        </p:spPr>
        <p:txBody>
          <a:bodyPr>
            <a:noAutofit/>
          </a:bodyPr>
          <a:lstStyle/>
          <a:p>
            <a:r>
              <a:rPr lang="hu-HU" sz="2600" dirty="0" smtClean="0"/>
              <a:t>Azonban a lefedettség bővítése nem kizárólag az új előfizetők hasznosságát befolyásolja.</a:t>
            </a:r>
          </a:p>
          <a:p>
            <a:r>
              <a:rPr lang="hu-HU" sz="2600" dirty="0" smtClean="0"/>
              <a:t>A már korábban is lefedett területen élő lakosok jóléte is nőhet azáltal (a korábbi helyzethez képest), hogy így immár e-mailben elérheti az újonnan bekapcsolt területen lakó ismerőseit vagy üzleti partnereit.</a:t>
            </a:r>
          </a:p>
        </p:txBody>
      </p:sp>
      <p:cxnSp>
        <p:nvCxnSpPr>
          <p:cNvPr id="5" name="Egyenes összekötő nyíllal 4"/>
          <p:cNvCxnSpPr/>
          <p:nvPr/>
        </p:nvCxnSpPr>
        <p:spPr>
          <a:xfrm flipV="1">
            <a:off x="539552" y="2060848"/>
            <a:ext cx="0" cy="3816424"/>
          </a:xfrm>
          <a:prstGeom prst="straightConnector1">
            <a:avLst/>
          </a:prstGeom>
          <a:ln w="19050">
            <a:solidFill>
              <a:schemeClr val="tx1"/>
            </a:solidFill>
            <a:tailEnd type="stealth"/>
          </a:ln>
        </p:spPr>
        <p:style>
          <a:lnRef idx="1">
            <a:schemeClr val="accent1"/>
          </a:lnRef>
          <a:fillRef idx="0">
            <a:schemeClr val="accent1"/>
          </a:fillRef>
          <a:effectRef idx="0">
            <a:schemeClr val="accent1"/>
          </a:effectRef>
          <a:fontRef idx="minor">
            <a:schemeClr val="tx1"/>
          </a:fontRef>
        </p:style>
      </p:cxnSp>
      <p:cxnSp>
        <p:nvCxnSpPr>
          <p:cNvPr id="6" name="Egyenes összekötő nyíllal 5"/>
          <p:cNvCxnSpPr/>
          <p:nvPr/>
        </p:nvCxnSpPr>
        <p:spPr>
          <a:xfrm>
            <a:off x="539552" y="5877272"/>
            <a:ext cx="3384376" cy="0"/>
          </a:xfrm>
          <a:prstGeom prst="straightConnector1">
            <a:avLst/>
          </a:prstGeom>
          <a:ln w="19050">
            <a:solidFill>
              <a:schemeClr val="tx1"/>
            </a:solidFill>
            <a:tailEnd type="stealth"/>
          </a:ln>
        </p:spPr>
        <p:style>
          <a:lnRef idx="1">
            <a:schemeClr val="accent1"/>
          </a:lnRef>
          <a:fillRef idx="0">
            <a:schemeClr val="accent1"/>
          </a:fillRef>
          <a:effectRef idx="0">
            <a:schemeClr val="accent1"/>
          </a:effectRef>
          <a:fontRef idx="minor">
            <a:schemeClr val="tx1"/>
          </a:fontRef>
        </p:style>
      </p:cxnSp>
      <p:sp>
        <p:nvSpPr>
          <p:cNvPr id="8" name="Szövegdoboz 7"/>
          <p:cNvSpPr txBox="1"/>
          <p:nvPr/>
        </p:nvSpPr>
        <p:spPr>
          <a:xfrm>
            <a:off x="135969" y="1380279"/>
            <a:ext cx="1968425" cy="646331"/>
          </a:xfrm>
          <a:prstGeom prst="rect">
            <a:avLst/>
          </a:prstGeom>
          <a:noFill/>
        </p:spPr>
        <p:txBody>
          <a:bodyPr wrap="square" rtlCol="0">
            <a:spAutoFit/>
          </a:bodyPr>
          <a:lstStyle/>
          <a:p>
            <a:r>
              <a:rPr lang="hu-HU" dirty="0" smtClean="0"/>
              <a:t>Hasznok, költségek, ár</a:t>
            </a:r>
            <a:endParaRPr lang="hu-HU" baseline="-25000" dirty="0"/>
          </a:p>
        </p:txBody>
      </p:sp>
      <p:sp>
        <p:nvSpPr>
          <p:cNvPr id="9" name="Szövegdoboz 8"/>
          <p:cNvSpPr txBox="1"/>
          <p:nvPr/>
        </p:nvSpPr>
        <p:spPr>
          <a:xfrm>
            <a:off x="568684" y="6247240"/>
            <a:ext cx="3775420" cy="369332"/>
          </a:xfrm>
          <a:prstGeom prst="rect">
            <a:avLst/>
          </a:prstGeom>
          <a:noFill/>
        </p:spPr>
        <p:txBody>
          <a:bodyPr wrap="square" rtlCol="0">
            <a:spAutoFit/>
          </a:bodyPr>
          <a:lstStyle/>
          <a:p>
            <a:r>
              <a:rPr lang="hu-HU" dirty="0" smtClean="0"/>
              <a:t>Internethálózat területi lefedettsége</a:t>
            </a:r>
            <a:endParaRPr lang="hu-HU" baseline="-25000" dirty="0"/>
          </a:p>
        </p:txBody>
      </p:sp>
      <p:sp>
        <p:nvSpPr>
          <p:cNvPr id="11" name="Szabadkézi sokszög 10"/>
          <p:cNvSpPr/>
          <p:nvPr/>
        </p:nvSpPr>
        <p:spPr>
          <a:xfrm>
            <a:off x="1404802" y="1981558"/>
            <a:ext cx="2685143" cy="2467429"/>
          </a:xfrm>
          <a:custGeom>
            <a:avLst/>
            <a:gdLst>
              <a:gd name="connsiteX0" fmla="*/ 0 w 2769691"/>
              <a:gd name="connsiteY0" fmla="*/ 0 h 2496457"/>
              <a:gd name="connsiteX1" fmla="*/ 1480457 w 2769691"/>
              <a:gd name="connsiteY1" fmla="*/ 2075543 h 2496457"/>
              <a:gd name="connsiteX2" fmla="*/ 2685143 w 2769691"/>
              <a:gd name="connsiteY2" fmla="*/ 2467429 h 2496457"/>
              <a:gd name="connsiteX3" fmla="*/ 2670628 w 2769691"/>
              <a:gd name="connsiteY3" fmla="*/ 2467429 h 2496457"/>
              <a:gd name="connsiteX0" fmla="*/ 0 w 2695265"/>
              <a:gd name="connsiteY0" fmla="*/ 0 h 2470936"/>
              <a:gd name="connsiteX1" fmla="*/ 1480457 w 2695265"/>
              <a:gd name="connsiteY1" fmla="*/ 2075543 h 2470936"/>
              <a:gd name="connsiteX2" fmla="*/ 2685143 w 2695265"/>
              <a:gd name="connsiteY2" fmla="*/ 2467429 h 2470936"/>
              <a:gd name="connsiteX3" fmla="*/ 2090056 w 2695265"/>
              <a:gd name="connsiteY3" fmla="*/ 2278744 h 2470936"/>
              <a:gd name="connsiteX0" fmla="*/ 0 w 2685143"/>
              <a:gd name="connsiteY0" fmla="*/ 0 h 2467429"/>
              <a:gd name="connsiteX1" fmla="*/ 1480457 w 2685143"/>
              <a:gd name="connsiteY1" fmla="*/ 2075543 h 2467429"/>
              <a:gd name="connsiteX2" fmla="*/ 2685143 w 2685143"/>
              <a:gd name="connsiteY2" fmla="*/ 2467429 h 2467429"/>
            </a:gdLst>
            <a:ahLst/>
            <a:cxnLst>
              <a:cxn ang="0">
                <a:pos x="connsiteX0" y="connsiteY0"/>
              </a:cxn>
              <a:cxn ang="0">
                <a:pos x="connsiteX1" y="connsiteY1"/>
              </a:cxn>
              <a:cxn ang="0">
                <a:pos x="connsiteX2" y="connsiteY2"/>
              </a:cxn>
            </a:cxnLst>
            <a:rect l="l" t="t" r="r" b="b"/>
            <a:pathLst>
              <a:path w="2685143" h="2467429">
                <a:moveTo>
                  <a:pt x="0" y="0"/>
                </a:moveTo>
                <a:cubicBezTo>
                  <a:pt x="516466" y="832152"/>
                  <a:pt x="1032933" y="1664305"/>
                  <a:pt x="1480457" y="2075543"/>
                </a:cubicBezTo>
                <a:cubicBezTo>
                  <a:pt x="1927981" y="2486781"/>
                  <a:pt x="2583543" y="2433562"/>
                  <a:pt x="2685143" y="2467429"/>
                </a:cubicBezTo>
              </a:path>
            </a:pathLst>
          </a:cu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2" name="Szabadkézi sokszög 11"/>
          <p:cNvSpPr/>
          <p:nvPr/>
        </p:nvSpPr>
        <p:spPr>
          <a:xfrm>
            <a:off x="650849" y="2915365"/>
            <a:ext cx="2685143" cy="2467429"/>
          </a:xfrm>
          <a:custGeom>
            <a:avLst/>
            <a:gdLst>
              <a:gd name="connsiteX0" fmla="*/ 0 w 2769691"/>
              <a:gd name="connsiteY0" fmla="*/ 0 h 2496457"/>
              <a:gd name="connsiteX1" fmla="*/ 1480457 w 2769691"/>
              <a:gd name="connsiteY1" fmla="*/ 2075543 h 2496457"/>
              <a:gd name="connsiteX2" fmla="*/ 2685143 w 2769691"/>
              <a:gd name="connsiteY2" fmla="*/ 2467429 h 2496457"/>
              <a:gd name="connsiteX3" fmla="*/ 2670628 w 2769691"/>
              <a:gd name="connsiteY3" fmla="*/ 2467429 h 2496457"/>
              <a:gd name="connsiteX0" fmla="*/ 0 w 2695265"/>
              <a:gd name="connsiteY0" fmla="*/ 0 h 2470936"/>
              <a:gd name="connsiteX1" fmla="*/ 1480457 w 2695265"/>
              <a:gd name="connsiteY1" fmla="*/ 2075543 h 2470936"/>
              <a:gd name="connsiteX2" fmla="*/ 2685143 w 2695265"/>
              <a:gd name="connsiteY2" fmla="*/ 2467429 h 2470936"/>
              <a:gd name="connsiteX3" fmla="*/ 2090056 w 2695265"/>
              <a:gd name="connsiteY3" fmla="*/ 2278744 h 2470936"/>
              <a:gd name="connsiteX0" fmla="*/ 0 w 2685143"/>
              <a:gd name="connsiteY0" fmla="*/ 0 h 2467429"/>
              <a:gd name="connsiteX1" fmla="*/ 1480457 w 2685143"/>
              <a:gd name="connsiteY1" fmla="*/ 2075543 h 2467429"/>
              <a:gd name="connsiteX2" fmla="*/ 2685143 w 2685143"/>
              <a:gd name="connsiteY2" fmla="*/ 2467429 h 2467429"/>
            </a:gdLst>
            <a:ahLst/>
            <a:cxnLst>
              <a:cxn ang="0">
                <a:pos x="connsiteX0" y="connsiteY0"/>
              </a:cxn>
              <a:cxn ang="0">
                <a:pos x="connsiteX1" y="connsiteY1"/>
              </a:cxn>
              <a:cxn ang="0">
                <a:pos x="connsiteX2" y="connsiteY2"/>
              </a:cxn>
            </a:cxnLst>
            <a:rect l="l" t="t" r="r" b="b"/>
            <a:pathLst>
              <a:path w="2685143" h="2467429">
                <a:moveTo>
                  <a:pt x="0" y="0"/>
                </a:moveTo>
                <a:cubicBezTo>
                  <a:pt x="516466" y="832152"/>
                  <a:pt x="1032933" y="1664305"/>
                  <a:pt x="1480457" y="2075543"/>
                </a:cubicBezTo>
                <a:cubicBezTo>
                  <a:pt x="1927981" y="2486781"/>
                  <a:pt x="2583543" y="2433562"/>
                  <a:pt x="2685143" y="2467429"/>
                </a:cubicBezTo>
              </a:path>
            </a:pathLst>
          </a:cu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sp>
        <p:nvSpPr>
          <p:cNvPr id="13" name="Szövegdoboz 12"/>
          <p:cNvSpPr txBox="1"/>
          <p:nvPr/>
        </p:nvSpPr>
        <p:spPr>
          <a:xfrm>
            <a:off x="3335992" y="5167058"/>
            <a:ext cx="1008112" cy="369332"/>
          </a:xfrm>
          <a:prstGeom prst="rect">
            <a:avLst/>
          </a:prstGeom>
          <a:noFill/>
        </p:spPr>
        <p:txBody>
          <a:bodyPr wrap="square" rtlCol="0">
            <a:spAutoFit/>
          </a:bodyPr>
          <a:lstStyle/>
          <a:p>
            <a:r>
              <a:rPr lang="hu-HU" dirty="0" smtClean="0"/>
              <a:t>MU</a:t>
            </a:r>
            <a:endParaRPr lang="hu-HU" dirty="0"/>
          </a:p>
        </p:txBody>
      </p:sp>
      <p:sp>
        <p:nvSpPr>
          <p:cNvPr id="14" name="Szövegdoboz 13"/>
          <p:cNvSpPr txBox="1"/>
          <p:nvPr/>
        </p:nvSpPr>
        <p:spPr>
          <a:xfrm>
            <a:off x="3564178" y="4107963"/>
            <a:ext cx="1008112" cy="369332"/>
          </a:xfrm>
          <a:prstGeom prst="rect">
            <a:avLst/>
          </a:prstGeom>
          <a:noFill/>
        </p:spPr>
        <p:txBody>
          <a:bodyPr wrap="square" rtlCol="0">
            <a:spAutoFit/>
          </a:bodyPr>
          <a:lstStyle/>
          <a:p>
            <a:r>
              <a:rPr lang="hu-HU" dirty="0" smtClean="0"/>
              <a:t>MSB</a:t>
            </a:r>
            <a:endParaRPr lang="hu-HU" dirty="0"/>
          </a:p>
        </p:txBody>
      </p:sp>
      <p:sp>
        <p:nvSpPr>
          <p:cNvPr id="16" name="Szabadkézi sokszög 15"/>
          <p:cNvSpPr/>
          <p:nvPr/>
        </p:nvSpPr>
        <p:spPr>
          <a:xfrm>
            <a:off x="1353399" y="2286539"/>
            <a:ext cx="2126506" cy="2215353"/>
          </a:xfrm>
          <a:custGeom>
            <a:avLst/>
            <a:gdLst>
              <a:gd name="connsiteX0" fmla="*/ 0 w 2409372"/>
              <a:gd name="connsiteY0" fmla="*/ 4165600 h 4165600"/>
              <a:gd name="connsiteX1" fmla="*/ 1915886 w 2409372"/>
              <a:gd name="connsiteY1" fmla="*/ 1335314 h 4165600"/>
              <a:gd name="connsiteX2" fmla="*/ 2380343 w 2409372"/>
              <a:gd name="connsiteY2" fmla="*/ 246743 h 4165600"/>
              <a:gd name="connsiteX3" fmla="*/ 2380343 w 2409372"/>
              <a:gd name="connsiteY3" fmla="*/ 246743 h 4165600"/>
              <a:gd name="connsiteX4" fmla="*/ 2409372 w 2409372"/>
              <a:gd name="connsiteY4" fmla="*/ 0 h 4165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09372" h="4165600">
                <a:moveTo>
                  <a:pt x="0" y="4165600"/>
                </a:moveTo>
                <a:cubicBezTo>
                  <a:pt x="759581" y="3077028"/>
                  <a:pt x="1519162" y="1988457"/>
                  <a:pt x="1915886" y="1335314"/>
                </a:cubicBezTo>
                <a:cubicBezTo>
                  <a:pt x="2312610" y="682171"/>
                  <a:pt x="2380343" y="246743"/>
                  <a:pt x="2380343" y="246743"/>
                </a:cubicBezTo>
                <a:lnTo>
                  <a:pt x="2380343" y="246743"/>
                </a:lnTo>
                <a:lnTo>
                  <a:pt x="2409372" y="0"/>
                </a:lnTo>
              </a:path>
            </a:pathLst>
          </a:cu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a:p>
        </p:txBody>
      </p:sp>
      <p:cxnSp>
        <p:nvCxnSpPr>
          <p:cNvPr id="18" name="Egyenes összekötő 17"/>
          <p:cNvCxnSpPr/>
          <p:nvPr/>
        </p:nvCxnSpPr>
        <p:spPr>
          <a:xfrm flipH="1">
            <a:off x="539552" y="4292629"/>
            <a:ext cx="1008112" cy="1610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 name="Egyenes összekötő 21"/>
          <p:cNvCxnSpPr/>
          <p:nvPr/>
        </p:nvCxnSpPr>
        <p:spPr>
          <a:xfrm flipV="1">
            <a:off x="2449948" y="3520253"/>
            <a:ext cx="0" cy="2357019"/>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6" name="Egyenes összekötő 25"/>
          <p:cNvCxnSpPr/>
          <p:nvPr/>
        </p:nvCxnSpPr>
        <p:spPr>
          <a:xfrm flipV="1">
            <a:off x="1547664" y="2286539"/>
            <a:ext cx="0" cy="3590733"/>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8" name="Szövegdoboz 27"/>
          <p:cNvSpPr txBox="1"/>
          <p:nvPr/>
        </p:nvSpPr>
        <p:spPr>
          <a:xfrm>
            <a:off x="2214806" y="5877908"/>
            <a:ext cx="604546" cy="369332"/>
          </a:xfrm>
          <a:prstGeom prst="rect">
            <a:avLst/>
          </a:prstGeom>
          <a:noFill/>
        </p:spPr>
        <p:txBody>
          <a:bodyPr wrap="square" rtlCol="0">
            <a:spAutoFit/>
          </a:bodyPr>
          <a:lstStyle/>
          <a:p>
            <a:r>
              <a:rPr lang="hu-HU" dirty="0" smtClean="0"/>
              <a:t>q</a:t>
            </a:r>
            <a:r>
              <a:rPr lang="hu-HU" baseline="-25000" dirty="0" smtClean="0"/>
              <a:t>T</a:t>
            </a:r>
            <a:r>
              <a:rPr lang="hu-HU" dirty="0" smtClean="0"/>
              <a:t>*</a:t>
            </a:r>
            <a:endParaRPr lang="hu-HU" baseline="-25000" dirty="0"/>
          </a:p>
        </p:txBody>
      </p:sp>
      <p:sp>
        <p:nvSpPr>
          <p:cNvPr id="31" name="Szövegdoboz 30"/>
          <p:cNvSpPr txBox="1"/>
          <p:nvPr/>
        </p:nvSpPr>
        <p:spPr>
          <a:xfrm>
            <a:off x="196482" y="4076055"/>
            <a:ext cx="648072" cy="369332"/>
          </a:xfrm>
          <a:prstGeom prst="rect">
            <a:avLst/>
          </a:prstGeom>
          <a:noFill/>
        </p:spPr>
        <p:txBody>
          <a:bodyPr wrap="square" rtlCol="0">
            <a:spAutoFit/>
          </a:bodyPr>
          <a:lstStyle/>
          <a:p>
            <a:r>
              <a:rPr lang="hu-HU" dirty="0" smtClean="0"/>
              <a:t>p*</a:t>
            </a:r>
            <a:endParaRPr lang="hu-HU" baseline="-25000" dirty="0"/>
          </a:p>
        </p:txBody>
      </p:sp>
      <p:sp>
        <p:nvSpPr>
          <p:cNvPr id="32" name="Szövegdoboz 31"/>
          <p:cNvSpPr txBox="1"/>
          <p:nvPr/>
        </p:nvSpPr>
        <p:spPr>
          <a:xfrm>
            <a:off x="2978800" y="1944672"/>
            <a:ext cx="1111089" cy="369332"/>
          </a:xfrm>
          <a:prstGeom prst="rect">
            <a:avLst/>
          </a:prstGeom>
          <a:noFill/>
        </p:spPr>
        <p:txBody>
          <a:bodyPr wrap="square" rtlCol="0">
            <a:spAutoFit/>
          </a:bodyPr>
          <a:lstStyle/>
          <a:p>
            <a:r>
              <a:rPr lang="hu-HU" dirty="0" smtClean="0"/>
              <a:t>MC=MSC</a:t>
            </a:r>
            <a:endParaRPr lang="hu-HU" dirty="0"/>
          </a:p>
        </p:txBody>
      </p:sp>
      <p:sp>
        <p:nvSpPr>
          <p:cNvPr id="27" name="Cím 1"/>
          <p:cNvSpPr txBox="1">
            <a:spLocks/>
          </p:cNvSpPr>
          <p:nvPr/>
        </p:nvSpPr>
        <p:spPr>
          <a:xfrm>
            <a:off x="609600" y="116632"/>
            <a:ext cx="8229600" cy="1453406"/>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hu-HU" dirty="0" smtClean="0"/>
              <a:t>Jóléti veszteség – pozitív externália</a:t>
            </a:r>
            <a:endParaRPr lang="hu-HU" dirty="0"/>
          </a:p>
        </p:txBody>
      </p:sp>
      <p:sp>
        <p:nvSpPr>
          <p:cNvPr id="34" name="Szövegdoboz 33"/>
          <p:cNvSpPr txBox="1"/>
          <p:nvPr/>
        </p:nvSpPr>
        <p:spPr>
          <a:xfrm>
            <a:off x="1327851" y="5857933"/>
            <a:ext cx="604546" cy="369332"/>
          </a:xfrm>
          <a:prstGeom prst="rect">
            <a:avLst/>
          </a:prstGeom>
          <a:noFill/>
        </p:spPr>
        <p:txBody>
          <a:bodyPr wrap="square" rtlCol="0">
            <a:spAutoFit/>
          </a:bodyPr>
          <a:lstStyle/>
          <a:p>
            <a:r>
              <a:rPr lang="hu-HU" dirty="0" err="1" smtClean="0"/>
              <a:t>q</a:t>
            </a:r>
            <a:r>
              <a:rPr lang="hu-HU" baseline="-25000" dirty="0" err="1" smtClean="0"/>
              <a:t>P</a:t>
            </a:r>
            <a:r>
              <a:rPr lang="hu-HU" dirty="0" smtClean="0"/>
              <a:t>*</a:t>
            </a:r>
            <a:endParaRPr lang="hu-HU" baseline="-25000" dirty="0"/>
          </a:p>
        </p:txBody>
      </p:sp>
      <p:sp>
        <p:nvSpPr>
          <p:cNvPr id="35" name="Szövegdoboz 34"/>
          <p:cNvSpPr txBox="1"/>
          <p:nvPr/>
        </p:nvSpPr>
        <p:spPr>
          <a:xfrm>
            <a:off x="1317510" y="4341470"/>
            <a:ext cx="428104" cy="369332"/>
          </a:xfrm>
          <a:prstGeom prst="rect">
            <a:avLst/>
          </a:prstGeom>
          <a:noFill/>
        </p:spPr>
        <p:txBody>
          <a:bodyPr wrap="square" rtlCol="0">
            <a:spAutoFit/>
          </a:bodyPr>
          <a:lstStyle/>
          <a:p>
            <a:r>
              <a:rPr lang="hu-HU" dirty="0"/>
              <a:t>N</a:t>
            </a:r>
            <a:endParaRPr lang="hu-HU" baseline="-25000" dirty="0"/>
          </a:p>
        </p:txBody>
      </p:sp>
      <p:sp>
        <p:nvSpPr>
          <p:cNvPr id="36" name="Szövegdoboz 35"/>
          <p:cNvSpPr txBox="1"/>
          <p:nvPr/>
        </p:nvSpPr>
        <p:spPr>
          <a:xfrm>
            <a:off x="1480254" y="1944672"/>
            <a:ext cx="428104" cy="369332"/>
          </a:xfrm>
          <a:prstGeom prst="rect">
            <a:avLst/>
          </a:prstGeom>
          <a:noFill/>
        </p:spPr>
        <p:txBody>
          <a:bodyPr wrap="square" rtlCol="0">
            <a:spAutoFit/>
          </a:bodyPr>
          <a:lstStyle/>
          <a:p>
            <a:r>
              <a:rPr lang="hu-HU" dirty="0"/>
              <a:t>M</a:t>
            </a:r>
            <a:endParaRPr lang="hu-HU" baseline="-25000" dirty="0"/>
          </a:p>
        </p:txBody>
      </p:sp>
      <p:sp>
        <p:nvSpPr>
          <p:cNvPr id="37" name="Szövegdoboz 36"/>
          <p:cNvSpPr txBox="1"/>
          <p:nvPr/>
        </p:nvSpPr>
        <p:spPr>
          <a:xfrm>
            <a:off x="2409189" y="3378557"/>
            <a:ext cx="428104" cy="369332"/>
          </a:xfrm>
          <a:prstGeom prst="rect">
            <a:avLst/>
          </a:prstGeom>
          <a:noFill/>
        </p:spPr>
        <p:txBody>
          <a:bodyPr wrap="square" rtlCol="0">
            <a:spAutoFit/>
          </a:bodyPr>
          <a:lstStyle/>
          <a:p>
            <a:r>
              <a:rPr lang="hu-HU" dirty="0"/>
              <a:t>O</a:t>
            </a:r>
            <a:endParaRPr lang="hu-HU" baseline="-25000" dirty="0"/>
          </a:p>
        </p:txBody>
      </p:sp>
      <p:sp>
        <p:nvSpPr>
          <p:cNvPr id="25" name="Lefelé nyíl 24"/>
          <p:cNvSpPr/>
          <p:nvPr/>
        </p:nvSpPr>
        <p:spPr>
          <a:xfrm rot="10800000">
            <a:off x="2675624" y="4292628"/>
            <a:ext cx="888553" cy="96789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u-HU" dirty="0"/>
          </a:p>
        </p:txBody>
      </p:sp>
      <p:sp>
        <p:nvSpPr>
          <p:cNvPr id="29" name="Szövegdoboz 28"/>
          <p:cNvSpPr txBox="1"/>
          <p:nvPr/>
        </p:nvSpPr>
        <p:spPr>
          <a:xfrm>
            <a:off x="2878542" y="4456440"/>
            <a:ext cx="498699" cy="369332"/>
          </a:xfrm>
          <a:prstGeom prst="rect">
            <a:avLst/>
          </a:prstGeom>
          <a:noFill/>
        </p:spPr>
        <p:txBody>
          <a:bodyPr wrap="square" rtlCol="0">
            <a:spAutoFit/>
          </a:bodyPr>
          <a:lstStyle/>
          <a:p>
            <a:pPr algn="ctr"/>
            <a:r>
              <a:rPr lang="hu-HU" b="1" dirty="0" smtClean="0">
                <a:solidFill>
                  <a:schemeClr val="bg1"/>
                </a:solidFill>
              </a:rPr>
              <a:t>EB</a:t>
            </a:r>
            <a:endParaRPr lang="hu-HU" b="1" dirty="0">
              <a:solidFill>
                <a:schemeClr val="bg1"/>
              </a:solidFill>
            </a:endParaRPr>
          </a:p>
        </p:txBody>
      </p:sp>
    </p:spTree>
    <p:extLst>
      <p:ext uri="{BB962C8B-B14F-4D97-AF65-F5344CB8AC3E}">
        <p14:creationId xmlns:p14="http://schemas.microsoft.com/office/powerpoint/2010/main" val="294815964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Az egyéni és társadalmi optimum</a:t>
            </a:r>
            <a:endParaRPr lang="hu-HU" dirty="0"/>
          </a:p>
        </p:txBody>
      </p:sp>
      <p:sp>
        <p:nvSpPr>
          <p:cNvPr id="3" name="Tartalom helye 2"/>
          <p:cNvSpPr>
            <a:spLocks noGrp="1"/>
          </p:cNvSpPr>
          <p:nvPr>
            <p:ph idx="1"/>
          </p:nvPr>
        </p:nvSpPr>
        <p:spPr>
          <a:xfrm>
            <a:off x="457200" y="1600200"/>
            <a:ext cx="8229600" cy="4853136"/>
          </a:xfrm>
        </p:spPr>
        <p:txBody>
          <a:bodyPr/>
          <a:lstStyle/>
          <a:p>
            <a:r>
              <a:rPr lang="hu-HU" dirty="0" smtClean="0"/>
              <a:t>Bár az új előfizetők bekapcsolása hasznosság-növekedést jelent számukra, a régi előfizetők nem fognak a lefedettség bővítéséért fizetni.</a:t>
            </a:r>
          </a:p>
          <a:p>
            <a:r>
              <a:rPr lang="hu-HU" dirty="0" smtClean="0"/>
              <a:t>Az externális határhasznosság (EB) hozzáadásával az egyéni határhaszon-görbéből (MU) a társadalmi határhaszon-görbéhez (MSB) juthatunk. A társadalmilag optimális lefedettség (q</a:t>
            </a:r>
            <a:r>
              <a:rPr lang="hu-HU" baseline="-25000" dirty="0" smtClean="0"/>
              <a:t>T</a:t>
            </a:r>
            <a:r>
              <a:rPr lang="hu-HU" dirty="0" smtClean="0"/>
              <a:t>*) magasabb lesz, mint az egyéni (piaci) szempontból optimális </a:t>
            </a:r>
            <a:r>
              <a:rPr lang="hu-HU" dirty="0"/>
              <a:t>(</a:t>
            </a:r>
            <a:r>
              <a:rPr lang="hu-HU" dirty="0" err="1" smtClean="0"/>
              <a:t>q</a:t>
            </a:r>
            <a:r>
              <a:rPr lang="hu-HU" baseline="-25000" dirty="0" err="1" smtClean="0"/>
              <a:t>P</a:t>
            </a:r>
            <a:r>
              <a:rPr lang="hu-HU" dirty="0" smtClean="0"/>
              <a:t>*).</a:t>
            </a:r>
            <a:endParaRPr lang="hu-HU" dirty="0"/>
          </a:p>
        </p:txBody>
      </p:sp>
    </p:spTree>
    <p:extLst>
      <p:ext uri="{BB962C8B-B14F-4D97-AF65-F5344CB8AC3E}">
        <p14:creationId xmlns:p14="http://schemas.microsoft.com/office/powerpoint/2010/main" val="422982380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7544" y="-24138"/>
            <a:ext cx="8229600" cy="1143000"/>
          </a:xfrm>
        </p:spPr>
        <p:txBody>
          <a:bodyPr/>
          <a:lstStyle/>
          <a:p>
            <a:r>
              <a:rPr lang="hu-HU" dirty="0" smtClean="0"/>
              <a:t>A hatékonyság-veszteség</a:t>
            </a:r>
            <a:endParaRPr lang="hu-HU" dirty="0"/>
          </a:p>
        </p:txBody>
      </p:sp>
      <p:sp>
        <p:nvSpPr>
          <p:cNvPr id="3" name="Tartalom helye 2"/>
          <p:cNvSpPr>
            <a:spLocks noGrp="1"/>
          </p:cNvSpPr>
          <p:nvPr>
            <p:ph idx="1"/>
          </p:nvPr>
        </p:nvSpPr>
        <p:spPr>
          <a:xfrm>
            <a:off x="395536" y="1052736"/>
            <a:ext cx="8291264" cy="5544616"/>
          </a:xfrm>
        </p:spPr>
        <p:txBody>
          <a:bodyPr>
            <a:normAutofit lnSpcReduction="10000"/>
          </a:bodyPr>
          <a:lstStyle/>
          <a:p>
            <a:r>
              <a:rPr lang="hu-HU" dirty="0" smtClean="0"/>
              <a:t>Mivel a fizetési hajlandóság piaci jelzései alapján kisebb lesz a lefedettség, mint ami társadalmilag optimális volna, a társadalom „megspórolja” a 		területnek megfelelő költségeket. Ugyanakkor így hasznosság-kieséssel is számolni kell, amit a 	      pontok által határolt terület fejez ki.</a:t>
            </a:r>
          </a:p>
          <a:p>
            <a:r>
              <a:rPr lang="hu-HU" dirty="0" smtClean="0"/>
              <a:t>A pozitív externália figyelmen kívül hagyásából (az alultermelésből) eredő jóléti veszteséget a két terület különbségéből kapjuk, amit az NMO pontok közötti pontozott háromszög jelöl.</a:t>
            </a:r>
            <a:endParaRPr lang="hu-HU" dirty="0"/>
          </a:p>
        </p:txBody>
      </p:sp>
      <p:graphicFrame>
        <p:nvGraphicFramePr>
          <p:cNvPr id="4" name="Objektum 3"/>
          <p:cNvGraphicFramePr>
            <a:graphicFrameLocks noChangeAspect="1"/>
          </p:cNvGraphicFramePr>
          <p:nvPr>
            <p:extLst>
              <p:ext uri="{D42A27DB-BD31-4B8C-83A1-F6EECF244321}">
                <p14:modId xmlns:p14="http://schemas.microsoft.com/office/powerpoint/2010/main" val="3377137307"/>
              </p:ext>
            </p:extLst>
          </p:nvPr>
        </p:nvGraphicFramePr>
        <p:xfrm>
          <a:off x="3707904" y="2348880"/>
          <a:ext cx="1284287" cy="525462"/>
        </p:xfrm>
        <a:graphic>
          <a:graphicData uri="http://schemas.openxmlformats.org/presentationml/2006/ole">
            <mc:AlternateContent xmlns:mc="http://schemas.openxmlformats.org/markup-compatibility/2006">
              <mc:Choice xmlns:v="urn:schemas-microsoft-com:vml" Requires="v">
                <p:oleObj spid="_x0000_s3179" name="Equation" r:id="rId3" imgW="558720" imgH="228600" progId="Equation.3">
                  <p:embed/>
                </p:oleObj>
              </mc:Choice>
              <mc:Fallback>
                <p:oleObj name="Equation" r:id="rId3" imgW="558720" imgH="228600" progId="Equation.3">
                  <p:embed/>
                  <p:pic>
                    <p:nvPicPr>
                      <p:cNvPr id="0" name="Objektum 4"/>
                      <p:cNvPicPr>
                        <a:picLocks noChangeAspect="1" noChangeArrowheads="1"/>
                      </p:cNvPicPr>
                      <p:nvPr/>
                    </p:nvPicPr>
                    <p:blipFill>
                      <a:blip r:embed="rId4"/>
                      <a:srcRect/>
                      <a:stretch>
                        <a:fillRect/>
                      </a:stretch>
                    </p:blipFill>
                    <p:spPr bwMode="auto">
                      <a:xfrm>
                        <a:off x="3707904" y="2348880"/>
                        <a:ext cx="1284287" cy="525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Objektum 4"/>
          <p:cNvGraphicFramePr>
            <a:graphicFrameLocks noChangeAspect="1"/>
          </p:cNvGraphicFramePr>
          <p:nvPr>
            <p:extLst>
              <p:ext uri="{D42A27DB-BD31-4B8C-83A1-F6EECF244321}">
                <p14:modId xmlns:p14="http://schemas.microsoft.com/office/powerpoint/2010/main" val="1481065899"/>
              </p:ext>
            </p:extLst>
          </p:nvPr>
        </p:nvGraphicFramePr>
        <p:xfrm>
          <a:off x="6228184" y="3212976"/>
          <a:ext cx="1343025" cy="525462"/>
        </p:xfrm>
        <a:graphic>
          <a:graphicData uri="http://schemas.openxmlformats.org/presentationml/2006/ole">
            <mc:AlternateContent xmlns:mc="http://schemas.openxmlformats.org/markup-compatibility/2006">
              <mc:Choice xmlns:v="urn:schemas-microsoft-com:vml" Requires="v">
                <p:oleObj spid="_x0000_s3180" name="Equation" r:id="rId5" imgW="583920" imgH="228600" progId="Equation.3">
                  <p:embed/>
                </p:oleObj>
              </mc:Choice>
              <mc:Fallback>
                <p:oleObj name="Equation" r:id="rId5" imgW="583920" imgH="228600" progId="Equation.3">
                  <p:embed/>
                  <p:pic>
                    <p:nvPicPr>
                      <p:cNvPr id="0" name="Objektum 3"/>
                      <p:cNvPicPr>
                        <a:picLocks noChangeAspect="1" noChangeArrowheads="1"/>
                      </p:cNvPicPr>
                      <p:nvPr/>
                    </p:nvPicPr>
                    <p:blipFill>
                      <a:blip r:embed="rId6"/>
                      <a:srcRect/>
                      <a:stretch>
                        <a:fillRect/>
                      </a:stretch>
                    </p:blipFill>
                    <p:spPr bwMode="auto">
                      <a:xfrm>
                        <a:off x="6228184" y="3212976"/>
                        <a:ext cx="1343025" cy="525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73473954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 jóléti veszteség forrása</a:t>
            </a:r>
            <a:endParaRPr lang="hu-HU" dirty="0"/>
          </a:p>
        </p:txBody>
      </p:sp>
      <p:sp>
        <p:nvSpPr>
          <p:cNvPr id="3" name="Tartalom helye 2"/>
          <p:cNvSpPr>
            <a:spLocks noGrp="1"/>
          </p:cNvSpPr>
          <p:nvPr>
            <p:ph idx="1"/>
          </p:nvPr>
        </p:nvSpPr>
        <p:spPr/>
        <p:txBody>
          <a:bodyPr/>
          <a:lstStyle/>
          <a:p>
            <a:r>
              <a:rPr lang="hu-HU" dirty="0" smtClean="0"/>
              <a:t>Externália kialakulásakor az egyéni és társadalmi hasznok és költségek eltérnek egymástól. </a:t>
            </a:r>
          </a:p>
          <a:p>
            <a:r>
              <a:rPr lang="hu-HU" dirty="0" smtClean="0"/>
              <a:t>A kompetitív piaci optimum (MU = MC) mellett MSB ≠ MSC. </a:t>
            </a:r>
          </a:p>
          <a:p>
            <a:r>
              <a:rPr lang="hu-HU" dirty="0" smtClean="0"/>
              <a:t>Ez azt jelenti, hogy ha egy gazdaságban externhatás létezik, akkor a kompetitív piaci optimum nem lehet Pareto-hatékony!</a:t>
            </a:r>
            <a:endParaRPr lang="hu-HU" dirty="0"/>
          </a:p>
        </p:txBody>
      </p:sp>
    </p:spTree>
    <p:extLst>
      <p:ext uri="{BB962C8B-B14F-4D97-AF65-F5344CB8AC3E}">
        <p14:creationId xmlns:p14="http://schemas.microsoft.com/office/powerpoint/2010/main" val="63837326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t>A Pareto-hatékonyság megteremtése</a:t>
            </a:r>
            <a:endParaRPr lang="hu-HU" dirty="0"/>
          </a:p>
        </p:txBody>
      </p:sp>
      <p:sp>
        <p:nvSpPr>
          <p:cNvPr id="3" name="Tartalom helye 2"/>
          <p:cNvSpPr>
            <a:spLocks noGrp="1"/>
          </p:cNvSpPr>
          <p:nvPr>
            <p:ph idx="1"/>
          </p:nvPr>
        </p:nvSpPr>
        <p:spPr>
          <a:xfrm>
            <a:off x="457200" y="1600200"/>
            <a:ext cx="8229600" cy="4853136"/>
          </a:xfrm>
        </p:spPr>
        <p:txBody>
          <a:bodyPr>
            <a:normAutofit lnSpcReduction="10000"/>
          </a:bodyPr>
          <a:lstStyle/>
          <a:p>
            <a:r>
              <a:rPr lang="hu-HU" dirty="0" smtClean="0"/>
              <a:t>A jóléti közgazdaságtan a hatékonysági veszteséget az externáliák </a:t>
            </a:r>
            <a:r>
              <a:rPr lang="hu-HU" dirty="0" err="1" smtClean="0"/>
              <a:t>internalizálásával</a:t>
            </a:r>
            <a:r>
              <a:rPr lang="hu-HU" dirty="0" smtClean="0"/>
              <a:t> (belsővé tételével), azaz piacosításával kívánja megszüntetni.</a:t>
            </a:r>
          </a:p>
          <a:p>
            <a:r>
              <a:rPr lang="hu-HU" dirty="0" smtClean="0"/>
              <a:t>Ennek lényege, hogy az externális hasznokat és költségeket „megcímkézzük”, azaz megjelöljük az </a:t>
            </a:r>
            <a:r>
              <a:rPr lang="hu-HU" dirty="0" err="1" smtClean="0"/>
              <a:t>extern</a:t>
            </a:r>
            <a:r>
              <a:rPr lang="hu-HU" dirty="0" smtClean="0"/>
              <a:t> hatás forrását és mértékét. Csak így érhető el, hogy minden haszon a finanszírozójánál realizálódjon, illetve minden költséget az okozója fizessen.</a:t>
            </a:r>
            <a:endParaRPr lang="hu-HU" dirty="0"/>
          </a:p>
        </p:txBody>
      </p:sp>
    </p:spTree>
    <p:extLst>
      <p:ext uri="{BB962C8B-B14F-4D97-AF65-F5344CB8AC3E}">
        <p14:creationId xmlns:p14="http://schemas.microsoft.com/office/powerpoint/2010/main" val="188587124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7544" y="116632"/>
            <a:ext cx="8229600" cy="1143000"/>
          </a:xfrm>
        </p:spPr>
        <p:txBody>
          <a:bodyPr/>
          <a:lstStyle/>
          <a:p>
            <a:r>
              <a:rPr lang="hu-HU" dirty="0" smtClean="0"/>
              <a:t>Internalizálás a gyakorlatban</a:t>
            </a:r>
            <a:endParaRPr lang="hu-HU" dirty="0"/>
          </a:p>
        </p:txBody>
      </p:sp>
      <p:sp>
        <p:nvSpPr>
          <p:cNvPr id="3" name="Tartalom helye 2"/>
          <p:cNvSpPr>
            <a:spLocks noGrp="1"/>
          </p:cNvSpPr>
          <p:nvPr>
            <p:ph idx="1"/>
          </p:nvPr>
        </p:nvSpPr>
        <p:spPr>
          <a:xfrm>
            <a:off x="467544" y="1268760"/>
            <a:ext cx="8229600" cy="4997152"/>
          </a:xfrm>
        </p:spPr>
        <p:txBody>
          <a:bodyPr>
            <a:normAutofit/>
          </a:bodyPr>
          <a:lstStyle/>
          <a:p>
            <a:r>
              <a:rPr lang="hu-HU" sz="2800" dirty="0" smtClean="0"/>
              <a:t>Az elméletileg egyszerűnek tűnő internalizálás a gyakorlatban sokszor komoly nehézségekbe ütközik. </a:t>
            </a:r>
          </a:p>
          <a:p>
            <a:r>
              <a:rPr lang="hu-HU" sz="2800" dirty="0" smtClean="0"/>
              <a:t>Ennek több oka is lehet, mindenekelőtt rendkívül sok eset internalizálását kellene megoldani, ráadásul az érintettek vitathatják az externáliák tényét és irányát, gondot okozhat az externhatás értékelése, </a:t>
            </a:r>
            <a:r>
              <a:rPr lang="hu-HU" sz="2800" dirty="0" err="1" smtClean="0"/>
              <a:t>számsze-rűsítése</a:t>
            </a:r>
            <a:r>
              <a:rPr lang="hu-HU" sz="2800" dirty="0" smtClean="0"/>
              <a:t>, és az érintettek körének meghatározása.</a:t>
            </a:r>
          </a:p>
          <a:p>
            <a:r>
              <a:rPr lang="hu-HU" sz="2800" dirty="0" smtClean="0"/>
              <a:t>Az elmélet minderről csupán annyit mond, hogy az externhatás „árcímkéjének” felragasztásával a korábban externális hatások is döntési tényezőkké válnak a piaci döntések meghozatalában.</a:t>
            </a:r>
            <a:endParaRPr lang="hu-HU" sz="2800" dirty="0"/>
          </a:p>
        </p:txBody>
      </p:sp>
    </p:spTree>
    <p:extLst>
      <p:ext uri="{BB962C8B-B14F-4D97-AF65-F5344CB8AC3E}">
        <p14:creationId xmlns:p14="http://schemas.microsoft.com/office/powerpoint/2010/main" val="327137913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7544" y="188640"/>
            <a:ext cx="8229600" cy="1143000"/>
          </a:xfrm>
        </p:spPr>
        <p:txBody>
          <a:bodyPr>
            <a:normAutofit fontScale="90000"/>
          </a:bodyPr>
          <a:lstStyle/>
          <a:p>
            <a:r>
              <a:rPr lang="hu-HU" dirty="0" smtClean="0"/>
              <a:t>Közgazdasági eszközök: adó/transzfer</a:t>
            </a:r>
            <a:endParaRPr lang="hu-HU" dirty="0"/>
          </a:p>
        </p:txBody>
      </p:sp>
      <p:sp>
        <p:nvSpPr>
          <p:cNvPr id="3" name="Tartalom helye 2"/>
          <p:cNvSpPr>
            <a:spLocks noGrp="1"/>
          </p:cNvSpPr>
          <p:nvPr>
            <p:ph idx="1"/>
          </p:nvPr>
        </p:nvSpPr>
        <p:spPr>
          <a:xfrm>
            <a:off x="467544" y="1340768"/>
            <a:ext cx="8229600" cy="5069160"/>
          </a:xfrm>
        </p:spPr>
        <p:txBody>
          <a:bodyPr>
            <a:normAutofit/>
          </a:bodyPr>
          <a:lstStyle/>
          <a:p>
            <a:pPr marL="0" indent="0">
              <a:buNone/>
            </a:pPr>
            <a:r>
              <a:rPr lang="hu-HU" dirty="0" err="1" smtClean="0"/>
              <a:t>Pigou</a:t>
            </a:r>
            <a:r>
              <a:rPr lang="hu-HU" dirty="0" smtClean="0"/>
              <a:t> elképzelése szerint ezt a „címkézést” az állam </a:t>
            </a:r>
            <a:r>
              <a:rPr lang="hu-HU" dirty="0" err="1" smtClean="0"/>
              <a:t>gazd</a:t>
            </a:r>
            <a:r>
              <a:rPr lang="hu-HU" dirty="0" smtClean="0"/>
              <a:t>. beavatkozásával kell megoldani:</a:t>
            </a:r>
          </a:p>
          <a:p>
            <a:r>
              <a:rPr lang="hu-HU" dirty="0" smtClean="0"/>
              <a:t>A negatív externális hatások forrás-tevékenységét meg kell adóztatni; </a:t>
            </a:r>
          </a:p>
          <a:p>
            <a:r>
              <a:rPr lang="hu-HU" dirty="0" smtClean="0"/>
              <a:t>ugyanakkor a pozitív externális hatások kiinduló tevékenységét támogatni (szubvencionálni) kell; </a:t>
            </a:r>
          </a:p>
          <a:p>
            <a:r>
              <a:rPr lang="hu-HU" dirty="0" smtClean="0"/>
              <a:t>természetesen mindkettőt az externhatás mértékének megfelelő arányban.</a:t>
            </a:r>
            <a:endParaRPr lang="hu-HU" dirty="0"/>
          </a:p>
        </p:txBody>
      </p:sp>
    </p:spTree>
    <p:extLst>
      <p:ext uri="{BB962C8B-B14F-4D97-AF65-F5344CB8AC3E}">
        <p14:creationId xmlns:p14="http://schemas.microsoft.com/office/powerpoint/2010/main" val="2958599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t>Az egyensúly fogalmának</a:t>
            </a:r>
            <a:br>
              <a:rPr lang="hu-HU" dirty="0" smtClean="0"/>
            </a:br>
            <a:r>
              <a:rPr lang="hu-HU" dirty="0" smtClean="0"/>
              <a:t>kiterjesztett értelmezése</a:t>
            </a:r>
            <a:endParaRPr lang="hu-HU" dirty="0"/>
          </a:p>
        </p:txBody>
      </p:sp>
      <p:sp>
        <p:nvSpPr>
          <p:cNvPr id="4" name="Tartalom helye 3"/>
          <p:cNvSpPr>
            <a:spLocks noGrp="1"/>
          </p:cNvSpPr>
          <p:nvPr>
            <p:ph sz="half" idx="1"/>
          </p:nvPr>
        </p:nvSpPr>
        <p:spPr>
          <a:xfrm>
            <a:off x="251520" y="1556792"/>
            <a:ext cx="4038600" cy="4997152"/>
          </a:xfrm>
        </p:spPr>
        <p:txBody>
          <a:bodyPr>
            <a:normAutofit fontScale="92500" lnSpcReduction="20000"/>
          </a:bodyPr>
          <a:lstStyle/>
          <a:p>
            <a:pPr marL="0" indent="0">
              <a:buNone/>
            </a:pPr>
            <a:r>
              <a:rPr lang="hu-HU" dirty="0" smtClean="0"/>
              <a:t>A </a:t>
            </a:r>
            <a:r>
              <a:rPr lang="hu-HU" b="1" dirty="0" smtClean="0"/>
              <a:t>ténylegesen megvalósuló piaci allokáció</a:t>
            </a:r>
            <a:r>
              <a:rPr lang="hu-HU" dirty="0" smtClean="0"/>
              <a:t> a valós gazdaságban érvényesülő tényezőeloszlást jelöli, amely a piaci szereplők egyéni motivációin alapul, és a piaci folyamatok bonyolultságából valamint bizonytalanságából adódóan rendszerint </a:t>
            </a:r>
            <a:r>
              <a:rPr lang="hu-HU" dirty="0" err="1" smtClean="0"/>
              <a:t>egyensúly-talansággal</a:t>
            </a:r>
            <a:r>
              <a:rPr lang="hu-HU" dirty="0" smtClean="0"/>
              <a:t> jellemezhető.</a:t>
            </a:r>
          </a:p>
          <a:p>
            <a:pPr marL="0" indent="0">
              <a:buNone/>
            </a:pPr>
            <a:r>
              <a:rPr lang="hu-HU" dirty="0" smtClean="0"/>
              <a:t>Ilyen lehet pl. átmeneti hiány vagy túltermelés valamely termék(</a:t>
            </a:r>
            <a:r>
              <a:rPr lang="hu-HU" dirty="0" err="1" smtClean="0"/>
              <a:t>ek</a:t>
            </a:r>
            <a:r>
              <a:rPr lang="hu-HU" dirty="0" smtClean="0"/>
              <a:t>) piacán.</a:t>
            </a:r>
            <a:endParaRPr lang="hu-HU" dirty="0"/>
          </a:p>
        </p:txBody>
      </p:sp>
      <p:sp>
        <p:nvSpPr>
          <p:cNvPr id="5" name="Tartalom helye 4"/>
          <p:cNvSpPr>
            <a:spLocks noGrp="1"/>
          </p:cNvSpPr>
          <p:nvPr>
            <p:ph sz="half" idx="2"/>
          </p:nvPr>
        </p:nvSpPr>
        <p:spPr>
          <a:xfrm>
            <a:off x="4499992" y="1556792"/>
            <a:ext cx="4392488" cy="5141168"/>
          </a:xfrm>
        </p:spPr>
        <p:txBody>
          <a:bodyPr>
            <a:normAutofit fontScale="92500" lnSpcReduction="20000"/>
          </a:bodyPr>
          <a:lstStyle/>
          <a:p>
            <a:pPr marL="0" indent="0">
              <a:buNone/>
            </a:pPr>
            <a:r>
              <a:rPr lang="hu-HU" dirty="0" smtClean="0"/>
              <a:t>Az </a:t>
            </a:r>
            <a:r>
              <a:rPr lang="hu-HU" b="1" dirty="0" smtClean="0"/>
              <a:t>egyensúlyi piaci allokáció </a:t>
            </a:r>
            <a:r>
              <a:rPr lang="hu-HU" dirty="0" smtClean="0"/>
              <a:t>az összes lehetséges allokáció közül azokat a tényező-felhasználásokat jelöli, amelyek szintén az egyéni motivációk alapján alakulnak ki, de kitüntetettek olyan értelemben, hogy a kérdéses piacok rövid vagy hosszú távon a piaci kereslet és kínálat tekintetében egyensúlyban vannak.</a:t>
            </a:r>
          </a:p>
          <a:p>
            <a:pPr marL="0" indent="0">
              <a:buNone/>
            </a:pPr>
            <a:r>
              <a:rPr lang="hu-HU" dirty="0" smtClean="0"/>
              <a:t>Kialakulásuk lehetséges, de nem bizonyos; nem feltétlenül </a:t>
            </a:r>
            <a:r>
              <a:rPr lang="hu-HU" dirty="0" err="1" smtClean="0"/>
              <a:t>Pareto-hatékonyak</a:t>
            </a:r>
            <a:r>
              <a:rPr lang="hu-HU" dirty="0" smtClean="0"/>
              <a:t> (</a:t>
            </a:r>
            <a:r>
              <a:rPr lang="hu-HU" dirty="0" err="1" smtClean="0"/>
              <a:t>monop</a:t>
            </a:r>
            <a:r>
              <a:rPr lang="hu-HU" dirty="0" smtClean="0"/>
              <a:t>.).</a:t>
            </a:r>
            <a:endParaRPr lang="hu-HU" dirty="0"/>
          </a:p>
        </p:txBody>
      </p:sp>
    </p:spTree>
    <p:extLst>
      <p:ext uri="{BB962C8B-B14F-4D97-AF65-F5344CB8AC3E}">
        <p14:creationId xmlns:p14="http://schemas.microsoft.com/office/powerpoint/2010/main" val="301839350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t>A jogi-közgazdasági iskola </a:t>
            </a:r>
            <a:br>
              <a:rPr lang="hu-HU" dirty="0" smtClean="0"/>
            </a:br>
            <a:r>
              <a:rPr lang="hu-HU" dirty="0" err="1" smtClean="0"/>
              <a:t>externália-felfogása</a:t>
            </a:r>
            <a:endParaRPr lang="hu-HU" dirty="0"/>
          </a:p>
        </p:txBody>
      </p:sp>
      <p:sp>
        <p:nvSpPr>
          <p:cNvPr id="3" name="Tartalom helye 2"/>
          <p:cNvSpPr>
            <a:spLocks noGrp="1"/>
          </p:cNvSpPr>
          <p:nvPr>
            <p:ph idx="1"/>
          </p:nvPr>
        </p:nvSpPr>
        <p:spPr/>
        <p:txBody>
          <a:bodyPr>
            <a:normAutofit fontScale="92500" lnSpcReduction="10000"/>
          </a:bodyPr>
          <a:lstStyle/>
          <a:p>
            <a:r>
              <a:rPr lang="hu-HU" dirty="0" smtClean="0"/>
              <a:t>A jogi-közgazdasági iskola is elfogadja az externáliák és a </a:t>
            </a:r>
            <a:r>
              <a:rPr lang="hu-HU" dirty="0" err="1" smtClean="0"/>
              <a:t>szuboptimális</a:t>
            </a:r>
            <a:r>
              <a:rPr lang="hu-HU" dirty="0" smtClean="0"/>
              <a:t> allokáció összekapcsolását. </a:t>
            </a:r>
          </a:p>
          <a:p>
            <a:r>
              <a:rPr lang="hu-HU" dirty="0" smtClean="0"/>
              <a:t>A külső hatások kezelésének kérdésében viszont jelentősen eltérnek a jóléti iskola tanításaitól, mivel eleve másképpen ragadják meg az </a:t>
            </a:r>
            <a:r>
              <a:rPr lang="hu-HU" dirty="0" err="1" smtClean="0"/>
              <a:t>extern</a:t>
            </a:r>
            <a:r>
              <a:rPr lang="hu-HU" dirty="0" smtClean="0"/>
              <a:t> jelenség lényegét.</a:t>
            </a:r>
          </a:p>
          <a:p>
            <a:r>
              <a:rPr lang="hu-HU" dirty="0" smtClean="0"/>
              <a:t>Felfogásuk szerint az externhatások létezésének egyetlen oka a gazdaság tárgyát jelentő jószágok tulajdonjogának tisztázatlansága. </a:t>
            </a:r>
            <a:endParaRPr lang="hu-HU" dirty="0"/>
          </a:p>
        </p:txBody>
      </p:sp>
    </p:spTree>
    <p:extLst>
      <p:ext uri="{BB962C8B-B14F-4D97-AF65-F5344CB8AC3E}">
        <p14:creationId xmlns:p14="http://schemas.microsoft.com/office/powerpoint/2010/main" val="235545054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Az externália megszüntetése</a:t>
            </a:r>
            <a:endParaRPr lang="hu-HU" dirty="0"/>
          </a:p>
        </p:txBody>
      </p:sp>
      <p:sp>
        <p:nvSpPr>
          <p:cNvPr id="3" name="Tartalom helye 2"/>
          <p:cNvSpPr>
            <a:spLocks noGrp="1"/>
          </p:cNvSpPr>
          <p:nvPr>
            <p:ph idx="1"/>
          </p:nvPr>
        </p:nvSpPr>
        <p:spPr>
          <a:xfrm>
            <a:off x="539552" y="1556792"/>
            <a:ext cx="8352928" cy="4525963"/>
          </a:xfrm>
        </p:spPr>
        <p:txBody>
          <a:bodyPr>
            <a:normAutofit/>
          </a:bodyPr>
          <a:lstStyle/>
          <a:p>
            <a:pPr marL="0" indent="0">
              <a:buNone/>
            </a:pPr>
            <a:r>
              <a:rPr lang="hu-HU" dirty="0" smtClean="0"/>
              <a:t>A tulajdonjogok egyértelmű tisztázásával, társadalmi elfogadtatásával megszűnnek az externáliák. Dinamikus szemléletet tükröző álláspontjuk szerint az </a:t>
            </a:r>
            <a:r>
              <a:rPr lang="hu-HU" dirty="0" err="1" smtClean="0"/>
              <a:t>externhatással</a:t>
            </a:r>
            <a:r>
              <a:rPr lang="hu-HU" dirty="0" smtClean="0"/>
              <a:t> működő piacok résztvevői a hosszabb időszak alatt szerzett tapasztalataik révén felismerik és kifejezik az externális viszonyokat, és az érintett felek kormányzati beavatkozás nélkül, maguk szüntetik meg a hatékonyságveszteséget.</a:t>
            </a:r>
            <a:endParaRPr lang="hu-HU" dirty="0"/>
          </a:p>
        </p:txBody>
      </p:sp>
    </p:spTree>
    <p:extLst>
      <p:ext uri="{BB962C8B-B14F-4D97-AF65-F5344CB8AC3E}">
        <p14:creationId xmlns:p14="http://schemas.microsoft.com/office/powerpoint/2010/main" val="179905970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t>Szemléltető példa a </a:t>
            </a:r>
            <a:br>
              <a:rPr lang="hu-HU" dirty="0" smtClean="0"/>
            </a:br>
            <a:r>
              <a:rPr lang="hu-HU" dirty="0" smtClean="0"/>
              <a:t>jogi-közgazdasági iskola felfogására</a:t>
            </a:r>
            <a:endParaRPr lang="hu-HU" dirty="0"/>
          </a:p>
        </p:txBody>
      </p:sp>
      <p:sp>
        <p:nvSpPr>
          <p:cNvPr id="3" name="Tartalom helye 2"/>
          <p:cNvSpPr>
            <a:spLocks noGrp="1"/>
          </p:cNvSpPr>
          <p:nvPr>
            <p:ph idx="1"/>
          </p:nvPr>
        </p:nvSpPr>
        <p:spPr/>
        <p:txBody>
          <a:bodyPr>
            <a:normAutofit/>
          </a:bodyPr>
          <a:lstStyle/>
          <a:p>
            <a:r>
              <a:rPr lang="hu-HU" dirty="0" smtClean="0"/>
              <a:t>Tegyük fel, hogy adott két lakóközösség közvetlenül egymás szomszédságában. </a:t>
            </a:r>
          </a:p>
          <a:p>
            <a:r>
              <a:rPr lang="hu-HU" dirty="0" smtClean="0"/>
              <a:t>A lakások alkotta épülettömb U-alakban, szimmetrikusan egymással szemben helyezkedik el.</a:t>
            </a:r>
          </a:p>
          <a:p>
            <a:r>
              <a:rPr lang="hu-HU" dirty="0" smtClean="0"/>
              <a:t>Az ily módon kiképzett belső udvaron kialakított játszótér a lakók közös tulajdona mindkét helyen.</a:t>
            </a:r>
            <a:endParaRPr lang="hu-HU" dirty="0"/>
          </a:p>
        </p:txBody>
      </p:sp>
    </p:spTree>
    <p:extLst>
      <p:ext uri="{BB962C8B-B14F-4D97-AF65-F5344CB8AC3E}">
        <p14:creationId xmlns:p14="http://schemas.microsoft.com/office/powerpoint/2010/main" val="176265033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Az elkerített udvar</a:t>
            </a:r>
            <a:endParaRPr lang="hu-HU" dirty="0"/>
          </a:p>
        </p:txBody>
      </p:sp>
      <p:sp>
        <p:nvSpPr>
          <p:cNvPr id="3" name="Tartalom helye 2"/>
          <p:cNvSpPr>
            <a:spLocks noGrp="1"/>
          </p:cNvSpPr>
          <p:nvPr>
            <p:ph idx="1"/>
          </p:nvPr>
        </p:nvSpPr>
        <p:spPr/>
        <p:txBody>
          <a:bodyPr/>
          <a:lstStyle/>
          <a:p>
            <a:r>
              <a:rPr lang="hu-HU" dirty="0"/>
              <a:t>Az egyik házsor lakói úgy döntenek, hogy megéri számukra némi plusz költség vállalásával kerítést építtetni az udvar </a:t>
            </a:r>
            <a:r>
              <a:rPr lang="hu-HU" dirty="0" smtClean="0"/>
              <a:t>köré.</a:t>
            </a:r>
          </a:p>
          <a:p>
            <a:r>
              <a:rPr lang="hu-HU" dirty="0" smtClean="0"/>
              <a:t>A másik közösség elveti ezt a lehetőséget.</a:t>
            </a:r>
          </a:p>
          <a:p>
            <a:r>
              <a:rPr lang="hu-HU" dirty="0" smtClean="0"/>
              <a:t>Ettől eltekintve a két játszótér egyforma.</a:t>
            </a:r>
          </a:p>
          <a:p>
            <a:r>
              <a:rPr lang="hu-HU" dirty="0" smtClean="0"/>
              <a:t>Vajon melyiken figyelhetünk meg nagyobb számban externális jelenségeket?</a:t>
            </a:r>
            <a:endParaRPr lang="hu-HU" dirty="0"/>
          </a:p>
          <a:p>
            <a:endParaRPr lang="hu-HU" dirty="0"/>
          </a:p>
        </p:txBody>
      </p:sp>
    </p:spTree>
    <p:extLst>
      <p:ext uri="{BB962C8B-B14F-4D97-AF65-F5344CB8AC3E}">
        <p14:creationId xmlns:p14="http://schemas.microsoft.com/office/powerpoint/2010/main" val="115731485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7544" y="0"/>
            <a:ext cx="8229600" cy="1143000"/>
          </a:xfrm>
        </p:spPr>
        <p:txBody>
          <a:bodyPr>
            <a:normAutofit fontScale="90000"/>
          </a:bodyPr>
          <a:lstStyle/>
          <a:p>
            <a:r>
              <a:rPr lang="hu-HU" dirty="0" smtClean="0"/>
              <a:t>Negatív </a:t>
            </a:r>
            <a:r>
              <a:rPr lang="hu-HU" dirty="0" err="1" smtClean="0"/>
              <a:t>extern</a:t>
            </a:r>
            <a:r>
              <a:rPr lang="hu-HU" dirty="0" smtClean="0"/>
              <a:t> jelenségek kialakulása</a:t>
            </a:r>
            <a:endParaRPr lang="hu-HU" dirty="0"/>
          </a:p>
        </p:txBody>
      </p:sp>
      <p:sp>
        <p:nvSpPr>
          <p:cNvPr id="3" name="Tartalom helye 2"/>
          <p:cNvSpPr>
            <a:spLocks noGrp="1"/>
          </p:cNvSpPr>
          <p:nvPr>
            <p:ph idx="1"/>
          </p:nvPr>
        </p:nvSpPr>
        <p:spPr>
          <a:xfrm>
            <a:off x="457200" y="1052736"/>
            <a:ext cx="8229600" cy="5544616"/>
          </a:xfrm>
        </p:spPr>
        <p:txBody>
          <a:bodyPr>
            <a:normAutofit lnSpcReduction="10000"/>
          </a:bodyPr>
          <a:lstStyle/>
          <a:p>
            <a:r>
              <a:rPr lang="hu-HU" dirty="0" smtClean="0"/>
              <a:t>Melyikre fognak bejárni nagyobb számban „illetéktelen emberek”, környékbeli kutyabarátok; hol lesz több az eldobott hulladék; hol kopik ki hamarabb a fű; hol lesz több az esti randalírozás, az udvar felőli lakásbetörés?</a:t>
            </a:r>
          </a:p>
          <a:p>
            <a:r>
              <a:rPr lang="hu-HU" dirty="0" smtClean="0"/>
              <a:t>A válasz kézenfekvő: a fizikai értelemben szabad bejárású udvar kiváló terepet nyújt az externáliák tanulmányozásához, míg az ugyanazon szolgáltatásokat nyújtó másik udvar a tulajdonjog egyértelműségének köszönhetően részben megmenekül ezektől.</a:t>
            </a:r>
            <a:endParaRPr lang="hu-HU" dirty="0"/>
          </a:p>
        </p:txBody>
      </p:sp>
    </p:spTree>
    <p:extLst>
      <p:ext uri="{BB962C8B-B14F-4D97-AF65-F5344CB8AC3E}">
        <p14:creationId xmlns:p14="http://schemas.microsoft.com/office/powerpoint/2010/main" val="1191524162"/>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 tulajdonjog szerepe</a:t>
            </a:r>
            <a:endParaRPr lang="hu-HU" dirty="0"/>
          </a:p>
        </p:txBody>
      </p:sp>
      <p:sp>
        <p:nvSpPr>
          <p:cNvPr id="3" name="Tartalom helye 2"/>
          <p:cNvSpPr>
            <a:spLocks noGrp="1"/>
          </p:cNvSpPr>
          <p:nvPr>
            <p:ph idx="1"/>
          </p:nvPr>
        </p:nvSpPr>
        <p:spPr>
          <a:xfrm>
            <a:off x="457200" y="1600200"/>
            <a:ext cx="8229600" cy="4925144"/>
          </a:xfrm>
        </p:spPr>
        <p:txBody>
          <a:bodyPr>
            <a:normAutofit/>
          </a:bodyPr>
          <a:lstStyle/>
          <a:p>
            <a:r>
              <a:rPr lang="hu-HU" dirty="0" smtClean="0"/>
              <a:t>A kerítés nyilvánvaló fizikai védelmet is nyújt, de ennél sokkal fontosabb, hogy kifejezi azt a tulajdonjogot, amelyet a társadalom elismer, illetve amelynek érvényesítését a törvények    – a gazdaság játékszabályai – segítik.</a:t>
            </a:r>
          </a:p>
          <a:p>
            <a:r>
              <a:rPr lang="hu-HU" dirty="0" smtClean="0"/>
              <a:t>Mindezek alapján érthető az a megállapítás, hogy az </a:t>
            </a:r>
            <a:r>
              <a:rPr lang="hu-HU" dirty="0" err="1" smtClean="0"/>
              <a:t>externhatással</a:t>
            </a:r>
            <a:r>
              <a:rPr lang="hu-HU" dirty="0" smtClean="0"/>
              <a:t> járó problémák legmarkánsabban a környezetszennyezés területén vetődnek fel.</a:t>
            </a:r>
            <a:endParaRPr lang="hu-HU" dirty="0"/>
          </a:p>
        </p:txBody>
      </p:sp>
    </p:spTree>
    <p:extLst>
      <p:ext uri="{BB962C8B-B14F-4D97-AF65-F5344CB8AC3E}">
        <p14:creationId xmlns:p14="http://schemas.microsoft.com/office/powerpoint/2010/main" val="1305759075"/>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7544" y="-99392"/>
            <a:ext cx="8229600" cy="1143000"/>
          </a:xfrm>
        </p:spPr>
        <p:txBody>
          <a:bodyPr/>
          <a:lstStyle/>
          <a:p>
            <a:r>
              <a:rPr lang="hu-HU" dirty="0" smtClean="0"/>
              <a:t>A természet és a tulajdonjog</a:t>
            </a:r>
            <a:endParaRPr lang="hu-HU" dirty="0"/>
          </a:p>
        </p:txBody>
      </p:sp>
      <p:sp>
        <p:nvSpPr>
          <p:cNvPr id="3" name="Tartalom helye 2"/>
          <p:cNvSpPr>
            <a:spLocks noGrp="1"/>
          </p:cNvSpPr>
          <p:nvPr>
            <p:ph idx="1"/>
          </p:nvPr>
        </p:nvSpPr>
        <p:spPr>
          <a:xfrm>
            <a:off x="457200" y="980728"/>
            <a:ext cx="8229600" cy="5760640"/>
          </a:xfrm>
        </p:spPr>
        <p:txBody>
          <a:bodyPr>
            <a:normAutofit fontScale="92500" lnSpcReduction="10000"/>
          </a:bodyPr>
          <a:lstStyle/>
          <a:p>
            <a:r>
              <a:rPr lang="hu-HU" dirty="0" smtClean="0"/>
              <a:t>A természet szabadon rendelkezésre álló adományait senki nem érzi – érezheti – közvetlenül sajátjának, s ez két következménnyel is jár: Egyrészt az egyén saját fogyasztása kapcsán is kevésbé van rákényszerítve a racionális fogyasztásra, mint egy saját jószág birtoklásakor; másrészt a többi fogyasztó magatartásával szemben sem érvényesíthet olyan szigorú kritériumokat, mint amilyeneket a saját tulajdona védelmében támaszt.</a:t>
            </a:r>
          </a:p>
          <a:p>
            <a:r>
              <a:rPr lang="hu-HU" dirty="0" smtClean="0"/>
              <a:t>Mindez pedig az egyéni, önös érdeket kifejező piaci rendszerben pazarló, nem hatékony felhasználáshoz vezet.</a:t>
            </a:r>
            <a:endParaRPr lang="hu-HU" dirty="0"/>
          </a:p>
        </p:txBody>
      </p:sp>
    </p:spTree>
    <p:extLst>
      <p:ext uri="{BB962C8B-B14F-4D97-AF65-F5344CB8AC3E}">
        <p14:creationId xmlns:p14="http://schemas.microsoft.com/office/powerpoint/2010/main" val="122501111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t>A jogi-közgazdasági iskola </a:t>
            </a:r>
            <a:br>
              <a:rPr lang="hu-HU" dirty="0" smtClean="0"/>
            </a:br>
            <a:r>
              <a:rPr lang="hu-HU" dirty="0" smtClean="0"/>
              <a:t>megoldási javaslata</a:t>
            </a:r>
            <a:endParaRPr lang="hu-HU" dirty="0"/>
          </a:p>
        </p:txBody>
      </p:sp>
      <p:sp>
        <p:nvSpPr>
          <p:cNvPr id="3" name="Tartalom helye 2"/>
          <p:cNvSpPr>
            <a:spLocks noGrp="1"/>
          </p:cNvSpPr>
          <p:nvPr>
            <p:ph idx="1"/>
          </p:nvPr>
        </p:nvSpPr>
        <p:spPr/>
        <p:txBody>
          <a:bodyPr>
            <a:normAutofit lnSpcReduction="10000"/>
          </a:bodyPr>
          <a:lstStyle/>
          <a:p>
            <a:r>
              <a:rPr lang="hu-HU" dirty="0" smtClean="0"/>
              <a:t>Az irányzat a piac értelmezésének </a:t>
            </a:r>
            <a:r>
              <a:rPr lang="hu-HU" dirty="0" err="1" smtClean="0"/>
              <a:t>módosításá-ban</a:t>
            </a:r>
            <a:r>
              <a:rPr lang="hu-HU" dirty="0" smtClean="0"/>
              <a:t> látja az externália kapcsán felvetődő hatékonysági kérdés megválaszolását.</a:t>
            </a:r>
          </a:p>
          <a:p>
            <a:r>
              <a:rPr lang="hu-HU" dirty="0" smtClean="0"/>
              <a:t>A jogi-közgazdasági iskola a hagyományos kereslet-kínálati elemzést kiegészíti a tranzakció fogalmának bevezetésével. </a:t>
            </a:r>
          </a:p>
          <a:p>
            <a:r>
              <a:rPr lang="hu-HU" dirty="0" smtClean="0"/>
              <a:t>A piaci tranzakció felfogásuk szerint nem egyszerűen egy áru fizikai cseréjét, sokkal inkább a tulajdonjogok cseréjét jelenti.</a:t>
            </a:r>
            <a:endParaRPr lang="hu-HU" dirty="0"/>
          </a:p>
        </p:txBody>
      </p:sp>
    </p:spTree>
    <p:extLst>
      <p:ext uri="{BB962C8B-B14F-4D97-AF65-F5344CB8AC3E}">
        <p14:creationId xmlns:p14="http://schemas.microsoft.com/office/powerpoint/2010/main" val="3421089091"/>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t>A szerződések szerepe a megoldásban</a:t>
            </a:r>
            <a:endParaRPr lang="hu-HU" dirty="0"/>
          </a:p>
        </p:txBody>
      </p:sp>
      <p:sp>
        <p:nvSpPr>
          <p:cNvPr id="3" name="Tartalom helye 2"/>
          <p:cNvSpPr>
            <a:spLocks noGrp="1"/>
          </p:cNvSpPr>
          <p:nvPr>
            <p:ph idx="1"/>
          </p:nvPr>
        </p:nvSpPr>
        <p:spPr/>
        <p:txBody>
          <a:bodyPr>
            <a:normAutofit/>
          </a:bodyPr>
          <a:lstStyle/>
          <a:p>
            <a:r>
              <a:rPr lang="hu-HU" dirty="0" smtClean="0"/>
              <a:t>A piaci tranzakciókat a tulajdonjogokon alapuló szerződéses viszonyok szabályozzák.</a:t>
            </a:r>
          </a:p>
          <a:p>
            <a:r>
              <a:rPr lang="hu-HU" dirty="0" smtClean="0"/>
              <a:t>A jogi iskola értelmezésében eszerint az externáliák a piaci tranzakciókhoz képest külső gazdasági hatásokat jelentik. Az externáliák létéből eredő hatékonysági veszteség azáltal csökkenthető, ha az </a:t>
            </a:r>
            <a:r>
              <a:rPr lang="hu-HU" dirty="0" err="1" smtClean="0"/>
              <a:t>extern</a:t>
            </a:r>
            <a:r>
              <a:rPr lang="hu-HU" dirty="0" smtClean="0"/>
              <a:t> hatásokat sikerül bevonni a szerződéses kapcsolatokba.</a:t>
            </a:r>
            <a:endParaRPr lang="hu-HU" dirty="0"/>
          </a:p>
        </p:txBody>
      </p:sp>
    </p:spTree>
    <p:extLst>
      <p:ext uri="{BB962C8B-B14F-4D97-AF65-F5344CB8AC3E}">
        <p14:creationId xmlns:p14="http://schemas.microsoft.com/office/powerpoint/2010/main" val="120928559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t>A kulcselem: a tulajdonjogok tisztázása</a:t>
            </a:r>
            <a:endParaRPr lang="hu-HU" dirty="0"/>
          </a:p>
        </p:txBody>
      </p:sp>
      <p:sp>
        <p:nvSpPr>
          <p:cNvPr id="3" name="Tartalom helye 2"/>
          <p:cNvSpPr>
            <a:spLocks noGrp="1"/>
          </p:cNvSpPr>
          <p:nvPr>
            <p:ph idx="1"/>
          </p:nvPr>
        </p:nvSpPr>
        <p:spPr/>
        <p:txBody>
          <a:bodyPr>
            <a:normAutofit fontScale="92500"/>
          </a:bodyPr>
          <a:lstStyle/>
          <a:p>
            <a:r>
              <a:rPr lang="hu-HU" dirty="0" smtClean="0"/>
              <a:t>Ennek feltétele a tulajdonjogok mindenre kiterjedő, világos és tartósan érvényben maradó meghatározása.</a:t>
            </a:r>
          </a:p>
          <a:p>
            <a:r>
              <a:rPr lang="hu-HU" dirty="0" smtClean="0"/>
              <a:t>Ez esetben a tranzakcióhoz kapcsolódó költségek – amelyek tartalmazzák a tulajdon egyértelművé tételével és megvédésével kapcsolatos költségeket is – magában foglalja egy adott tevékenységgel kapcsolatba hozható összes költséget, és kizárólag a szerződő felekre hárul.</a:t>
            </a:r>
            <a:endParaRPr lang="hu-HU" dirty="0"/>
          </a:p>
        </p:txBody>
      </p:sp>
    </p:spTree>
    <p:extLst>
      <p:ext uri="{BB962C8B-B14F-4D97-AF65-F5344CB8AC3E}">
        <p14:creationId xmlns:p14="http://schemas.microsoft.com/office/powerpoint/2010/main" val="15921416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t>A hatékonyság fogalmának kiterjesztett értelmezése</a:t>
            </a:r>
            <a:endParaRPr lang="hu-HU" dirty="0"/>
          </a:p>
        </p:txBody>
      </p:sp>
      <p:sp>
        <p:nvSpPr>
          <p:cNvPr id="3" name="Tartalom helye 2"/>
          <p:cNvSpPr>
            <a:spLocks noGrp="1"/>
          </p:cNvSpPr>
          <p:nvPr>
            <p:ph sz="half" idx="1"/>
          </p:nvPr>
        </p:nvSpPr>
        <p:spPr>
          <a:xfrm>
            <a:off x="467544" y="1556792"/>
            <a:ext cx="4038600" cy="5030019"/>
          </a:xfrm>
        </p:spPr>
        <p:txBody>
          <a:bodyPr>
            <a:normAutofit fontScale="92500"/>
          </a:bodyPr>
          <a:lstStyle/>
          <a:p>
            <a:pPr marL="0" indent="0">
              <a:buNone/>
            </a:pPr>
            <a:r>
              <a:rPr lang="hu-HU" b="1" dirty="0" smtClean="0"/>
              <a:t>Pareto-hatékony piaci allokáció</a:t>
            </a:r>
            <a:r>
              <a:rPr lang="hu-HU" dirty="0" smtClean="0"/>
              <a:t>: olyan erőforrás-elosztás, amely az egyéni érdekeken alapuló önszabályozó piaci folyamatok révén alakul ki.</a:t>
            </a:r>
          </a:p>
          <a:p>
            <a:pPr marL="0" indent="0">
              <a:buNone/>
            </a:pPr>
            <a:r>
              <a:rPr lang="hu-HU" dirty="0" smtClean="0"/>
              <a:t>Megkülönböztető sajátossága, hogy a gazdaság összes piacán egyidejűleg kereslet-kínálati egyensúlyt eredményez, és a gazdaság egészét tekintve a HTV = 0.</a:t>
            </a:r>
            <a:endParaRPr lang="hu-HU" dirty="0"/>
          </a:p>
        </p:txBody>
      </p:sp>
      <p:sp>
        <p:nvSpPr>
          <p:cNvPr id="4" name="Tartalom helye 3"/>
          <p:cNvSpPr>
            <a:spLocks noGrp="1"/>
          </p:cNvSpPr>
          <p:nvPr>
            <p:ph sz="half" idx="2"/>
          </p:nvPr>
        </p:nvSpPr>
        <p:spPr>
          <a:xfrm>
            <a:off x="4788024" y="1628800"/>
            <a:ext cx="4032448" cy="4785395"/>
          </a:xfrm>
        </p:spPr>
        <p:txBody>
          <a:bodyPr>
            <a:normAutofit fontScale="92500"/>
          </a:bodyPr>
          <a:lstStyle/>
          <a:p>
            <a:pPr marL="0" indent="0">
              <a:buNone/>
            </a:pPr>
            <a:r>
              <a:rPr lang="hu-HU" b="1" dirty="0" smtClean="0"/>
              <a:t>Társadalmilag optimális erőforrás-allokáció</a:t>
            </a:r>
            <a:r>
              <a:rPr lang="hu-HU" dirty="0" smtClean="0"/>
              <a:t>: azokra az inputkombinációkra vonatkozik, amelyek valamely társadalomban valamely tetszőleges (közösségi, szociális, erkölcsi, hagyományelvű stb.) szempont alapján a „leginkább kívánatosnak” minősülnek.</a:t>
            </a:r>
            <a:endParaRPr lang="hu-HU" dirty="0"/>
          </a:p>
        </p:txBody>
      </p:sp>
    </p:spTree>
    <p:extLst>
      <p:ext uri="{BB962C8B-B14F-4D97-AF65-F5344CB8AC3E}">
        <p14:creationId xmlns:p14="http://schemas.microsoft.com/office/powerpoint/2010/main" val="57210674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t>Alapvető különbségek a jóléti és a </a:t>
            </a:r>
            <a:r>
              <a:rPr lang="hu-HU" dirty="0" err="1" smtClean="0"/>
              <a:t>jogi-kgtani</a:t>
            </a:r>
            <a:r>
              <a:rPr lang="hu-HU" dirty="0" smtClean="0"/>
              <a:t> iskola </a:t>
            </a:r>
            <a:r>
              <a:rPr lang="hu-HU" dirty="0" err="1" smtClean="0"/>
              <a:t>externália-felfogásában</a:t>
            </a:r>
            <a:endParaRPr lang="hu-HU" dirty="0"/>
          </a:p>
        </p:txBody>
      </p:sp>
      <p:sp>
        <p:nvSpPr>
          <p:cNvPr id="3" name="Tartalom helye 2"/>
          <p:cNvSpPr>
            <a:spLocks noGrp="1"/>
          </p:cNvSpPr>
          <p:nvPr>
            <p:ph idx="1"/>
          </p:nvPr>
        </p:nvSpPr>
        <p:spPr>
          <a:xfrm>
            <a:off x="457200" y="1700808"/>
            <a:ext cx="8229600" cy="4752528"/>
          </a:xfrm>
        </p:spPr>
        <p:txBody>
          <a:bodyPr>
            <a:normAutofit/>
          </a:bodyPr>
          <a:lstStyle/>
          <a:p>
            <a:r>
              <a:rPr lang="hu-HU" sz="2800" dirty="0" smtClean="0"/>
              <a:t>Az externália lényege, hogy valakinek a gazdasági tevékenysége megváltoztatja egy vele szerződéses kapcsolatban nem álló gazdasági szereplő környezetét, működési feltételeit.</a:t>
            </a:r>
          </a:p>
          <a:p>
            <a:r>
              <a:rPr lang="hu-HU" sz="2800" dirty="0" smtClean="0"/>
              <a:t>Ennek kapcsán az externália jóléti elemzésében egyoldalúan az externália forrására helyeződött a hangsúly, ami szükségszerűen vezetett ahhoz a megoldási javaslathoz, hogy a forrástevékenységen kell változtatni a hatékonyság előmozdításához.</a:t>
            </a:r>
          </a:p>
        </p:txBody>
      </p:sp>
    </p:spTree>
    <p:extLst>
      <p:ext uri="{BB962C8B-B14F-4D97-AF65-F5344CB8AC3E}">
        <p14:creationId xmlns:p14="http://schemas.microsoft.com/office/powerpoint/2010/main" val="329938820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t>A jogi-közgazdasági iskola </a:t>
            </a:r>
            <a:br>
              <a:rPr lang="hu-HU" dirty="0" smtClean="0"/>
            </a:br>
            <a:r>
              <a:rPr lang="hu-HU" dirty="0" smtClean="0"/>
              <a:t>felfogásának következményei</a:t>
            </a:r>
            <a:endParaRPr lang="hu-HU" dirty="0"/>
          </a:p>
        </p:txBody>
      </p:sp>
      <p:sp>
        <p:nvSpPr>
          <p:cNvPr id="3" name="Tartalom helye 2"/>
          <p:cNvSpPr>
            <a:spLocks noGrp="1"/>
          </p:cNvSpPr>
          <p:nvPr>
            <p:ph idx="1"/>
          </p:nvPr>
        </p:nvSpPr>
        <p:spPr>
          <a:xfrm>
            <a:off x="457200" y="1600200"/>
            <a:ext cx="8229600" cy="4997152"/>
          </a:xfrm>
        </p:spPr>
        <p:txBody>
          <a:bodyPr>
            <a:normAutofit/>
          </a:bodyPr>
          <a:lstStyle/>
          <a:p>
            <a:r>
              <a:rPr lang="hu-HU" dirty="0" smtClean="0"/>
              <a:t>Első ránézésre nincs is ebben semmi kivetnivaló, amikor azonban megpróbáljuk a jogi iskola megoldási javaslatát megvalósítani, szembe kerülünk az externália reciprocitásának kérdésével, amikor is nehéz lesz eldöntenünk, hogy melyik is az a szereplő, aki megváltoztatja a másik körülményeit.</a:t>
            </a:r>
          </a:p>
        </p:txBody>
      </p:sp>
    </p:spTree>
    <p:extLst>
      <p:ext uri="{BB962C8B-B14F-4D97-AF65-F5344CB8AC3E}">
        <p14:creationId xmlns:p14="http://schemas.microsoft.com/office/powerpoint/2010/main" val="302732884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Szemléltető példák</a:t>
            </a:r>
            <a:endParaRPr lang="hu-HU" dirty="0"/>
          </a:p>
        </p:txBody>
      </p:sp>
      <p:sp>
        <p:nvSpPr>
          <p:cNvPr id="3" name="Tartalom helye 2"/>
          <p:cNvSpPr>
            <a:spLocks noGrp="1"/>
          </p:cNvSpPr>
          <p:nvPr>
            <p:ph idx="1"/>
          </p:nvPr>
        </p:nvSpPr>
        <p:spPr>
          <a:xfrm>
            <a:off x="457200" y="1600200"/>
            <a:ext cx="8229600" cy="4925144"/>
          </a:xfrm>
        </p:spPr>
        <p:txBody>
          <a:bodyPr/>
          <a:lstStyle/>
          <a:p>
            <a:r>
              <a:rPr lang="hu-HU" dirty="0" err="1" smtClean="0"/>
              <a:t>Tfh</a:t>
            </a:r>
            <a:r>
              <a:rPr lang="hu-HU" dirty="0" smtClean="0"/>
              <a:t>. egy háromszintes, tízlakásos társasház pincéjében tíz szeparált, saját tulajdonú helyiség áll a lakók rendelkezésére.</a:t>
            </a:r>
          </a:p>
          <a:p>
            <a:r>
              <a:rPr lang="hu-HU" dirty="0" smtClean="0"/>
              <a:t>Az egyik lakó asztalos műhelyt rendez be saját pincerészében, ahol munkájából hazatérve, du. öttől este tízig folyamatosan dolgozik.</a:t>
            </a:r>
          </a:p>
          <a:p>
            <a:r>
              <a:rPr lang="hu-HU" dirty="0" smtClean="0"/>
              <a:t>A szomszédokat természetesen aggasztja a fűrészgép állandó visítása és a fűrészpor tüdőt próbáló szállingózása.</a:t>
            </a:r>
            <a:endParaRPr lang="hu-HU" dirty="0"/>
          </a:p>
        </p:txBody>
      </p:sp>
    </p:spTree>
    <p:extLst>
      <p:ext uri="{BB962C8B-B14F-4D97-AF65-F5344CB8AC3E}">
        <p14:creationId xmlns:p14="http://schemas.microsoft.com/office/powerpoint/2010/main" val="659143011"/>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7544" y="116632"/>
            <a:ext cx="8229600" cy="1143000"/>
          </a:xfrm>
        </p:spPr>
        <p:txBody>
          <a:bodyPr/>
          <a:lstStyle/>
          <a:p>
            <a:r>
              <a:rPr lang="hu-HU" dirty="0" smtClean="0"/>
              <a:t>Az externália reciprocitása</a:t>
            </a:r>
            <a:endParaRPr lang="hu-HU" dirty="0"/>
          </a:p>
        </p:txBody>
      </p:sp>
      <p:sp>
        <p:nvSpPr>
          <p:cNvPr id="3" name="Tartalom helye 2"/>
          <p:cNvSpPr>
            <a:spLocks noGrp="1"/>
          </p:cNvSpPr>
          <p:nvPr>
            <p:ph idx="1"/>
          </p:nvPr>
        </p:nvSpPr>
        <p:spPr>
          <a:xfrm>
            <a:off x="467544" y="1196752"/>
            <a:ext cx="8229600" cy="5328592"/>
          </a:xfrm>
        </p:spPr>
        <p:txBody>
          <a:bodyPr>
            <a:normAutofit/>
          </a:bodyPr>
          <a:lstStyle/>
          <a:p>
            <a:r>
              <a:rPr lang="hu-HU" sz="2800" dirty="0" smtClean="0"/>
              <a:t>A lakókat a nyugodt pihenésben, azaz a lakásukra vonatkozó tulajdonjoguk gyakorlásában zavarja az asztalos tevékenysége.</a:t>
            </a:r>
          </a:p>
          <a:p>
            <a:r>
              <a:rPr lang="hu-HU" sz="2800" dirty="0" smtClean="0"/>
              <a:t>Számukra az lenne az ideális, ha az asztalosmunka teljesen szünetelne, nulla lenne a kibocsátása.</a:t>
            </a:r>
          </a:p>
          <a:p>
            <a:r>
              <a:rPr lang="hu-HU" sz="2800" dirty="0" smtClean="0"/>
              <a:t>A másik oldalról nézve a helyzetet, azt láthatjuk, hogy ha a lakógyűlés eltiltja ettől a tevékenységtől az asztalost, akkor őt viszont a többi lakó zavarja a pincéjére vonatkozó tulajdonjogának gyakorlásában.</a:t>
            </a:r>
          </a:p>
          <a:p>
            <a:r>
              <a:rPr lang="hu-HU" sz="2800" dirty="0" smtClean="0"/>
              <a:t>Ő akkor járna a legjobban, ha öttől tízig dolgozva a legnagyobb profitot tudná elérni.</a:t>
            </a:r>
            <a:endParaRPr lang="hu-HU" sz="2800" dirty="0"/>
          </a:p>
        </p:txBody>
      </p:sp>
    </p:spTree>
    <p:extLst>
      <p:ext uri="{BB962C8B-B14F-4D97-AF65-F5344CB8AC3E}">
        <p14:creationId xmlns:p14="http://schemas.microsoft.com/office/powerpoint/2010/main" val="75125542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7544" y="0"/>
            <a:ext cx="8229600" cy="908720"/>
          </a:xfrm>
        </p:spPr>
        <p:txBody>
          <a:bodyPr/>
          <a:lstStyle/>
          <a:p>
            <a:r>
              <a:rPr lang="hu-HU" dirty="0" smtClean="0"/>
              <a:t>Szimmetrikus viszonyok</a:t>
            </a:r>
            <a:endParaRPr lang="hu-HU" dirty="0"/>
          </a:p>
        </p:txBody>
      </p:sp>
      <p:sp>
        <p:nvSpPr>
          <p:cNvPr id="3" name="Tartalom helye 2"/>
          <p:cNvSpPr>
            <a:spLocks noGrp="1"/>
          </p:cNvSpPr>
          <p:nvPr>
            <p:ph idx="1"/>
          </p:nvPr>
        </p:nvSpPr>
        <p:spPr>
          <a:xfrm>
            <a:off x="457200" y="908720"/>
            <a:ext cx="8229600" cy="5616624"/>
          </a:xfrm>
        </p:spPr>
        <p:txBody>
          <a:bodyPr/>
          <a:lstStyle/>
          <a:p>
            <a:r>
              <a:rPr lang="hu-HU" dirty="0" smtClean="0"/>
              <a:t>Természetesen sok esetben gyakorlatilag nem lehet vitat tárgya az externhatás iránya, ezzel együtt azt mondhatjuk, hogy a jogi-kg-i iskola elemzésében az externhatás forrás-tevékenysége és másodlagos területe közötti viszony jellemzően szimmetrikus.</a:t>
            </a:r>
          </a:p>
          <a:p>
            <a:r>
              <a:rPr lang="hu-HU" dirty="0" smtClean="0"/>
              <a:t>Ezt a szimmetrikus viszonyt fejezi ki a jogi-közgazdasági iskola híres, meghatározó jelentőségű tétele, a </a:t>
            </a:r>
            <a:r>
              <a:rPr lang="hu-HU" b="1" dirty="0" err="1" smtClean="0"/>
              <a:t>Coase-tétel</a:t>
            </a:r>
            <a:r>
              <a:rPr lang="hu-HU" dirty="0" smtClean="0"/>
              <a:t> (ami Ronald </a:t>
            </a:r>
            <a:r>
              <a:rPr lang="hu-HU" dirty="0" err="1" smtClean="0"/>
              <a:t>Coase</a:t>
            </a:r>
            <a:r>
              <a:rPr lang="hu-HU" dirty="0"/>
              <a:t> </a:t>
            </a:r>
            <a:r>
              <a:rPr lang="hu-HU" dirty="0" smtClean="0"/>
              <a:t>[1910-2013] – Közgazdasági Nobel-emlékdíjas közgazdász nevéhez fűződik).</a:t>
            </a:r>
            <a:endParaRPr lang="hu-HU" dirty="0"/>
          </a:p>
        </p:txBody>
      </p:sp>
    </p:spTree>
    <p:extLst>
      <p:ext uri="{BB962C8B-B14F-4D97-AF65-F5344CB8AC3E}">
        <p14:creationId xmlns:p14="http://schemas.microsoft.com/office/powerpoint/2010/main" val="113889623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 </a:t>
            </a:r>
            <a:r>
              <a:rPr lang="hu-HU" dirty="0" err="1" smtClean="0"/>
              <a:t>Coase-tétel</a:t>
            </a:r>
            <a:r>
              <a:rPr lang="hu-HU" dirty="0" smtClean="0"/>
              <a:t> (I.)</a:t>
            </a:r>
            <a:endParaRPr lang="hu-HU" dirty="0"/>
          </a:p>
        </p:txBody>
      </p:sp>
      <p:sp>
        <p:nvSpPr>
          <p:cNvPr id="3" name="Tartalom helye 2"/>
          <p:cNvSpPr>
            <a:spLocks noGrp="1"/>
          </p:cNvSpPr>
          <p:nvPr>
            <p:ph idx="1"/>
          </p:nvPr>
        </p:nvSpPr>
        <p:spPr>
          <a:xfrm>
            <a:off x="457200" y="1600200"/>
            <a:ext cx="8229600" cy="4997152"/>
          </a:xfrm>
        </p:spPr>
        <p:txBody>
          <a:bodyPr>
            <a:normAutofit/>
          </a:bodyPr>
          <a:lstStyle/>
          <a:p>
            <a:pPr marL="0" indent="0">
              <a:buNone/>
            </a:pPr>
            <a:r>
              <a:rPr lang="hu-HU" dirty="0" smtClean="0"/>
              <a:t>A tétel az alábbi két állításban foglalható össze:</a:t>
            </a:r>
          </a:p>
          <a:p>
            <a:pPr marL="514350" indent="-514350">
              <a:buFont typeface="+mj-lt"/>
              <a:buAutoNum type="arabicPeriod"/>
            </a:pPr>
            <a:r>
              <a:rPr lang="hu-HU" dirty="0" smtClean="0"/>
              <a:t>Teljesen egyértelmű és érvényesíthető tulajdonjogok és zérus tranzakciós költségek mellett a tulajdonosi jogosítványok eredeti kijelölésétől függetlenül, az externhatások következtében felmerülő hatékonysági problémák a felek egymás közötti tárgyalásaival, a tulajdonjogok önkéntes megváltoztatásával megoldhatók. </a:t>
            </a:r>
            <a:endParaRPr lang="hu-HU" dirty="0"/>
          </a:p>
        </p:txBody>
      </p:sp>
    </p:spTree>
    <p:extLst>
      <p:ext uri="{BB962C8B-B14F-4D97-AF65-F5344CB8AC3E}">
        <p14:creationId xmlns:p14="http://schemas.microsoft.com/office/powerpoint/2010/main" val="380282111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 </a:t>
            </a:r>
            <a:r>
              <a:rPr lang="hu-HU" dirty="0" err="1" smtClean="0"/>
              <a:t>Coase-tétel</a:t>
            </a:r>
            <a:r>
              <a:rPr lang="hu-HU" dirty="0" smtClean="0"/>
              <a:t> (folytatás)</a:t>
            </a:r>
            <a:endParaRPr lang="hu-HU" dirty="0"/>
          </a:p>
        </p:txBody>
      </p:sp>
      <p:sp>
        <p:nvSpPr>
          <p:cNvPr id="3" name="Tartalom helye 2"/>
          <p:cNvSpPr>
            <a:spLocks noGrp="1"/>
          </p:cNvSpPr>
          <p:nvPr>
            <p:ph idx="1"/>
          </p:nvPr>
        </p:nvSpPr>
        <p:spPr/>
        <p:txBody>
          <a:bodyPr/>
          <a:lstStyle/>
          <a:p>
            <a:pPr marL="514350" indent="-514350">
              <a:buFont typeface="+mj-lt"/>
              <a:buAutoNum type="arabicPeriod" startAt="2"/>
            </a:pPr>
            <a:r>
              <a:rPr lang="hu-HU" dirty="0" smtClean="0"/>
              <a:t>Teljesen egyértelmű és érvényesíthető tulajdonjogok, valamint zérus tranzakciós költségek mellett a szerződéses felek tárgyalásai a tulajdonosi jogosítványok eredeti kijelölésétől függetlenül ugyanahhoz az allokációs eredményhez vezetnek.**</a:t>
            </a:r>
          </a:p>
          <a:p>
            <a:pPr marL="0" indent="0">
              <a:buNone/>
            </a:pPr>
            <a:endParaRPr lang="hu-HU" dirty="0"/>
          </a:p>
        </p:txBody>
      </p:sp>
      <p:sp>
        <p:nvSpPr>
          <p:cNvPr id="4" name="Szövegdoboz 3"/>
          <p:cNvSpPr txBox="1"/>
          <p:nvPr/>
        </p:nvSpPr>
        <p:spPr>
          <a:xfrm>
            <a:off x="827584" y="4941168"/>
            <a:ext cx="7632848" cy="1200329"/>
          </a:xfrm>
          <a:prstGeom prst="rect">
            <a:avLst/>
          </a:prstGeom>
          <a:noFill/>
        </p:spPr>
        <p:txBody>
          <a:bodyPr wrap="square" rtlCol="0">
            <a:spAutoFit/>
          </a:bodyPr>
          <a:lstStyle/>
          <a:p>
            <a:r>
              <a:rPr lang="hu-HU" sz="2400" dirty="0" smtClean="0"/>
              <a:t>**Ennek feltétele, hogy ne lépjen fel jövedelmi hatás – </a:t>
            </a:r>
            <a:r>
              <a:rPr lang="hu-HU" sz="2400" dirty="0" err="1" smtClean="0"/>
              <a:t>kvázilineáris</a:t>
            </a:r>
            <a:r>
              <a:rPr lang="hu-HU" sz="2400" dirty="0" smtClean="0"/>
              <a:t> preferenciákat feltételezve az </a:t>
            </a:r>
            <a:r>
              <a:rPr lang="hu-HU" sz="2400" dirty="0" err="1" smtClean="0"/>
              <a:t>Edgeworth-doboz</a:t>
            </a:r>
            <a:r>
              <a:rPr lang="hu-HU" sz="2400" dirty="0" smtClean="0"/>
              <a:t> segítségével a tétel bizonyítható.</a:t>
            </a:r>
            <a:endParaRPr lang="hu-HU" sz="2400" dirty="0"/>
          </a:p>
        </p:txBody>
      </p:sp>
    </p:spTree>
    <p:extLst>
      <p:ext uri="{BB962C8B-B14F-4D97-AF65-F5344CB8AC3E}">
        <p14:creationId xmlns:p14="http://schemas.microsoft.com/office/powerpoint/2010/main" val="245086668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7544" y="-171400"/>
            <a:ext cx="8229600" cy="1143000"/>
          </a:xfrm>
        </p:spPr>
        <p:txBody>
          <a:bodyPr>
            <a:normAutofit fontScale="90000"/>
          </a:bodyPr>
          <a:lstStyle/>
          <a:p>
            <a:r>
              <a:rPr lang="hu-HU" dirty="0" smtClean="0"/>
              <a:t>Szemléltető példa (és a </a:t>
            </a:r>
            <a:r>
              <a:rPr lang="hu-HU" dirty="0" err="1" smtClean="0"/>
              <a:t>Coase-tétel</a:t>
            </a:r>
            <a:r>
              <a:rPr lang="hu-HU" dirty="0" smtClean="0"/>
              <a:t>)</a:t>
            </a:r>
            <a:endParaRPr lang="hu-HU" dirty="0"/>
          </a:p>
        </p:txBody>
      </p:sp>
      <p:sp>
        <p:nvSpPr>
          <p:cNvPr id="3" name="Tartalom helye 2"/>
          <p:cNvSpPr>
            <a:spLocks noGrp="1"/>
          </p:cNvSpPr>
          <p:nvPr>
            <p:ph idx="1"/>
          </p:nvPr>
        </p:nvSpPr>
        <p:spPr>
          <a:xfrm>
            <a:off x="467544" y="836712"/>
            <a:ext cx="8229600" cy="5616624"/>
          </a:xfrm>
        </p:spPr>
        <p:txBody>
          <a:bodyPr>
            <a:normAutofit/>
          </a:bodyPr>
          <a:lstStyle/>
          <a:p>
            <a:r>
              <a:rPr lang="hu-HU" sz="2800" dirty="0" smtClean="0"/>
              <a:t>Térjünk vissza az asztalos példájához. A tétel szerint nincs jelentősége annak, hogy az asztalos zavarja a lakókat, vagy fordítva.</a:t>
            </a:r>
          </a:p>
          <a:p>
            <a:r>
              <a:rPr lang="hu-HU" sz="2800" dirty="0" smtClean="0"/>
              <a:t>A </a:t>
            </a:r>
            <a:r>
              <a:rPr lang="hu-HU" sz="2800" dirty="0" err="1" smtClean="0"/>
              <a:t>Coase-tétel</a:t>
            </a:r>
            <a:r>
              <a:rPr lang="hu-HU" sz="2800" dirty="0" smtClean="0"/>
              <a:t> alapján a két szélsőség (q = 0; és az egyéni profitmaximalizáló q*) között adódik majd a kölcsönösen elfogadott megoldás.</a:t>
            </a:r>
          </a:p>
          <a:p>
            <a:r>
              <a:rPr lang="hu-HU" sz="2800" dirty="0" smtClean="0"/>
              <a:t>Például ha a hatályos jog szerint lehetősége van a lakógyűlésnek eltiltani őt a tevékenységtől, </a:t>
            </a:r>
            <a:r>
              <a:rPr lang="hu-HU" sz="2800" dirty="0" err="1" smtClean="0"/>
              <a:t>vala-milyen</a:t>
            </a:r>
            <a:r>
              <a:rPr lang="hu-HU" sz="2800" dirty="0" smtClean="0"/>
              <a:t> </a:t>
            </a:r>
            <a:r>
              <a:rPr lang="el-GR" sz="2800" dirty="0" smtClean="0"/>
              <a:t>τ</a:t>
            </a:r>
            <a:r>
              <a:rPr lang="hu-HU" sz="2800" dirty="0" smtClean="0"/>
              <a:t>(q) összeget fizethet ellenszolgáltatásként a lakóknak; annak fejében, hogy azok tűrjék el tevékenysége káros mellékhatásait. A tevékenysége így kevésbé lesz </a:t>
            </a:r>
            <a:r>
              <a:rPr lang="hu-HU" sz="2800" dirty="0" err="1" smtClean="0"/>
              <a:t>profitábilis</a:t>
            </a:r>
            <a:r>
              <a:rPr lang="hu-HU" sz="2800" dirty="0" smtClean="0"/>
              <a:t>, és kevesebbet dolgozhat.</a:t>
            </a:r>
            <a:endParaRPr lang="hu-HU" sz="2800" dirty="0"/>
          </a:p>
        </p:txBody>
      </p:sp>
    </p:spTree>
    <p:extLst>
      <p:ext uri="{BB962C8B-B14F-4D97-AF65-F5344CB8AC3E}">
        <p14:creationId xmlns:p14="http://schemas.microsoft.com/office/powerpoint/2010/main" val="2512839915"/>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Szemléltető példa (folytatás)</a:t>
            </a:r>
            <a:endParaRPr lang="hu-HU" dirty="0"/>
          </a:p>
        </p:txBody>
      </p:sp>
      <p:sp>
        <p:nvSpPr>
          <p:cNvPr id="3" name="Tartalom helye 2"/>
          <p:cNvSpPr>
            <a:spLocks noGrp="1"/>
          </p:cNvSpPr>
          <p:nvPr>
            <p:ph idx="1"/>
          </p:nvPr>
        </p:nvSpPr>
        <p:spPr>
          <a:xfrm>
            <a:off x="457200" y="1340768"/>
            <a:ext cx="8229600" cy="5256584"/>
          </a:xfrm>
        </p:spPr>
        <p:txBody>
          <a:bodyPr>
            <a:normAutofit/>
          </a:bodyPr>
          <a:lstStyle/>
          <a:p>
            <a:r>
              <a:rPr lang="hu-HU" dirty="0" smtClean="0"/>
              <a:t>Az is elképzelhető, hogy az asztalost a hatályos jogszabályok alapján nem tilthatják el a tevékenységtől, és inkább vállalja az állandó perpatvart, minthogy kompenzációt fizetne a lakóknak vagy elállna a tevékenységétől.</a:t>
            </a:r>
          </a:p>
          <a:p>
            <a:r>
              <a:rPr lang="hu-HU" dirty="0" smtClean="0"/>
              <a:t>Ilyenkor a lakók fizethetnek neki azért, hogy csökkentse a műhelyben eltöltött időt. Így ő kevesebbet dolgozik és keres majd, de a kieső keresetet ellensúlyozhatja a lakók által fizetett pénz. (A lakók megfizetik a pihenés árát.)</a:t>
            </a:r>
            <a:endParaRPr lang="hu-HU" dirty="0"/>
          </a:p>
        </p:txBody>
      </p:sp>
    </p:spTree>
    <p:extLst>
      <p:ext uri="{BB962C8B-B14F-4D97-AF65-F5344CB8AC3E}">
        <p14:creationId xmlns:p14="http://schemas.microsoft.com/office/powerpoint/2010/main" val="202065914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 végeredmény: </a:t>
            </a:r>
            <a:r>
              <a:rPr lang="hu-HU" dirty="0" err="1" smtClean="0"/>
              <a:t>Pareto-optimum</a:t>
            </a:r>
            <a:endParaRPr lang="hu-HU" dirty="0"/>
          </a:p>
        </p:txBody>
      </p:sp>
      <p:sp>
        <p:nvSpPr>
          <p:cNvPr id="3" name="Tartalom helye 2"/>
          <p:cNvSpPr>
            <a:spLocks noGrp="1"/>
          </p:cNvSpPr>
          <p:nvPr>
            <p:ph idx="1"/>
          </p:nvPr>
        </p:nvSpPr>
        <p:spPr>
          <a:xfrm>
            <a:off x="467544" y="1412776"/>
            <a:ext cx="8229600" cy="5030019"/>
          </a:xfrm>
        </p:spPr>
        <p:txBody>
          <a:bodyPr>
            <a:normAutofit/>
          </a:bodyPr>
          <a:lstStyle/>
          <a:p>
            <a:r>
              <a:rPr lang="hu-HU" dirty="0" smtClean="0"/>
              <a:t>A lényeges szempont az, hogy mindkét fél tudja értékelni az asztalos munkájából ill. a munka szüneteltetéséből következő hasznosságot és áldozatot. A kompenzációról folyó tárgyalások eredményeképpen a jogosítványok önkéntes adásvétele folytán a tevékenység egyaránt </a:t>
            </a:r>
            <a:r>
              <a:rPr lang="hu-HU" dirty="0" err="1" smtClean="0"/>
              <a:t>Pareto-optimális</a:t>
            </a:r>
            <a:r>
              <a:rPr lang="hu-HU" dirty="0" smtClean="0"/>
              <a:t> szinten határozódhat meg, függetlenül a tulajdonjogok eredeti kijelölésétől.</a:t>
            </a:r>
            <a:endParaRPr lang="hu-HU" dirty="0"/>
          </a:p>
        </p:txBody>
      </p:sp>
    </p:spTree>
    <p:extLst>
      <p:ext uri="{BB962C8B-B14F-4D97-AF65-F5344CB8AC3E}">
        <p14:creationId xmlns:p14="http://schemas.microsoft.com/office/powerpoint/2010/main" val="29328874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ím 4"/>
          <p:cNvSpPr>
            <a:spLocks noGrp="1"/>
          </p:cNvSpPr>
          <p:nvPr>
            <p:ph type="title"/>
          </p:nvPr>
        </p:nvSpPr>
        <p:spPr/>
        <p:txBody>
          <a:bodyPr>
            <a:normAutofit fontScale="90000"/>
          </a:bodyPr>
          <a:lstStyle/>
          <a:p>
            <a:r>
              <a:rPr lang="hu-HU" dirty="0" smtClean="0"/>
              <a:t>A különböző allokáció-típusok egymáshoz való viszonya</a:t>
            </a:r>
            <a:endParaRPr lang="hu-HU" dirty="0"/>
          </a:p>
        </p:txBody>
      </p:sp>
      <p:sp>
        <p:nvSpPr>
          <p:cNvPr id="6" name="Tartalom helye 5"/>
          <p:cNvSpPr>
            <a:spLocks noGrp="1"/>
          </p:cNvSpPr>
          <p:nvPr>
            <p:ph idx="1"/>
          </p:nvPr>
        </p:nvSpPr>
        <p:spPr>
          <a:xfrm>
            <a:off x="457200" y="1600200"/>
            <a:ext cx="8229600" cy="4925144"/>
          </a:xfrm>
        </p:spPr>
        <p:txBody>
          <a:bodyPr/>
          <a:lstStyle/>
          <a:p>
            <a:r>
              <a:rPr lang="hu-HU" dirty="0" smtClean="0"/>
              <a:t>A </a:t>
            </a:r>
            <a:r>
              <a:rPr lang="hu-HU" dirty="0" err="1" smtClean="0"/>
              <a:t>mikroökonómiai</a:t>
            </a:r>
            <a:r>
              <a:rPr lang="hu-HU" dirty="0" smtClean="0"/>
              <a:t> megfontolások alapján ideálisnak tekintett Pareto-hatékony általános versenyzői egyensúly kialakulása viszonylag szigorú feltételek teljesüléséhez kötött.</a:t>
            </a:r>
          </a:p>
          <a:p>
            <a:r>
              <a:rPr lang="hu-HU" dirty="0" smtClean="0"/>
              <a:t>Amennyiben ezen feltevések bármelyike nem érvényesül, akkor a piaci mechanizmusok a </a:t>
            </a:r>
            <a:r>
              <a:rPr lang="hu-HU" dirty="0" err="1" smtClean="0"/>
              <a:t>Pareto-optimum</a:t>
            </a:r>
            <a:r>
              <a:rPr lang="hu-HU" dirty="0" smtClean="0"/>
              <a:t> helyett csak egyensúlyi, sőt valószínűbb, hogy egyensúlytalan tényleges allokációhoz vezetnek.</a:t>
            </a:r>
            <a:endParaRPr lang="hu-HU" dirty="0"/>
          </a:p>
        </p:txBody>
      </p:sp>
    </p:spTree>
    <p:extLst>
      <p:ext uri="{BB962C8B-B14F-4D97-AF65-F5344CB8AC3E}">
        <p14:creationId xmlns:p14="http://schemas.microsoft.com/office/powerpoint/2010/main" val="2844231269"/>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ím 3"/>
          <p:cNvSpPr>
            <a:spLocks noGrp="1"/>
          </p:cNvSpPr>
          <p:nvPr>
            <p:ph type="title"/>
          </p:nvPr>
        </p:nvSpPr>
        <p:spPr/>
        <p:txBody>
          <a:bodyPr/>
          <a:lstStyle/>
          <a:p>
            <a:r>
              <a:rPr lang="hu-HU" dirty="0" smtClean="0"/>
              <a:t>Az externáliák </a:t>
            </a:r>
            <a:r>
              <a:rPr lang="hu-HU" dirty="0" err="1" smtClean="0"/>
              <a:t>internalizálása</a:t>
            </a:r>
            <a:r>
              <a:rPr lang="hu-HU" dirty="0" smtClean="0"/>
              <a:t> – szabályozási lehetőségek</a:t>
            </a:r>
            <a:endParaRPr lang="hu-HU" dirty="0"/>
          </a:p>
        </p:txBody>
      </p:sp>
      <p:sp>
        <p:nvSpPr>
          <p:cNvPr id="5" name="Szöveg helye 4"/>
          <p:cNvSpPr>
            <a:spLocks noGrp="1"/>
          </p:cNvSpPr>
          <p:nvPr>
            <p:ph type="body" idx="1"/>
          </p:nvPr>
        </p:nvSpPr>
        <p:spPr/>
        <p:txBody>
          <a:bodyPr/>
          <a:lstStyle/>
          <a:p>
            <a:r>
              <a:rPr lang="hu-HU" dirty="0" smtClean="0"/>
              <a:t>Válogatott fejezetek mikroökonómiából – külső gazdasági hatások</a:t>
            </a:r>
            <a:endParaRPr lang="hu-HU" dirty="0"/>
          </a:p>
        </p:txBody>
      </p:sp>
    </p:spTree>
    <p:extLst>
      <p:ext uri="{BB962C8B-B14F-4D97-AF65-F5344CB8AC3E}">
        <p14:creationId xmlns:p14="http://schemas.microsoft.com/office/powerpoint/2010/main" val="4290654721"/>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 megfelelő szabályozás</a:t>
            </a:r>
            <a:endParaRPr lang="hu-HU" dirty="0"/>
          </a:p>
        </p:txBody>
      </p:sp>
      <p:sp>
        <p:nvSpPr>
          <p:cNvPr id="3" name="Tartalom helye 2"/>
          <p:cNvSpPr>
            <a:spLocks noGrp="1"/>
          </p:cNvSpPr>
          <p:nvPr>
            <p:ph idx="1"/>
          </p:nvPr>
        </p:nvSpPr>
        <p:spPr/>
        <p:txBody>
          <a:bodyPr>
            <a:normAutofit/>
          </a:bodyPr>
          <a:lstStyle/>
          <a:p>
            <a:r>
              <a:rPr lang="hu-HU" sz="2800" dirty="0" smtClean="0"/>
              <a:t>A két irányzat között meghúzódó különbség kapcsán már említettük az externhatások internalizálását.</a:t>
            </a:r>
          </a:p>
          <a:p>
            <a:r>
              <a:rPr lang="hu-HU" sz="2800" dirty="0" smtClean="0"/>
              <a:t>A jóléti iskola elengedhetetlennek tartja a kormányzat beavatkozását, és az adók vagy szubvenciók alkalmazásától várja a piaci kudarc korrekcióját. </a:t>
            </a:r>
          </a:p>
          <a:p>
            <a:r>
              <a:rPr lang="hu-HU" sz="2800" dirty="0" smtClean="0"/>
              <a:t>A jogi iskola ezzel szemben a résztvevő felek tárgyalásain keresztül, a külső hatások szerződésbe foglalásával véli elérhetőnek az internalizálást.</a:t>
            </a:r>
          </a:p>
          <a:p>
            <a:endParaRPr lang="hu-HU" sz="2800" dirty="0"/>
          </a:p>
        </p:txBody>
      </p:sp>
    </p:spTree>
    <p:extLst>
      <p:ext uri="{BB962C8B-B14F-4D97-AF65-F5344CB8AC3E}">
        <p14:creationId xmlns:p14="http://schemas.microsoft.com/office/powerpoint/2010/main" val="1640462342"/>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t>A külső hatások kezelésének szintjei I.</a:t>
            </a:r>
            <a:br>
              <a:rPr lang="hu-HU" dirty="0" smtClean="0"/>
            </a:br>
            <a:r>
              <a:rPr lang="hu-HU" dirty="0" smtClean="0"/>
              <a:t>Önkéntes megállapodás</a:t>
            </a:r>
            <a:endParaRPr lang="hu-HU" dirty="0"/>
          </a:p>
        </p:txBody>
      </p:sp>
      <p:sp>
        <p:nvSpPr>
          <p:cNvPr id="3" name="Tartalom helye 2"/>
          <p:cNvSpPr>
            <a:spLocks noGrp="1"/>
          </p:cNvSpPr>
          <p:nvPr>
            <p:ph idx="1"/>
          </p:nvPr>
        </p:nvSpPr>
        <p:spPr>
          <a:xfrm>
            <a:off x="457200" y="1600200"/>
            <a:ext cx="8229600" cy="4997152"/>
          </a:xfrm>
        </p:spPr>
        <p:txBody>
          <a:bodyPr>
            <a:normAutofit/>
          </a:bodyPr>
          <a:lstStyle/>
          <a:p>
            <a:r>
              <a:rPr lang="hu-HU" sz="2800" dirty="0" smtClean="0"/>
              <a:t>Más felosztás szerint a külső hatások kezelésének, belsővé alakításának különböző szintjeit értelmezzük.</a:t>
            </a:r>
          </a:p>
          <a:p>
            <a:r>
              <a:rPr lang="hu-HU" sz="2800" dirty="0" smtClean="0"/>
              <a:t>Az internalizálás legalsó szintje az érintett felek közötti önkéntes megállapodás. Az externhatás okozója és érintettje saját érdekeinek figyelembevételével egy kompromisszumos megoldást keres. Az önkéntes megállapodás viszonylag gyors és kényelmes megoldást jelenthet.</a:t>
            </a:r>
          </a:p>
          <a:p>
            <a:r>
              <a:rPr lang="hu-HU" sz="2800" dirty="0" smtClean="0"/>
              <a:t>Gondot okoz viszont, ha a szereplők valamelyike nem hajlandó a kompromisszumra, valamint, ha túl nagy a résztvevők (okozók, érintettek) száma.</a:t>
            </a:r>
            <a:endParaRPr lang="hu-HU" sz="2800" dirty="0"/>
          </a:p>
        </p:txBody>
      </p:sp>
    </p:spTree>
    <p:extLst>
      <p:ext uri="{BB962C8B-B14F-4D97-AF65-F5344CB8AC3E}">
        <p14:creationId xmlns:p14="http://schemas.microsoft.com/office/powerpoint/2010/main" val="2297982637"/>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 tranzakciós költségek jelentősége</a:t>
            </a:r>
            <a:endParaRPr lang="hu-HU" dirty="0"/>
          </a:p>
        </p:txBody>
      </p:sp>
      <p:sp>
        <p:nvSpPr>
          <p:cNvPr id="3" name="Tartalom helye 2"/>
          <p:cNvSpPr>
            <a:spLocks noGrp="1"/>
          </p:cNvSpPr>
          <p:nvPr>
            <p:ph idx="1"/>
          </p:nvPr>
        </p:nvSpPr>
        <p:spPr/>
        <p:txBody>
          <a:bodyPr>
            <a:normAutofit fontScale="92500"/>
          </a:bodyPr>
          <a:lstStyle/>
          <a:p>
            <a:r>
              <a:rPr lang="hu-HU" dirty="0" smtClean="0"/>
              <a:t>Minél több embert érint egy külső hatás, annál nehezebben elképzelhető egy mindenki számára elfogadható és technikailag is kivitelezhető megoldás, mivel komplikált az információ kezelése és az egységes, de mindenki számára elfogadható stratégia kialakítása. </a:t>
            </a:r>
          </a:p>
          <a:p>
            <a:r>
              <a:rPr lang="hu-HU" dirty="0" smtClean="0"/>
              <a:t>Ezek a nehézségek végső soron áthidalhatók, de jelentősen megemelhetik a tranzakciós költségeket.</a:t>
            </a:r>
            <a:endParaRPr lang="hu-HU" dirty="0"/>
          </a:p>
        </p:txBody>
      </p:sp>
    </p:spTree>
    <p:extLst>
      <p:ext uri="{BB962C8B-B14F-4D97-AF65-F5344CB8AC3E}">
        <p14:creationId xmlns:p14="http://schemas.microsoft.com/office/powerpoint/2010/main" val="1676817315"/>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a:t>A külső hatások kezelésének szintjei </a:t>
            </a:r>
            <a:r>
              <a:rPr lang="hu-HU" dirty="0" smtClean="0"/>
              <a:t>II.</a:t>
            </a:r>
            <a:r>
              <a:rPr lang="hu-HU" dirty="0"/>
              <a:t/>
            </a:r>
            <a:br>
              <a:rPr lang="hu-HU" dirty="0"/>
            </a:br>
            <a:r>
              <a:rPr lang="hu-HU" dirty="0" smtClean="0"/>
              <a:t>Jogi eszközökkel történő kényszerítés</a:t>
            </a:r>
            <a:endParaRPr lang="hu-HU" dirty="0"/>
          </a:p>
        </p:txBody>
      </p:sp>
      <p:sp>
        <p:nvSpPr>
          <p:cNvPr id="3" name="Tartalom helye 2"/>
          <p:cNvSpPr>
            <a:spLocks noGrp="1"/>
          </p:cNvSpPr>
          <p:nvPr>
            <p:ph idx="1"/>
          </p:nvPr>
        </p:nvSpPr>
        <p:spPr>
          <a:xfrm>
            <a:off x="457200" y="1600200"/>
            <a:ext cx="8229600" cy="4997152"/>
          </a:xfrm>
        </p:spPr>
        <p:txBody>
          <a:bodyPr>
            <a:normAutofit fontScale="85000" lnSpcReduction="10000"/>
          </a:bodyPr>
          <a:lstStyle/>
          <a:p>
            <a:r>
              <a:rPr lang="hu-HU" dirty="0" smtClean="0"/>
              <a:t>Amennyiben a feleknek nem sikerül önkéntes megállapodásra jutniuk, akkor valamelyikük megkísérelheti jogi eszközökkel kényszeríteni a másikat az externhatások ellentételezésére.</a:t>
            </a:r>
          </a:p>
          <a:p>
            <a:r>
              <a:rPr lang="hu-HU" dirty="0" smtClean="0"/>
              <a:t>Ennek első lépése az elismertetés. Az </a:t>
            </a:r>
            <a:r>
              <a:rPr lang="hu-HU" dirty="0" err="1" smtClean="0"/>
              <a:t>extern</a:t>
            </a:r>
            <a:r>
              <a:rPr lang="hu-HU" dirty="0" smtClean="0"/>
              <a:t> kapcsolat két oldalán álló felek közösen felkérnek egy döntőbírát, akiknek aztán várhatóan elfogadják a véleményét. Sok országban találhatunk olyan intézményeket, amelyek kifejezetten az ilyen szakértő tanácsadó tevékenységre szakosodnak. A felmerülő vitatott eseteket az érvényes jogi szabályozás szellemében minősítik, de még bíróságra vitel előtt, tehát olcsóbban és gyorsabban oldhatják meg a kérdést.</a:t>
            </a:r>
            <a:endParaRPr lang="hu-HU" dirty="0"/>
          </a:p>
        </p:txBody>
      </p:sp>
    </p:spTree>
    <p:extLst>
      <p:ext uri="{BB962C8B-B14F-4D97-AF65-F5344CB8AC3E}">
        <p14:creationId xmlns:p14="http://schemas.microsoft.com/office/powerpoint/2010/main" val="1978256818"/>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a:t>A külső hatások kezelésének szintjei </a:t>
            </a:r>
            <a:r>
              <a:rPr lang="hu-HU" dirty="0" smtClean="0"/>
              <a:t>III.</a:t>
            </a:r>
            <a:r>
              <a:rPr lang="hu-HU" dirty="0"/>
              <a:t/>
            </a:r>
            <a:br>
              <a:rPr lang="hu-HU" dirty="0"/>
            </a:br>
            <a:r>
              <a:rPr lang="hu-HU" dirty="0" smtClean="0"/>
              <a:t>Kényszerű kártalanítás</a:t>
            </a:r>
            <a:endParaRPr lang="hu-HU" dirty="0"/>
          </a:p>
        </p:txBody>
      </p:sp>
      <p:sp>
        <p:nvSpPr>
          <p:cNvPr id="3" name="Tartalom helye 2"/>
          <p:cNvSpPr>
            <a:spLocks noGrp="1"/>
          </p:cNvSpPr>
          <p:nvPr>
            <p:ph idx="1"/>
          </p:nvPr>
        </p:nvSpPr>
        <p:spPr>
          <a:xfrm>
            <a:off x="457200" y="1600200"/>
            <a:ext cx="8229600" cy="4925144"/>
          </a:xfrm>
        </p:spPr>
        <p:txBody>
          <a:bodyPr>
            <a:normAutofit lnSpcReduction="10000"/>
          </a:bodyPr>
          <a:lstStyle/>
          <a:p>
            <a:r>
              <a:rPr lang="hu-HU" dirty="0" smtClean="0"/>
              <a:t>Az internalizálás következő szintjét a kényszerű kártalanítás jelenti, amely bírósági közreműködést igényel. Ez akkor válik aktuálissá, ha a felek önkéntes megállapodása valamilyen okból nem valósul meg.</a:t>
            </a:r>
          </a:p>
          <a:p>
            <a:r>
              <a:rPr lang="hu-HU" dirty="0" smtClean="0"/>
              <a:t>A jogszabályok segítségével való internalizálás azonban időben hosszú és költséges eljárás.</a:t>
            </a:r>
          </a:p>
          <a:p>
            <a:r>
              <a:rPr lang="hu-HU" dirty="0" smtClean="0"/>
              <a:t>Ráadásul a jogrendszerek hiányosságai miatt nem biztos, hogy a bíróság által hozott döntés igazságos és racionális az adott szituációban.</a:t>
            </a:r>
          </a:p>
        </p:txBody>
      </p:sp>
    </p:spTree>
    <p:extLst>
      <p:ext uri="{BB962C8B-B14F-4D97-AF65-F5344CB8AC3E}">
        <p14:creationId xmlns:p14="http://schemas.microsoft.com/office/powerpoint/2010/main" val="859762938"/>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t>A jogi kényszerítés és a tulajdonjogok</a:t>
            </a:r>
            <a:endParaRPr lang="hu-HU" dirty="0"/>
          </a:p>
        </p:txBody>
      </p:sp>
      <p:sp>
        <p:nvSpPr>
          <p:cNvPr id="3" name="Tartalom helye 2"/>
          <p:cNvSpPr>
            <a:spLocks noGrp="1"/>
          </p:cNvSpPr>
          <p:nvPr>
            <p:ph idx="1"/>
          </p:nvPr>
        </p:nvSpPr>
        <p:spPr/>
        <p:txBody>
          <a:bodyPr/>
          <a:lstStyle/>
          <a:p>
            <a:r>
              <a:rPr lang="hu-HU" dirty="0" smtClean="0"/>
              <a:t>Ez a megoldás rendszerint akkor lehet sikeres, ha a tulajdonviszonyok egyértelműen meghatározottak. </a:t>
            </a:r>
          </a:p>
          <a:p>
            <a:r>
              <a:rPr lang="hu-HU" dirty="0" smtClean="0"/>
              <a:t>Elengedhetetlen továbbá, hogy a hatályos jogrendszer tartalmazza azokat a tiltásokat, korlátozásokat, szankciókat és garanciákat, amelyek szükségesek az externhatások igazságos és hatékony kezeléséhez.</a:t>
            </a:r>
            <a:endParaRPr lang="hu-HU" dirty="0"/>
          </a:p>
        </p:txBody>
      </p:sp>
    </p:spTree>
    <p:extLst>
      <p:ext uri="{BB962C8B-B14F-4D97-AF65-F5344CB8AC3E}">
        <p14:creationId xmlns:p14="http://schemas.microsoft.com/office/powerpoint/2010/main" val="875249622"/>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467544" y="116632"/>
            <a:ext cx="8229600" cy="1143000"/>
          </a:xfrm>
        </p:spPr>
        <p:txBody>
          <a:bodyPr>
            <a:normAutofit fontScale="90000"/>
          </a:bodyPr>
          <a:lstStyle/>
          <a:p>
            <a:r>
              <a:rPr lang="hu-HU" dirty="0"/>
              <a:t>A külső hatások kezelésének szintjei </a:t>
            </a:r>
            <a:r>
              <a:rPr lang="hu-HU" dirty="0" smtClean="0"/>
              <a:t>IV.</a:t>
            </a:r>
            <a:r>
              <a:rPr lang="hu-HU" dirty="0"/>
              <a:t/>
            </a:r>
            <a:br>
              <a:rPr lang="hu-HU" dirty="0"/>
            </a:br>
            <a:r>
              <a:rPr lang="hu-HU" dirty="0" smtClean="0"/>
              <a:t>Adminisztratív intézkedések</a:t>
            </a:r>
            <a:endParaRPr lang="hu-HU" dirty="0"/>
          </a:p>
        </p:txBody>
      </p:sp>
      <p:sp>
        <p:nvSpPr>
          <p:cNvPr id="3" name="Tartalom helye 2"/>
          <p:cNvSpPr>
            <a:spLocks noGrp="1"/>
          </p:cNvSpPr>
          <p:nvPr>
            <p:ph idx="1"/>
          </p:nvPr>
        </p:nvSpPr>
        <p:spPr>
          <a:xfrm>
            <a:off x="457200" y="1268760"/>
            <a:ext cx="8229600" cy="5400600"/>
          </a:xfrm>
        </p:spPr>
        <p:txBody>
          <a:bodyPr>
            <a:normAutofit fontScale="92500"/>
          </a:bodyPr>
          <a:lstStyle/>
          <a:p>
            <a:r>
              <a:rPr lang="hu-HU" dirty="0" smtClean="0"/>
              <a:t>Adminisztratív eszközökkel is megpróbálhatják kezelni az externáliákat: ez azt jelenti, hogy hatósági előírásokkal próbálják korlátozni a negatív külső hatásokkal járó elsődleges tevékenységeket, amelyek az emberek sokaságának életkörülményeit negatívan érintik. </a:t>
            </a:r>
          </a:p>
          <a:p>
            <a:r>
              <a:rPr lang="hu-HU" dirty="0" smtClean="0"/>
              <a:t>Ezeknek a korlátozásoknak a betartatása szintén jogi segédeszközöket igényel, de ellentétben a kényszerű kártérítésekkel, ezúttal nem a hatás internalizálásán van a hangsúly, hanem az externália kialakulásának megelőzésén. </a:t>
            </a:r>
            <a:endParaRPr lang="hu-HU" dirty="0"/>
          </a:p>
        </p:txBody>
      </p:sp>
    </p:spTree>
    <p:extLst>
      <p:ext uri="{BB962C8B-B14F-4D97-AF65-F5344CB8AC3E}">
        <p14:creationId xmlns:p14="http://schemas.microsoft.com/office/powerpoint/2010/main" val="2518637010"/>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t>Példák adminisztratív intézkedésekre</a:t>
            </a:r>
            <a:endParaRPr lang="hu-HU" dirty="0"/>
          </a:p>
        </p:txBody>
      </p:sp>
      <p:sp>
        <p:nvSpPr>
          <p:cNvPr id="3" name="Tartalom helye 2"/>
          <p:cNvSpPr>
            <a:spLocks noGrp="1"/>
          </p:cNvSpPr>
          <p:nvPr>
            <p:ph idx="1"/>
          </p:nvPr>
        </p:nvSpPr>
        <p:spPr/>
        <p:txBody>
          <a:bodyPr/>
          <a:lstStyle/>
          <a:p>
            <a:r>
              <a:rPr lang="hu-HU" dirty="0" smtClean="0"/>
              <a:t>Ilyen eszközök részint negatív externáliák keletkezését gátolhatják meg (pl. gépjárművek kötelező műszaki vizsgája, zöld kártyája); de a pozitív </a:t>
            </a:r>
            <a:r>
              <a:rPr lang="hu-HU" dirty="0" err="1" smtClean="0"/>
              <a:t>externáliával</a:t>
            </a:r>
            <a:r>
              <a:rPr lang="hu-HU" dirty="0" smtClean="0"/>
              <a:t> járó tevékenységet is ösztönözhetik.</a:t>
            </a:r>
          </a:p>
          <a:p>
            <a:r>
              <a:rPr lang="hu-HU" dirty="0" smtClean="0"/>
              <a:t>Utóbbira példa az egészségügy területén a kötelező szűrővizsgálat, vagy a kötelező oltások a gyermekgyógyászatban.</a:t>
            </a:r>
            <a:endParaRPr lang="hu-HU" dirty="0"/>
          </a:p>
        </p:txBody>
      </p:sp>
    </p:spTree>
    <p:extLst>
      <p:ext uri="{BB962C8B-B14F-4D97-AF65-F5344CB8AC3E}">
        <p14:creationId xmlns:p14="http://schemas.microsoft.com/office/powerpoint/2010/main" val="2148741627"/>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a:xfrm>
            <a:off x="457200" y="1600200"/>
            <a:ext cx="8229600" cy="4781128"/>
          </a:xfrm>
        </p:spPr>
        <p:txBody>
          <a:bodyPr>
            <a:normAutofit/>
          </a:bodyPr>
          <a:lstStyle/>
          <a:p>
            <a:r>
              <a:rPr lang="hu-HU" dirty="0" smtClean="0"/>
              <a:t>A nagy mértékű, sok embert érintő és mérhető </a:t>
            </a:r>
            <a:r>
              <a:rPr lang="hu-HU" dirty="0" err="1" smtClean="0"/>
              <a:t>externáliával</a:t>
            </a:r>
            <a:r>
              <a:rPr lang="hu-HU" dirty="0" smtClean="0"/>
              <a:t> megvalósuló tevékenységek esetében legtöbbször az adók és támogatások eszközét érdemes alkalmazni.</a:t>
            </a:r>
          </a:p>
          <a:p>
            <a:r>
              <a:rPr lang="hu-HU" dirty="0" smtClean="0"/>
              <a:t>Nevezetesen: adót kell kivetni a visszaszorítani kívánt negatív externáliák </a:t>
            </a:r>
            <a:r>
              <a:rPr lang="hu-HU" dirty="0" err="1" smtClean="0"/>
              <a:t>forrástevékenysé-gére</a:t>
            </a:r>
            <a:r>
              <a:rPr lang="hu-HU" dirty="0" smtClean="0"/>
              <a:t>, az ösztönözni kívánt pozitív externáliák forrástevékenységét pedig szubvencionálni (támogatni) kell.</a:t>
            </a:r>
            <a:endParaRPr lang="hu-HU" dirty="0"/>
          </a:p>
        </p:txBody>
      </p:sp>
      <p:sp>
        <p:nvSpPr>
          <p:cNvPr id="4" name="Cím 1"/>
          <p:cNvSpPr>
            <a:spLocks noGrp="1"/>
          </p:cNvSpPr>
          <p:nvPr>
            <p:ph type="title"/>
          </p:nvPr>
        </p:nvSpPr>
        <p:spPr>
          <a:xfrm>
            <a:off x="467544" y="116632"/>
            <a:ext cx="8229600" cy="1143000"/>
          </a:xfrm>
        </p:spPr>
        <p:txBody>
          <a:bodyPr>
            <a:normAutofit fontScale="90000"/>
          </a:bodyPr>
          <a:lstStyle/>
          <a:p>
            <a:r>
              <a:rPr lang="hu-HU" dirty="0"/>
              <a:t>A külső hatások kezelésének szintjei </a:t>
            </a:r>
            <a:r>
              <a:rPr lang="hu-HU" dirty="0" smtClean="0"/>
              <a:t>V.</a:t>
            </a:r>
            <a:r>
              <a:rPr lang="hu-HU" dirty="0"/>
              <a:t/>
            </a:r>
            <a:br>
              <a:rPr lang="hu-HU" dirty="0"/>
            </a:br>
            <a:r>
              <a:rPr lang="hu-HU" dirty="0" err="1" smtClean="0"/>
              <a:t>Közg-i</a:t>
            </a:r>
            <a:r>
              <a:rPr lang="hu-HU" dirty="0" smtClean="0"/>
              <a:t> eszközök: adók és támogatások</a:t>
            </a:r>
            <a:endParaRPr lang="hu-HU" dirty="0"/>
          </a:p>
        </p:txBody>
      </p:sp>
    </p:spTree>
    <p:extLst>
      <p:ext uri="{BB962C8B-B14F-4D97-AF65-F5344CB8AC3E}">
        <p14:creationId xmlns:p14="http://schemas.microsoft.com/office/powerpoint/2010/main" val="31184170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p:txBody>
          <a:bodyPr/>
          <a:lstStyle/>
          <a:p>
            <a:r>
              <a:rPr lang="hu-HU" dirty="0" smtClean="0"/>
              <a:t>Önmagában azonban az elvileg Pareto-hatékony allokáció elérése sem garantálja a társadalmi optimum elérését.</a:t>
            </a:r>
          </a:p>
          <a:p>
            <a:r>
              <a:rPr lang="hu-HU" dirty="0" smtClean="0"/>
              <a:t>A piaci elégtelenség fogalma lényegét tekintve a piaci és nem piaci allokáció elvi különbözőségén alapul, és a piaci mechanizmusok kiterjeszthetőségének korlátaira utal.</a:t>
            </a:r>
          </a:p>
        </p:txBody>
      </p:sp>
      <p:sp>
        <p:nvSpPr>
          <p:cNvPr id="4" name="Cím 4"/>
          <p:cNvSpPr>
            <a:spLocks noGrp="1"/>
          </p:cNvSpPr>
          <p:nvPr>
            <p:ph type="title"/>
          </p:nvPr>
        </p:nvSpPr>
        <p:spPr>
          <a:xfrm>
            <a:off x="457200" y="274638"/>
            <a:ext cx="8229600" cy="1143000"/>
          </a:xfrm>
        </p:spPr>
        <p:txBody>
          <a:bodyPr>
            <a:normAutofit fontScale="90000"/>
          </a:bodyPr>
          <a:lstStyle/>
          <a:p>
            <a:r>
              <a:rPr lang="hu-HU" dirty="0" smtClean="0"/>
              <a:t>A különböző allokáció-típusok egymáshoz való viszonya</a:t>
            </a:r>
            <a:endParaRPr lang="hu-HU" dirty="0"/>
          </a:p>
        </p:txBody>
      </p:sp>
    </p:spTree>
    <p:extLst>
      <p:ext uri="{BB962C8B-B14F-4D97-AF65-F5344CB8AC3E}">
        <p14:creationId xmlns:p14="http://schemas.microsoft.com/office/powerpoint/2010/main" val="3821126049"/>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Az adók és támogatások mértéke</a:t>
            </a:r>
            <a:endParaRPr lang="hu-HU" dirty="0"/>
          </a:p>
        </p:txBody>
      </p:sp>
      <p:sp>
        <p:nvSpPr>
          <p:cNvPr id="3" name="Tartalom helye 2"/>
          <p:cNvSpPr>
            <a:spLocks noGrp="1"/>
          </p:cNvSpPr>
          <p:nvPr>
            <p:ph idx="1"/>
          </p:nvPr>
        </p:nvSpPr>
        <p:spPr>
          <a:xfrm>
            <a:off x="457200" y="1600200"/>
            <a:ext cx="8229600" cy="4781128"/>
          </a:xfrm>
        </p:spPr>
        <p:txBody>
          <a:bodyPr>
            <a:normAutofit fontScale="92500"/>
          </a:bodyPr>
          <a:lstStyle/>
          <a:p>
            <a:r>
              <a:rPr lang="hu-HU" dirty="0" smtClean="0"/>
              <a:t>A fizetendő adó és támogatás összegét a termelés nagyságával összefüggésben szokták meghatározni. Az adók és szubvenciók ilyen formában nem annyira szigorú eszközök, mint pl. az adminisztratív korlátozások.</a:t>
            </a:r>
          </a:p>
          <a:p>
            <a:r>
              <a:rPr lang="hu-HU" dirty="0" smtClean="0"/>
              <a:t>Egyszerűen arról van szó, hogy az adók növelik a költségeket, a támogatások növelik a bevételeket. A termelőknek azt kell eldönteniük, hogy az adó és támogatás melletti költségviszonyok közepette meddig éri meg előállítani az adott terméket.</a:t>
            </a:r>
            <a:endParaRPr lang="hu-HU" dirty="0"/>
          </a:p>
        </p:txBody>
      </p:sp>
    </p:spTree>
    <p:extLst>
      <p:ext uri="{BB962C8B-B14F-4D97-AF65-F5344CB8AC3E}">
        <p14:creationId xmlns:p14="http://schemas.microsoft.com/office/powerpoint/2010/main" val="587184785"/>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dirty="0" smtClean="0"/>
              <a:t>Externáliák kezelése a gyakorlatban</a:t>
            </a:r>
            <a:endParaRPr lang="hu-HU" dirty="0"/>
          </a:p>
        </p:txBody>
      </p:sp>
      <p:sp>
        <p:nvSpPr>
          <p:cNvPr id="3" name="Tartalom helye 2"/>
          <p:cNvSpPr>
            <a:spLocks noGrp="1"/>
          </p:cNvSpPr>
          <p:nvPr>
            <p:ph idx="1"/>
          </p:nvPr>
        </p:nvSpPr>
        <p:spPr>
          <a:xfrm>
            <a:off x="457200" y="1600200"/>
            <a:ext cx="8229600" cy="4925144"/>
          </a:xfrm>
        </p:spPr>
        <p:txBody>
          <a:bodyPr/>
          <a:lstStyle/>
          <a:p>
            <a:r>
              <a:rPr lang="hu-HU" dirty="0" smtClean="0"/>
              <a:t>Az externáliák kezelésére irányuló eszközöket a gyakorlatban sokszor együttesen alkalmazzák.</a:t>
            </a:r>
          </a:p>
          <a:p>
            <a:r>
              <a:rPr lang="hu-HU" dirty="0"/>
              <a:t>A</a:t>
            </a:r>
            <a:r>
              <a:rPr lang="hu-HU" dirty="0" smtClean="0"/>
              <a:t>z adminisztratív intézkedéseket összekapcsolhatják az adókkal vagy a kényszerű kártalanítással, a támogatásokat adminisztratív intézkedésekkel, az önkéntes megállapodásokat az adóval stb.</a:t>
            </a:r>
          </a:p>
          <a:p>
            <a:r>
              <a:rPr lang="hu-HU" dirty="0" smtClean="0"/>
              <a:t>Pl. kedvezményes térítés mellett (vagy ingyen) beadott kötelező oltások csecsemőkorban.</a:t>
            </a:r>
            <a:endParaRPr lang="hu-HU" dirty="0"/>
          </a:p>
        </p:txBody>
      </p:sp>
    </p:spTree>
    <p:extLst>
      <p:ext uri="{BB962C8B-B14F-4D97-AF65-F5344CB8AC3E}">
        <p14:creationId xmlns:p14="http://schemas.microsoft.com/office/powerpoint/2010/main" val="567511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dirty="0" smtClean="0"/>
              <a:t>„Hatékony tényező-felhasználás” </a:t>
            </a:r>
            <a:br>
              <a:rPr lang="hu-HU" dirty="0" smtClean="0"/>
            </a:br>
            <a:r>
              <a:rPr lang="hu-HU" dirty="0" smtClean="0"/>
              <a:t>a piac szerint (a korábbiakban)</a:t>
            </a:r>
            <a:endParaRPr lang="hu-HU" dirty="0"/>
          </a:p>
        </p:txBody>
      </p:sp>
      <p:sp>
        <p:nvSpPr>
          <p:cNvPr id="3" name="Tartalom helye 2"/>
          <p:cNvSpPr>
            <a:spLocks noGrp="1"/>
          </p:cNvSpPr>
          <p:nvPr>
            <p:ph idx="1"/>
          </p:nvPr>
        </p:nvSpPr>
        <p:spPr>
          <a:xfrm>
            <a:off x="457200" y="1600200"/>
            <a:ext cx="8229600" cy="4421088"/>
          </a:xfrm>
        </p:spPr>
        <p:txBody>
          <a:bodyPr>
            <a:normAutofit/>
          </a:bodyPr>
          <a:lstStyle/>
          <a:p>
            <a:r>
              <a:rPr lang="hu-HU" dirty="0" smtClean="0"/>
              <a:t>Az egyéni döntéshozók ítéletein alapuló piac egyensúlyi megoldása az egyéni költségek és hasznok viszonylatában jelentett hatékony tényező-felhasználást.</a:t>
            </a:r>
          </a:p>
          <a:p>
            <a:r>
              <a:rPr lang="hu-HU" dirty="0" smtClean="0"/>
              <a:t>A kompetitív egyensúlyi pontban parciális elemzéskor az „MC = MU”*; az általános egyensúly modelljében az  MRS</a:t>
            </a:r>
            <a:r>
              <a:rPr lang="hu-HU" baseline="-25000" dirty="0" smtClean="0"/>
              <a:t>A</a:t>
            </a:r>
            <a:r>
              <a:rPr lang="hu-HU" dirty="0" smtClean="0"/>
              <a:t> = MRS</a:t>
            </a:r>
            <a:r>
              <a:rPr lang="hu-HU" baseline="-25000" dirty="0" smtClean="0"/>
              <a:t>B</a:t>
            </a:r>
            <a:r>
              <a:rPr lang="hu-HU" dirty="0" smtClean="0"/>
              <a:t> =       = MRT egyenlőségek érvényesültek.</a:t>
            </a:r>
          </a:p>
        </p:txBody>
      </p:sp>
    </p:spTree>
    <p:extLst>
      <p:ext uri="{BB962C8B-B14F-4D97-AF65-F5344CB8AC3E}">
        <p14:creationId xmlns:p14="http://schemas.microsoft.com/office/powerpoint/2010/main" val="3222088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690</TotalTime>
  <Words>4985</Words>
  <Application>Microsoft Office PowerPoint</Application>
  <PresentationFormat>Diavetítés a képernyőre (4:3 oldalarány)</PresentationFormat>
  <Paragraphs>333</Paragraphs>
  <Slides>81</Slides>
  <Notes>5</Notes>
  <HiddenSlides>0</HiddenSlides>
  <MMClips>0</MMClips>
  <ScaleCrop>false</ScaleCrop>
  <HeadingPairs>
    <vt:vector size="8" baseType="variant">
      <vt:variant>
        <vt:lpstr>Használt betűtípusok</vt:lpstr>
      </vt:variant>
      <vt:variant>
        <vt:i4>3</vt:i4>
      </vt:variant>
      <vt:variant>
        <vt:lpstr>Téma</vt:lpstr>
      </vt:variant>
      <vt:variant>
        <vt:i4>1</vt:i4>
      </vt:variant>
      <vt:variant>
        <vt:lpstr>Beágyazott OLE kiszolgálók</vt:lpstr>
      </vt:variant>
      <vt:variant>
        <vt:i4>1</vt:i4>
      </vt:variant>
      <vt:variant>
        <vt:lpstr>Diacímek</vt:lpstr>
      </vt:variant>
      <vt:variant>
        <vt:i4>81</vt:i4>
      </vt:variant>
    </vt:vector>
  </HeadingPairs>
  <TitlesOfParts>
    <vt:vector size="86" baseType="lpstr">
      <vt:lpstr>Arial</vt:lpstr>
      <vt:lpstr>Calibri</vt:lpstr>
      <vt:lpstr>Wingdings</vt:lpstr>
      <vt:lpstr>Office-téma</vt:lpstr>
      <vt:lpstr>Equation</vt:lpstr>
      <vt:lpstr>Piaci kudarcok I. Külső gazdasági hatások</vt:lpstr>
      <vt:lpstr>Kompetitív piacok és  a Pareto-hatékonyság</vt:lpstr>
      <vt:lpstr>Az elemzés korlátai</vt:lpstr>
      <vt:lpstr>Egyéb piaci tökéletlenségek</vt:lpstr>
      <vt:lpstr>Az egyensúly fogalmának kiterjesztett értelmezése</vt:lpstr>
      <vt:lpstr>A hatékonyság fogalmának kiterjesztett értelmezése</vt:lpstr>
      <vt:lpstr>A különböző allokáció-típusok egymáshoz való viszonya</vt:lpstr>
      <vt:lpstr>A különböző allokáció-típusok egymáshoz való viszonya</vt:lpstr>
      <vt:lpstr>„Hatékony tényező-felhasználás”  a piac szerint (a korábbiakban)</vt:lpstr>
      <vt:lpstr>A mögöttes feltételezések</vt:lpstr>
      <vt:lpstr>A valóság: pénzformában nem mérhető hasznosság, nem független U</vt:lpstr>
      <vt:lpstr>Az egyéni és társadalmi  határhasznok és határköltségek</vt:lpstr>
      <vt:lpstr>A „társadalmilag hatékony”  erőforrás-felhasználás kritériuma</vt:lpstr>
      <vt:lpstr>Társadalmilag hatékony inputfelhasználás</vt:lpstr>
      <vt:lpstr>Az egyéni tranzakciók:  adásvételi szerződések</vt:lpstr>
      <vt:lpstr>A szerződő felek magatartása, a szerződés hatásai másokra</vt:lpstr>
      <vt:lpstr>A külső gazdasági hatásokkal (externáliákkal) kapcsolatos fogalmak</vt:lpstr>
      <vt:lpstr>Az egyéni és extern  határhasznok és határköltségek</vt:lpstr>
      <vt:lpstr>Példa: méhészet és almáskert</vt:lpstr>
      <vt:lpstr>Példa: Egyéni és társadalmi  költségek és hasznok</vt:lpstr>
      <vt:lpstr>Példa: A költségek és hasznok  nem egy helyen jelentkeznek</vt:lpstr>
      <vt:lpstr>Az externália problémája</vt:lpstr>
      <vt:lpstr>Az externáliák csoportosítása</vt:lpstr>
      <vt:lpstr>Negatív externhatás</vt:lpstr>
      <vt:lpstr>Pozitív externhatás</vt:lpstr>
      <vt:lpstr>Termelői externália</vt:lpstr>
      <vt:lpstr>Fogyasztói externália</vt:lpstr>
      <vt:lpstr>A külső gazdasági hatások megközelítése és kezelése</vt:lpstr>
      <vt:lpstr>A jóléti iskola megközelítése</vt:lpstr>
      <vt:lpstr>A jóléti iskola externália fogalma</vt:lpstr>
      <vt:lpstr>A definíció kulcselemei I.</vt:lpstr>
      <vt:lpstr>A definíció kulcselemei II.</vt:lpstr>
      <vt:lpstr>A definíció kulcselemei III.</vt:lpstr>
      <vt:lpstr>Az externáliák jóléti vesztesége: negatív externáliák</vt:lpstr>
      <vt:lpstr>Az externális károk</vt:lpstr>
      <vt:lpstr>PowerPoint-bemutató</vt:lpstr>
      <vt:lpstr>Az egyéni és társadalmi  költségek különbsége</vt:lpstr>
      <vt:lpstr>Az egyéni és társadalmi hasznok különbsége</vt:lpstr>
      <vt:lpstr>A társadalmi optimum</vt:lpstr>
      <vt:lpstr>A társadalmi összköltség és -haszon</vt:lpstr>
      <vt:lpstr>A hatékonysági veszteség</vt:lpstr>
      <vt:lpstr>Pozitív externália esete</vt:lpstr>
      <vt:lpstr>PowerPoint-bemutató</vt:lpstr>
      <vt:lpstr>Az egyéni és társadalmi optimum</vt:lpstr>
      <vt:lpstr>A hatékonyság-veszteség</vt:lpstr>
      <vt:lpstr>A jóléti veszteség forrása</vt:lpstr>
      <vt:lpstr>A Pareto-hatékonyság megteremtése</vt:lpstr>
      <vt:lpstr>Internalizálás a gyakorlatban</vt:lpstr>
      <vt:lpstr>Közgazdasági eszközök: adó/transzfer</vt:lpstr>
      <vt:lpstr>A jogi-közgazdasági iskola  externália-felfogása</vt:lpstr>
      <vt:lpstr>Az externália megszüntetése</vt:lpstr>
      <vt:lpstr>Szemléltető példa a  jogi-közgazdasági iskola felfogására</vt:lpstr>
      <vt:lpstr>Az elkerített udvar</vt:lpstr>
      <vt:lpstr>Negatív extern jelenségek kialakulása</vt:lpstr>
      <vt:lpstr>A tulajdonjog szerepe</vt:lpstr>
      <vt:lpstr>A természet és a tulajdonjog</vt:lpstr>
      <vt:lpstr>A jogi-közgazdasági iskola  megoldási javaslata</vt:lpstr>
      <vt:lpstr>A szerződések szerepe a megoldásban</vt:lpstr>
      <vt:lpstr>A kulcselem: a tulajdonjogok tisztázása</vt:lpstr>
      <vt:lpstr>Alapvető különbségek a jóléti és a jogi-kgtani iskola externália-felfogásában</vt:lpstr>
      <vt:lpstr>A jogi-közgazdasági iskola  felfogásának következményei</vt:lpstr>
      <vt:lpstr>Szemléltető példák</vt:lpstr>
      <vt:lpstr>Az externália reciprocitása</vt:lpstr>
      <vt:lpstr>Szimmetrikus viszonyok</vt:lpstr>
      <vt:lpstr>A Coase-tétel (I.)</vt:lpstr>
      <vt:lpstr>A Coase-tétel (folytatás)</vt:lpstr>
      <vt:lpstr>Szemléltető példa (és a Coase-tétel)</vt:lpstr>
      <vt:lpstr>Szemléltető példa (folytatás)</vt:lpstr>
      <vt:lpstr>A végeredmény: Pareto-optimum</vt:lpstr>
      <vt:lpstr>Az externáliák internalizálása – szabályozási lehetőségek</vt:lpstr>
      <vt:lpstr>A megfelelő szabályozás</vt:lpstr>
      <vt:lpstr>A külső hatások kezelésének szintjei I. Önkéntes megállapodás</vt:lpstr>
      <vt:lpstr>A tranzakciós költségek jelentősége</vt:lpstr>
      <vt:lpstr>A külső hatások kezelésének szintjei II. Jogi eszközökkel történő kényszerítés</vt:lpstr>
      <vt:lpstr>A külső hatások kezelésének szintjei III. Kényszerű kártalanítás</vt:lpstr>
      <vt:lpstr>A jogi kényszerítés és a tulajdonjogok</vt:lpstr>
      <vt:lpstr>A külső hatások kezelésének szintjei IV. Adminisztratív intézkedések</vt:lpstr>
      <vt:lpstr>Példák adminisztratív intézkedésekre</vt:lpstr>
      <vt:lpstr>A külső hatások kezelésének szintjei V. Közg-i eszközök: adók és támogatások</vt:lpstr>
      <vt:lpstr>Az adók és támogatások mértéke</vt:lpstr>
      <vt:lpstr>Externáliák kezelése a gyakorlatban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Piaci elégtelenségek</dc:title>
  <dc:creator>kgt</dc:creator>
  <cp:lastModifiedBy>kgt</cp:lastModifiedBy>
  <cp:revision>95</cp:revision>
  <dcterms:created xsi:type="dcterms:W3CDTF">2014-11-24T12:24:18Z</dcterms:created>
  <dcterms:modified xsi:type="dcterms:W3CDTF">2017-09-15T14:39:36Z</dcterms:modified>
</cp:coreProperties>
</file>