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8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B662-05D6-4BDD-BDF4-18808584AE5A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B9A37-2956-4B25-896F-35864C944D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23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69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10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86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6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55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8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62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66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93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772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60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5F7-662B-4684-A195-CAD4A3E9EC8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AD22E-B616-442B-AC92-9905434EE2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9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Piaci kudarcok II.</a:t>
            </a:r>
            <a:br>
              <a:rPr lang="hu-HU" dirty="0" smtClean="0"/>
            </a:br>
            <a:r>
              <a:rPr lang="hu-HU" dirty="0" smtClean="0"/>
              <a:t>Közjavak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</a:t>
            </a:r>
            <a:r>
              <a:rPr lang="hu-HU" smtClean="0"/>
              <a:t>fejezetek </a:t>
            </a:r>
            <a:r>
              <a:rPr lang="hu-HU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36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közjavak és a piac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közjavak termelése, szolgáltatása illetve elfogyasztása a magánjavakhoz hasonlóan hasznosságot képvisel, növeli a jólétet, azonban – egyedi sajátosságaik miatt </a:t>
            </a:r>
            <a:r>
              <a:rPr lang="hu-HU" dirty="0"/>
              <a:t>–</a:t>
            </a:r>
            <a:r>
              <a:rPr lang="hu-HU" dirty="0" smtClean="0"/>
              <a:t> előállításuk megszervezése piaci szabályozás révén, az egyéni jövedelmezőségi kritériumok miatt nem valósítható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27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közjavak legfontosabb </a:t>
            </a:r>
            <a:br>
              <a:rPr lang="hu-HU" dirty="0" smtClean="0"/>
            </a:br>
            <a:r>
              <a:rPr lang="hu-HU" dirty="0" smtClean="0"/>
              <a:t>tulajdonságai összefoglalva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A </a:t>
            </a:r>
            <a:r>
              <a:rPr lang="hu-HU" sz="3600" b="1" dirty="0" smtClean="0"/>
              <a:t>tiszta közjavak</a:t>
            </a:r>
            <a:r>
              <a:rPr lang="hu-HU" sz="3600" dirty="0" smtClean="0"/>
              <a:t> (</a:t>
            </a:r>
            <a:r>
              <a:rPr lang="hu-HU" sz="3600" i="1" dirty="0" err="1" smtClean="0"/>
              <a:t>pure</a:t>
            </a:r>
            <a:r>
              <a:rPr lang="hu-HU" sz="3600" i="1" dirty="0" smtClean="0"/>
              <a:t> </a:t>
            </a:r>
            <a:r>
              <a:rPr lang="hu-HU" sz="3600" i="1" dirty="0" err="1" smtClean="0"/>
              <a:t>public</a:t>
            </a:r>
            <a:r>
              <a:rPr lang="hu-HU" sz="3600" i="1" dirty="0" smtClean="0"/>
              <a:t> </a:t>
            </a:r>
            <a:r>
              <a:rPr lang="hu-HU" sz="3600" i="1" dirty="0" err="1" smtClean="0"/>
              <a:t>goods</a:t>
            </a:r>
            <a:r>
              <a:rPr lang="hu-HU" sz="3600" dirty="0" smtClean="0"/>
              <a:t>) azon jószágok, amelyek </a:t>
            </a:r>
            <a:r>
              <a:rPr lang="hu-HU" sz="3600" b="1" dirty="0" smtClean="0"/>
              <a:t>fogyasztásából nem zárható ki senki</a:t>
            </a:r>
            <a:r>
              <a:rPr lang="hu-HU" sz="3600" dirty="0" smtClean="0"/>
              <a:t>, és amelyeknek egy tetszőleges személy által történő fogyasztása nem csökkenti a többiek rendelkezésre álló készletét, azaz </a:t>
            </a:r>
            <a:r>
              <a:rPr lang="hu-HU" sz="3600" b="1" dirty="0" smtClean="0"/>
              <a:t>nincs rivalizálás</a:t>
            </a:r>
            <a:r>
              <a:rPr lang="hu-HU" sz="3600" dirty="0" smtClean="0"/>
              <a:t> a fogyasztók között a jószág fogyasztásában.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4192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Példák a tiszta közjavakra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meghatározás két kritériumát tökéletesen kielégítő tiszta közjószág valójában nem sok van a gazdaságban. Hiszen mi az, ami ténylegesen korlátlan, és aminek a fogyasztásából nem zárható ki senki?</a:t>
            </a:r>
          </a:p>
          <a:p>
            <a:r>
              <a:rPr lang="hu-HU" dirty="0" smtClean="0"/>
              <a:t>Kétszáz évvel ezelőtt még nyugodt szívvel hozhattuk volna példának az ún. szabad természeti javakat, pl. a természetes vízlelő-helyeket, de ismerve a vízszennyezés mértékét, valamint a vízellátottság jövőbeni kilátásait, ma már ez a példa kissé sántít.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979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hu-HU" dirty="0" smtClean="0"/>
              <a:t>Modern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r>
              <a:rPr lang="hu-HU" dirty="0" smtClean="0"/>
              <a:t>Ehelyett manapság a tiszta közjavak klasszikus példáiként a honvédelmet, a kikötői világító-tornyot, esetleg egy folyam menti gátvédelem megszervezését említhetjük.</a:t>
            </a:r>
          </a:p>
          <a:p>
            <a:r>
              <a:rPr lang="hu-HU" dirty="0" smtClean="0"/>
              <a:t>A közgazdaságtan emellett megengedi magának a definíciós feltételek racionális, de az alapvető ismérvet nem sértő fellazítását, így számos olyan „kvázi közjószágot” találunk, amelyeket szigorú osztályozással már a vegyes javak közé kellene sorolni. Pl. közvilágítás, egészségügy, rendőrség, mentők, tűzoltók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97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vegyes javak (kollektív javak)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két „tiszta” csoportba be nem sorolható vegyes javak csak részben felelnek meg a szigorúan vett elhatároló kritériumoknak, azaz bizonyos jegyeik alapján a magánjavakhoz, más jellemzőik szerint viszont a közjavakhoz sorolhatnánk ezeket.</a:t>
            </a:r>
          </a:p>
          <a:p>
            <a:r>
              <a:rPr lang="hu-HU" dirty="0" smtClean="0"/>
              <a:t>A vegyes javak egyik csoportjánál a </a:t>
            </a:r>
            <a:r>
              <a:rPr lang="hu-HU" dirty="0" err="1" smtClean="0"/>
              <a:t>fogyasz-tásból</a:t>
            </a:r>
            <a:r>
              <a:rPr lang="hu-HU" dirty="0" smtClean="0"/>
              <a:t> nem valósítható meg, vagy legalábbis nem célszerű a kizárás (mint a közjavaknál), azonban a jószágból rendelkezésre álló készlet nem korlátlan, ami miatt rivalizálás van a fogyasztásukban (mint a magánjavak esetén).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40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/>
          <a:lstStyle/>
          <a:p>
            <a:r>
              <a:rPr lang="hu-HU" dirty="0" smtClean="0"/>
              <a:t>Példák a kollektív javakra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szemléltetéshez kiváló példát jelentenek az ún. túlzsúfoltságra hajlamos javak és a térbelileg korlátozott haszonhatású közjavak.</a:t>
            </a:r>
          </a:p>
          <a:p>
            <a:r>
              <a:rPr lang="hu-HU" dirty="0" smtClean="0"/>
              <a:t>Ezek a jószágok elvileg mindenki számára korlátlanul, gyakorta ingyen rendelkezésre állnak. </a:t>
            </a:r>
          </a:p>
          <a:p>
            <a:r>
              <a:rPr lang="hu-HU" dirty="0" smtClean="0"/>
              <a:t>Gyakorlatilag azonban a jószágmennyiség eseteges korlátozottságából adódóan a fogyasztók bizonyos létszáma felett már oly mértékű a zsúfoltság, hogy emiatt mindenki számára csökken az adott jószág fogyasztásából eredő hasznosság. </a:t>
            </a:r>
          </a:p>
          <a:p>
            <a:r>
              <a:rPr lang="hu-HU" dirty="0" smtClean="0"/>
              <a:t>Pl. ilyen lehet a Margitsziget, ingyenes közutak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5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Vegyes javak (klubjavak)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vegyes javak másik csoportjánál a jószág fogyasztásakor az egyéni „határfogyasztás” ugyan nem csökkenti számottevően a rendelkezésre álló készletet, azaz </a:t>
            </a:r>
            <a:r>
              <a:rPr lang="hu-HU" b="1" dirty="0" smtClean="0"/>
              <a:t>nem szükségszerű a rivalizálás</a:t>
            </a:r>
            <a:r>
              <a:rPr lang="hu-HU" dirty="0" smtClean="0"/>
              <a:t> kialakulása a fogyasztásban, azonban </a:t>
            </a:r>
            <a:r>
              <a:rPr lang="hu-HU" b="1" dirty="0" smtClean="0"/>
              <a:t>megvalósítható bizonyos személyek kizárása a fogyasztásból</a:t>
            </a:r>
            <a:r>
              <a:rPr lang="hu-HU" dirty="0" smtClean="0"/>
              <a:t>, ezáltal megoldható a jószág fogyasztásáért történő pénzbeszedés.</a:t>
            </a:r>
          </a:p>
        </p:txBody>
      </p:sp>
    </p:spTree>
    <p:extLst>
      <p:ext uri="{BB962C8B-B14F-4D97-AF65-F5344CB8AC3E}">
        <p14:creationId xmlns:p14="http://schemas.microsoft.com/office/powerpoint/2010/main" val="26145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hu-HU" dirty="0" smtClean="0"/>
              <a:t>Példák a </a:t>
            </a:r>
            <a:r>
              <a:rPr lang="hu-HU" dirty="0" err="1" smtClean="0"/>
              <a:t>klubjavakra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/>
          <a:lstStyle/>
          <a:p>
            <a:r>
              <a:rPr lang="hu-HU" dirty="0" smtClean="0"/>
              <a:t>Ennek illusztrálására az ún. díjköteles javak lehetnek segítségünkre, amelyek esetében mód nyílik a fogyasztás ellenében bizonyos nagyságú ellentételezések kiszabására.</a:t>
            </a:r>
          </a:p>
          <a:p>
            <a:r>
              <a:rPr lang="hu-HU" dirty="0" smtClean="0"/>
              <a:t>A díjbeszedés különböző szándékokkal valósulhat meg: a tényleges előállítási költségekhez való hozzájárulás céljából, a pazarlás megakadályozása végett, a zsúfoltságot megelőzendő stb. Ilyen díjköteles jószág a kábeltévé-hálózat, a városligeti csónakázás, a metró, a mozi, a sífelvonó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99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 szempontú osztályozás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kvázi közjavak egy másik közismert osztályozásával az alábbi három csoporthoz juthatunk: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dirty="0" smtClean="0"/>
              <a:t>Közösségi termelésű, de egyénileg fogyasztott javak (hazánkban megközelítőleg ilyen az egészségügy)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dirty="0" smtClean="0"/>
              <a:t>Magánúton termelt, de közösen elfogyasztott javak (pl. állami megrendelés hadiipari cégek részére)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dirty="0" smtClean="0"/>
              <a:t>Közösen megtermelt és elfogyasztott termékek     (pl. egy állam hadseregének szolgáltatása)</a:t>
            </a:r>
          </a:p>
          <a:p>
            <a:pPr marL="0" indent="0">
              <a:buNone/>
            </a:pPr>
            <a:r>
              <a:rPr lang="hu-HU" sz="2800" dirty="0" smtClean="0"/>
              <a:t>Ez az osztályozás is viszonylagos, így óhatatlanul túl merevnek bizonyul a valóság változatos körülményi közt</a:t>
            </a:r>
          </a:p>
          <a:p>
            <a:pPr marL="457200" indent="-457200">
              <a:buFont typeface="+mj-lt"/>
              <a:buAutoNum type="arabicPeriod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368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kizárás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fogyasztásból való kizárásnak több célja is lehet, pl. a fogyasztás egyéni hasznosságát csökkentő túlzsúfoltság elkerülése, a pazarló felhasználás megelőzése, vagy a kizárás kedvezményezettjeitől történő pénzbeszedés révén elérhető bevételnövelés. A kizárás </a:t>
            </a:r>
            <a:r>
              <a:rPr lang="hu-HU" sz="2800" dirty="0" err="1" smtClean="0"/>
              <a:t>megvalósí-tásával</a:t>
            </a:r>
            <a:r>
              <a:rPr lang="hu-HU" sz="2800" dirty="0" smtClean="0"/>
              <a:t> kapcsolatban mérlegelni kell a következőket: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Bizonyos jószágok esetében technikai-szervezési szempontból egyszerűen lehetetlen a megvalósítása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A pénzügyi racionalitás – </a:t>
            </a:r>
            <a:r>
              <a:rPr lang="hu-HU" sz="2800" dirty="0" err="1" smtClean="0"/>
              <a:t>tech</a:t>
            </a:r>
            <a:r>
              <a:rPr lang="hu-HU" sz="2800" dirty="0" smtClean="0"/>
              <a:t>. értelemben </a:t>
            </a:r>
            <a:r>
              <a:rPr lang="hu-HU" sz="2800" dirty="0" err="1" smtClean="0"/>
              <a:t>megva-lósítható</a:t>
            </a:r>
            <a:r>
              <a:rPr lang="hu-HU" sz="2800" dirty="0" smtClean="0"/>
              <a:t>, de profitszempontok alapján nem éri meg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Egyéb célszerűségi szempontok (tradicionális, humánus, szociális, kulturális) figyelembevétele</a:t>
            </a:r>
          </a:p>
          <a:p>
            <a:pPr marL="514350" indent="-514350">
              <a:buFont typeface="+mj-lt"/>
              <a:buAutoNum type="arabicPeriod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137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javak csoportosításának szempontjai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A társadalom által fogyasztott javakat a fogyasztás jellege szerint többféleképpen is csoportosíthatjuk.</a:t>
            </a:r>
          </a:p>
          <a:p>
            <a:r>
              <a:rPr lang="hu-HU" dirty="0" smtClean="0"/>
              <a:t>Egy ilyen lehetséges felosztás kettős szempontját a jószágok fogyasztásából való </a:t>
            </a:r>
            <a:r>
              <a:rPr lang="hu-HU" b="1" i="1" dirty="0" smtClean="0"/>
              <a:t>kizárás</a:t>
            </a:r>
            <a:r>
              <a:rPr lang="hu-HU" dirty="0" smtClean="0"/>
              <a:t> lehetősége és a fogyasztásukban megfigyelhető </a:t>
            </a:r>
            <a:r>
              <a:rPr lang="hu-HU" b="1" i="1" dirty="0" smtClean="0"/>
              <a:t>rivalizálás</a:t>
            </a:r>
            <a:r>
              <a:rPr lang="hu-HU" dirty="0" smtClean="0"/>
              <a:t> jelenti.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39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rivalizálás értelmezése magánjavaknál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Autofit/>
          </a:bodyPr>
          <a:lstStyle/>
          <a:p>
            <a:r>
              <a:rPr lang="hu-HU" sz="3000" dirty="0" smtClean="0"/>
              <a:t>Tiszta magánjavak esetében a rivalizálás a vételi szándékot közvetítő ajánlati árak, azaz rezervációs árak meghatározásában mutatkozik.</a:t>
            </a:r>
          </a:p>
          <a:p>
            <a:r>
              <a:rPr lang="hu-HU" sz="3000" dirty="0" smtClean="0"/>
              <a:t>Kiválóan szemlélteti ezt a jellemzően korlátozott kínálatú javak jól ismert eladási formája, az árverés.</a:t>
            </a:r>
          </a:p>
          <a:p>
            <a:r>
              <a:rPr lang="hu-HU" sz="3000" dirty="0" smtClean="0"/>
              <a:t>Az átmeneti túlkereslettel rendelkező piacokon a rivalizálás egyéb formája is kialakul azok között, akiknek a rezervációs ára magasabb a piaci árnál (pl. csúszópénz, érkezési sorrend stb.)</a:t>
            </a:r>
          </a:p>
          <a:p>
            <a:endParaRPr lang="hu-HU" sz="3000" dirty="0" smtClean="0"/>
          </a:p>
          <a:p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27036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dirty="0" smtClean="0"/>
              <a:t>A vegyes javak esete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832648"/>
          </a:xfrm>
        </p:spPr>
        <p:txBody>
          <a:bodyPr/>
          <a:lstStyle/>
          <a:p>
            <a:r>
              <a:rPr lang="hu-HU" dirty="0" smtClean="0"/>
              <a:t>Díjköteles javaknál nem szükségszerűen, és nem annyira a fogyasztás tényéért, hanem inkább annak minőségéért folyik a rivalizálás (pl. nem mindegy, ülök-e vagy állok a metrón, hogy a sor szélére vagy a közepére kapok-e jegyet a moziban, színházban, operában stb.).</a:t>
            </a:r>
          </a:p>
          <a:p>
            <a:r>
              <a:rPr lang="hu-HU" dirty="0" smtClean="0"/>
              <a:t>A túlzsúfoltságra hajlamos javaknál gyakori, hogy újabb és újabb fogyasztók belépésével a </a:t>
            </a:r>
            <a:r>
              <a:rPr lang="hu-HU" dirty="0" err="1" smtClean="0"/>
              <a:t>szolgál-tatás</a:t>
            </a:r>
            <a:r>
              <a:rPr lang="hu-HU" dirty="0" smtClean="0"/>
              <a:t> minősége romlik, azaz a fogyasztók számának növekedésével a szolgáltatást fogyasztó egyénekre jutó hasznosság csökken.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93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dirty="0" smtClean="0"/>
              <a:t>Megoldások túlzsúfoltság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8326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Ilyenkor leginkább a sorban állás dönthet arról, hogy kik juthatnak a termékhez/szolgáltatáshoz</a:t>
            </a:r>
          </a:p>
          <a:p>
            <a:r>
              <a:rPr lang="hu-HU" dirty="0" smtClean="0"/>
              <a:t>Tipikus gyakorlati megoldás az is, hogy a szolgáltató érkezési sorrend helyett egyéb szempontot jelöl meg a fogyasztani szándékozók rangsorolására. </a:t>
            </a:r>
          </a:p>
          <a:p>
            <a:r>
              <a:rPr lang="hu-HU" dirty="0" smtClean="0"/>
              <a:t>Ekkor a megjelölt szempontoknak való megfelelés, azaz az adminisztratív előnyök szerzésében és véletlen lehetőségek kihasználásában rivalizálnak a fogyasztók. </a:t>
            </a:r>
          </a:p>
          <a:p>
            <a:r>
              <a:rPr lang="hu-HU" dirty="0" smtClean="0"/>
              <a:t>(Pl. kórházakban a rászorultság, egyetemi felvételiken a felkészültség lehet szempont)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2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közjavak iránti aggregált </a:t>
            </a:r>
            <a:br>
              <a:rPr lang="hu-HU" dirty="0" smtClean="0"/>
            </a:br>
            <a:r>
              <a:rPr lang="hu-HU" dirty="0" smtClean="0"/>
              <a:t>(piaci) keresleti görbe levezetése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err="1" smtClean="0"/>
              <a:t>Tfh</a:t>
            </a:r>
            <a:r>
              <a:rPr lang="hu-HU" dirty="0"/>
              <a:t>.</a:t>
            </a:r>
            <a:r>
              <a:rPr lang="hu-HU" dirty="0" smtClean="0"/>
              <a:t> két magánkézben üzemeltetett tüzelő-telep közvetlenül egymás mellett található.</a:t>
            </a:r>
          </a:p>
          <a:p>
            <a:r>
              <a:rPr lang="hu-HU" dirty="0" smtClean="0"/>
              <a:t>A korábban nehezen megközelíthető telepek szempontjából fontos változást jelenthetne az újonnan épített autóút átadása.</a:t>
            </a:r>
          </a:p>
          <a:p>
            <a:r>
              <a:rPr lang="hu-HU" dirty="0" smtClean="0"/>
              <a:t>Problémát jelent viszont, hogy ez az új út a telepek hátsó kerítése mellett húzódó töltés túloldalán halad.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44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dirty="0" smtClean="0"/>
              <a:t>Magánjószágként értelmezve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90465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Egy új beton bejáró út építése jelentős költséget ró a tulajdonosokra, akik kezdetben külön-külön tervezgetik a bejáró út építését.</a:t>
            </a:r>
          </a:p>
          <a:p>
            <a:r>
              <a:rPr lang="hu-HU" sz="2800" dirty="0" smtClean="0"/>
              <a:t>Az építendő lehajtó út az önkormányzat engedélyével, de anyagi hozzájárulása nélkül épülne, és a kerítésen kívüli része közterületet képezne.</a:t>
            </a:r>
          </a:p>
          <a:p>
            <a:r>
              <a:rPr lang="hu-HU" sz="2800" dirty="0" smtClean="0"/>
              <a:t>Ha magánjószágnak tekintjük az utat, akkor a két telep együttes keresleti görbéje a külön értelmezett, bejáró út iránti egyéni keresleti görbék horizontális összegzéseként adódik. Az így kapott keresleti görbe azt mutatja meg, hogy valamely ár mellett hány nm-nyi behajtó lesz kettejük együttes kereslete.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59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Közjószágnak tekintve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hu-HU" dirty="0" smtClean="0"/>
              <a:t>Ha viszont a tulajdonosok felismerik a közös úthasználat lehetőségét, a lehajtó utat már közjószágként is értelmezhetjük.</a:t>
            </a:r>
          </a:p>
          <a:p>
            <a:r>
              <a:rPr lang="hu-HU" dirty="0" smtClean="0"/>
              <a:t>Viszonylag egyértelmű a helyzet, amennyiben mindketten egyformán q négyzetméternyi betonút építését tervezték. Ilyenkor dönthetnek úgy, hogy az egyénileg tervezett útfelület nagysága elégséges kettejük együttes forgalmának lebonyolítására, és már „csak” a költségek megosztásáról kell megállapodniuk.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75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Közjószág piaci keresleti görbéje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60032" y="1268760"/>
            <a:ext cx="3888432" cy="5246043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Az ábrán a közösen épített betonút piaci keresleti görbéje látható ált. esetben.</a:t>
            </a:r>
          </a:p>
          <a:p>
            <a:r>
              <a:rPr lang="hu-HU" dirty="0" smtClean="0"/>
              <a:t>Az egyéni ker. görbék a rezervációs árak alapján adódnak, az együttes görbét ezek vertikális összegzése alapján </a:t>
            </a:r>
            <a:r>
              <a:rPr lang="hu-HU" dirty="0" err="1" smtClean="0"/>
              <a:t>szerkeszt-hetjük</a:t>
            </a:r>
            <a:r>
              <a:rPr lang="hu-HU" dirty="0" smtClean="0"/>
              <a:t> meg.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611560" y="1700808"/>
            <a:ext cx="0" cy="396044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606263" y="5655647"/>
            <a:ext cx="4253769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606263" y="4257092"/>
            <a:ext cx="1877505" cy="139855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06263" y="3671833"/>
            <a:ext cx="3317665" cy="198381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611560" y="2238287"/>
            <a:ext cx="1872208" cy="255886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501663" y="4797152"/>
            <a:ext cx="1422265" cy="85849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1547664" y="3517719"/>
            <a:ext cx="0" cy="21435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11560" y="4956369"/>
            <a:ext cx="9361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11560" y="4214361"/>
            <a:ext cx="9361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11560" y="3517719"/>
            <a:ext cx="9361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287524" y="402969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r>
              <a:rPr lang="hu-HU" normalizeH="1" baseline="-25000" dirty="0" smtClean="0"/>
              <a:t>A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287524" y="477170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r>
              <a:rPr lang="hu-HU" normalizeH="1" baseline="-25000" dirty="0"/>
              <a:t>B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0" y="3333053"/>
            <a:ext cx="79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r>
              <a:rPr lang="hu-HU" normalizeH="1" baseline="-25000" dirty="0" smtClean="0"/>
              <a:t>A+</a:t>
            </a:r>
            <a:r>
              <a:rPr lang="hu-HU" dirty="0"/>
              <a:t>P</a:t>
            </a:r>
            <a:r>
              <a:rPr lang="hu-HU" normalizeH="1" baseline="-25000" dirty="0" smtClean="0"/>
              <a:t>B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1004763" y="366036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1835696" y="495636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/>
              <a:t>B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104651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A+B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4572000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1370548" y="565564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</a:t>
            </a:r>
            <a:endParaRPr lang="hu-HU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647833" y="1591956"/>
            <a:ext cx="2085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Rezervációs árak, árösszeg (</a:t>
            </a:r>
            <a:r>
              <a:rPr lang="hu-HU" dirty="0" err="1" smtClean="0"/>
              <a:t>eFt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1073422" y="5898195"/>
            <a:ext cx="364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Útfelület igényelt mennyisége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45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piaci keresleti görbe levezetése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ábrán jelölt Q mennyiségért az egyik tulaj P</a:t>
            </a:r>
            <a:r>
              <a:rPr lang="hu-HU" normalizeH="1" baseline="-25000" dirty="0"/>
              <a:t>A</a:t>
            </a:r>
            <a:r>
              <a:rPr lang="hu-HU" dirty="0"/>
              <a:t>, a másik P</a:t>
            </a:r>
            <a:r>
              <a:rPr lang="hu-HU" normalizeH="1" baseline="-25000" dirty="0"/>
              <a:t>B</a:t>
            </a:r>
            <a:r>
              <a:rPr lang="hu-HU" dirty="0"/>
              <a:t> árat hajlandó fizetni. Ketten együtt tehát Q</a:t>
            </a:r>
            <a:r>
              <a:rPr lang="hu-HU" baseline="30000" dirty="0"/>
              <a:t>.</a:t>
            </a:r>
            <a:r>
              <a:rPr lang="hu-HU" dirty="0"/>
              <a:t>(P</a:t>
            </a:r>
            <a:r>
              <a:rPr lang="hu-HU" normalizeH="1" baseline="-25000" dirty="0"/>
              <a:t>A</a:t>
            </a:r>
            <a:r>
              <a:rPr lang="hu-HU" dirty="0"/>
              <a:t>+P</a:t>
            </a:r>
            <a:r>
              <a:rPr lang="hu-HU" normalizeH="1" baseline="-25000" dirty="0"/>
              <a:t>B</a:t>
            </a:r>
            <a:r>
              <a:rPr lang="hu-HU" dirty="0"/>
              <a:t>)</a:t>
            </a:r>
            <a:r>
              <a:rPr lang="hu-HU" dirty="0" err="1"/>
              <a:t>-t</a:t>
            </a:r>
            <a:r>
              <a:rPr lang="hu-HU" dirty="0"/>
              <a:t> áldoznának az út építtetésére.</a:t>
            </a:r>
          </a:p>
          <a:p>
            <a:r>
              <a:rPr lang="hu-HU" dirty="0" smtClean="0"/>
              <a:t>Az összefüggés minden tetszőleges mennyiségre alkalmazható, és segítségével megkapjuk a közös használatú út összevont keresleti görbéjét, D</a:t>
            </a:r>
            <a:r>
              <a:rPr lang="hu-HU" normalizeH="1" baseline="-25000" dirty="0" smtClean="0"/>
              <a:t>A+B</a:t>
            </a:r>
            <a:r>
              <a:rPr lang="hu-HU" dirty="0" smtClean="0"/>
              <a:t>-t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3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keresleti görbe értelmezése, levezetése általánosságban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így képzett görbe ismeretében bármilyen   p árhoz megkereshetjük a hozzá tartozó Q összkeresleti mennyiséget.</a:t>
            </a:r>
          </a:p>
          <a:p>
            <a:r>
              <a:rPr lang="hu-HU" dirty="0" smtClean="0"/>
              <a:t>Ez az összefüggés általánosítható: a közjavak iránti keresleti görbét tetszőleges számú fogyasztó esetében is az egyéni </a:t>
            </a:r>
            <a:r>
              <a:rPr lang="hu-HU" dirty="0" err="1" smtClean="0"/>
              <a:t>határhasznos-ságokat</a:t>
            </a:r>
            <a:r>
              <a:rPr lang="hu-HU" dirty="0" smtClean="0"/>
              <a:t> kifejező egyéni keresleti görbék vertikális összegzésével származtathatjuk.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94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közjavak piacának </a:t>
            </a:r>
            <a:br>
              <a:rPr lang="hu-HU" dirty="0" smtClean="0"/>
            </a:br>
            <a:r>
              <a:rPr lang="hu-HU" dirty="0" smtClean="0"/>
              <a:t>parciális egyensúlya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Az egyesített keresleti görbe levezetése után a közös jószág parciális piaci egyensúlya is megvizsgálható. Ha ismerjük a közjószág piacának tényleges keresleti és kínálati viszonyait, akkor a piaci egyensúlyt a keresleti és kínálati görbék metszéspontjában kapjuk.</a:t>
            </a:r>
          </a:p>
          <a:p>
            <a:r>
              <a:rPr lang="hu-HU" dirty="0" smtClean="0"/>
              <a:t>A közjószágra vonatkozó keresleti görbe inverz formában felírva azt mutatja meg, hogy különböző mennyiségekért mekkora egységárat lenne hajlandó fizetni a fogyasztó, feltéve, hogy valóban fizetnie kell a jószág használatáért.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44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Közjavak, magánjavak, vegyes javak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Ennek alapján megkülönböztethetjük a    </a:t>
            </a:r>
            <a:r>
              <a:rPr lang="hu-HU" b="1" i="1" dirty="0" smtClean="0"/>
              <a:t>tiszta magánjavakat</a:t>
            </a:r>
            <a:r>
              <a:rPr lang="hu-HU" dirty="0" smtClean="0"/>
              <a:t>, </a:t>
            </a:r>
            <a:r>
              <a:rPr lang="hu-HU" b="1" i="1" dirty="0" smtClean="0"/>
              <a:t>tiszta közjavakat</a:t>
            </a:r>
            <a:r>
              <a:rPr lang="hu-HU" dirty="0" smtClean="0"/>
              <a:t>, valamint az ebbe a két csoportba be nem sorolható </a:t>
            </a:r>
            <a:r>
              <a:rPr lang="hu-HU" b="1" i="1" dirty="0" smtClean="0"/>
              <a:t>vegyes javakat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tiszta magánjavak és a vegyes javak, illetve a tiszta közjavak és a vegyes javak közti határvonal nem mindig teljesen egyértelmű.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7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90872" y="26064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egyensúlyi mennyiség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960" y="1820505"/>
            <a:ext cx="4575889" cy="5069160"/>
          </a:xfrm>
        </p:spPr>
        <p:txBody>
          <a:bodyPr>
            <a:normAutofit lnSpcReduction="10000"/>
          </a:bodyPr>
          <a:lstStyle/>
          <a:p>
            <a:pPr algn="r"/>
            <a:r>
              <a:rPr lang="hu-HU" sz="2800" dirty="0" smtClean="0"/>
              <a:t>Az ábrán meghatározható a betonút egyensúlyi mennyisége a két tüzelőtelep-tulajdonos által alkotott társadalomban.</a:t>
            </a:r>
          </a:p>
          <a:p>
            <a:pPr algn="r"/>
            <a:r>
              <a:rPr lang="hu-HU" sz="2800" dirty="0" smtClean="0"/>
              <a:t>A betonút-építés piaca legyen kompetitív, ahol a vizsgált két megrendelő által érzékelt piaci kínálati görbét S, míg kettejük egyesített keresleti görbéjét D</a:t>
            </a:r>
            <a:r>
              <a:rPr lang="hu-HU" sz="2800" baseline="-25000" dirty="0" smtClean="0"/>
              <a:t>A+B</a:t>
            </a:r>
            <a:r>
              <a:rPr lang="hu-HU" sz="2800" dirty="0" smtClean="0"/>
              <a:t> jelöli. </a:t>
            </a:r>
            <a:endParaRPr lang="hu-HU" sz="2800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611560" y="1700808"/>
            <a:ext cx="0" cy="396044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606263" y="5655647"/>
            <a:ext cx="4253769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606263" y="4257092"/>
            <a:ext cx="1877505" cy="139855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606263" y="3671833"/>
            <a:ext cx="3317665" cy="198381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2501663" y="4797152"/>
            <a:ext cx="1422265" cy="85849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4460607" y="42944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647833" y="40724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/>
              <a:t>B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04651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A+B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47833" y="1591956"/>
            <a:ext cx="208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Rezervációs árak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073422" y="5681856"/>
            <a:ext cx="364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Útfelület igényelt mennyisége</a:t>
            </a:r>
            <a:endParaRPr lang="hu-HU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611560" y="4509120"/>
            <a:ext cx="3965737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52717" y="368185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82346" y="4324454"/>
            <a:ext cx="64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P*</a:t>
            </a:r>
            <a:endParaRPr lang="hu-HU" dirty="0"/>
          </a:p>
        </p:txBody>
      </p:sp>
      <p:cxnSp>
        <p:nvCxnSpPr>
          <p:cNvPr id="28" name="Egyenes összekötő 27"/>
          <p:cNvCxnSpPr/>
          <p:nvPr/>
        </p:nvCxnSpPr>
        <p:spPr>
          <a:xfrm>
            <a:off x="2265095" y="4527120"/>
            <a:ext cx="0" cy="1217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2265095" y="4509120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Egyenes összekötő nyíllal 32"/>
          <p:cNvCxnSpPr>
            <a:endCxn id="30" idx="7"/>
          </p:cNvCxnSpPr>
          <p:nvPr/>
        </p:nvCxnSpPr>
        <p:spPr>
          <a:xfrm flipH="1">
            <a:off x="2295823" y="3140968"/>
            <a:ext cx="529980" cy="1373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2265095" y="2494637"/>
            <a:ext cx="144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Egyensúlyi pont (S=D)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1856316" y="5328029"/>
            <a:ext cx="75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Q*</a:t>
            </a:r>
            <a:endParaRPr lang="hu-HU" dirty="0"/>
          </a:p>
        </p:txBody>
      </p:sp>
      <p:cxnSp>
        <p:nvCxnSpPr>
          <p:cNvPr id="37" name="Egyenes összekötő nyíllal 36"/>
          <p:cNvCxnSpPr/>
          <p:nvPr/>
        </p:nvCxnSpPr>
        <p:spPr>
          <a:xfrm flipV="1">
            <a:off x="1911988" y="5726303"/>
            <a:ext cx="354807" cy="583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467544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Piaci egyensúlyi útmennyiség</a:t>
            </a:r>
            <a:endParaRPr lang="hu-HU" dirty="0"/>
          </a:p>
        </p:txBody>
      </p:sp>
      <p:cxnSp>
        <p:nvCxnSpPr>
          <p:cNvPr id="44" name="Egyenes összekötő 43"/>
          <p:cNvCxnSpPr/>
          <p:nvPr/>
        </p:nvCxnSpPr>
        <p:spPr>
          <a:xfrm>
            <a:off x="611560" y="2238287"/>
            <a:ext cx="1872208" cy="255886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2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4" grpId="0"/>
      <p:bldP spid="35" grpId="0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egyéni ajánlati görbe levezetése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piac egyensúlyi mennyiségét nem csak közvetlenül a kínálati és keresleti görbék metszéspontjával határozhatjuk meg.</a:t>
            </a:r>
          </a:p>
          <a:p>
            <a:r>
              <a:rPr lang="hu-HU" dirty="0" smtClean="0"/>
              <a:t>Megvizsgálható pl. az a helyzet is, ha az egyik tulajdonos (B) egyéni kezdeményezésére tárgyalás indul az útépítő céggel.</a:t>
            </a:r>
          </a:p>
          <a:p>
            <a:r>
              <a:rPr lang="hu-HU" dirty="0" smtClean="0"/>
              <a:t>Ha az út piaci egységárát továbbra is P*</a:t>
            </a:r>
            <a:r>
              <a:rPr lang="hu-HU" dirty="0" err="1" smtClean="0"/>
              <a:t>-gal</a:t>
            </a:r>
            <a:r>
              <a:rPr lang="hu-HU" dirty="0" smtClean="0"/>
              <a:t> jelöljük, első lépésben a kínálati görbéből vertikálisan kivonhatjuk B keresleti görbéjét, így megkapjuk az ő ajánlati görbéjét.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63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90872" y="26064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ajánlati görbe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960" y="1484784"/>
            <a:ext cx="4575889" cy="5404881"/>
          </a:xfrm>
        </p:spPr>
        <p:txBody>
          <a:bodyPr>
            <a:normAutofit/>
          </a:bodyPr>
          <a:lstStyle/>
          <a:p>
            <a:pPr algn="r"/>
            <a:r>
              <a:rPr lang="hu-HU" sz="2800" dirty="0" smtClean="0"/>
              <a:t>A B fogyasztó a piaci kínálat ismeretében a megfelelő kínálati árból magára vállal-ja a saját rezervációs árának megfelelő rész kifizetését.</a:t>
            </a:r>
          </a:p>
          <a:p>
            <a:pPr algn="r"/>
            <a:r>
              <a:rPr lang="hu-HU" sz="2800" dirty="0" smtClean="0"/>
              <a:t>A „kezdeményező” fogyasztó a finanszírozási hajlandóságát kínálja fel a másik potenciális   fogyasztó számára, a közösen fogyasztható jószág előállítása reményében.  </a:t>
            </a:r>
            <a:endParaRPr lang="hu-HU" sz="2800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611560" y="1700808"/>
            <a:ext cx="0" cy="396044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606263" y="5655647"/>
            <a:ext cx="4253769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606263" y="4257092"/>
            <a:ext cx="1877505" cy="139855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606263" y="3671833"/>
            <a:ext cx="3317665" cy="198381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611560" y="5655647"/>
            <a:ext cx="318619" cy="0"/>
          </a:xfrm>
          <a:prstGeom prst="line">
            <a:avLst/>
          </a:prstGeom>
          <a:ln w="63500">
            <a:solidFill>
              <a:schemeClr val="accent6">
                <a:lumMod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2501663" y="4797152"/>
            <a:ext cx="1422265" cy="85849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647833" y="40724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/>
              <a:t>B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04651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A+B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47833" y="1591956"/>
            <a:ext cx="208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Rezervációs árak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073422" y="5681856"/>
            <a:ext cx="364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Útfelület igényelt mennyisége</a:t>
            </a:r>
            <a:endParaRPr lang="hu-HU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611560" y="4509120"/>
            <a:ext cx="3965737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52717" y="368185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r>
              <a:rPr lang="hu-HU" normalizeH="1" baseline="-25000" dirty="0" smtClean="0"/>
              <a:t>A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82346" y="4324454"/>
            <a:ext cx="64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P*</a:t>
            </a:r>
            <a:endParaRPr lang="hu-HU" dirty="0"/>
          </a:p>
        </p:txBody>
      </p:sp>
      <p:cxnSp>
        <p:nvCxnSpPr>
          <p:cNvPr id="28" name="Egyenes összekötő 27"/>
          <p:cNvCxnSpPr/>
          <p:nvPr/>
        </p:nvCxnSpPr>
        <p:spPr>
          <a:xfrm>
            <a:off x="2265095" y="4509120"/>
            <a:ext cx="0" cy="1217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2265095" y="4509120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Egyenes összekötő nyíllal 32"/>
          <p:cNvCxnSpPr>
            <a:endCxn id="30" idx="7"/>
          </p:cNvCxnSpPr>
          <p:nvPr/>
        </p:nvCxnSpPr>
        <p:spPr>
          <a:xfrm flipH="1">
            <a:off x="2295823" y="3140968"/>
            <a:ext cx="529980" cy="1373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2265095" y="2494637"/>
            <a:ext cx="144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Egyensúlyi pont (S=D)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1929360" y="5360021"/>
            <a:ext cx="75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Q*</a:t>
            </a:r>
            <a:endParaRPr lang="hu-HU" dirty="0"/>
          </a:p>
        </p:txBody>
      </p:sp>
      <p:cxnSp>
        <p:nvCxnSpPr>
          <p:cNvPr id="37" name="Egyenes összekötő nyíllal 36"/>
          <p:cNvCxnSpPr/>
          <p:nvPr/>
        </p:nvCxnSpPr>
        <p:spPr>
          <a:xfrm flipV="1">
            <a:off x="1678913" y="5726303"/>
            <a:ext cx="354807" cy="583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467544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Piaci egyensúlyi útmennyiség</a:t>
            </a:r>
            <a:endParaRPr lang="hu-HU" dirty="0"/>
          </a:p>
        </p:txBody>
      </p:sp>
      <p:cxnSp>
        <p:nvCxnSpPr>
          <p:cNvPr id="43" name="Egyenes összekötő 42"/>
          <p:cNvCxnSpPr/>
          <p:nvPr/>
        </p:nvCxnSpPr>
        <p:spPr>
          <a:xfrm>
            <a:off x="930179" y="4545120"/>
            <a:ext cx="0" cy="12171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611560" y="2238287"/>
            <a:ext cx="1872208" cy="2558865"/>
          </a:xfrm>
          <a:prstGeom prst="line">
            <a:avLst/>
          </a:prstGeom>
          <a:ln w="63500">
            <a:solidFill>
              <a:srgbClr val="00B050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V="1">
            <a:off x="954463" y="4514392"/>
            <a:ext cx="1547200" cy="1141256"/>
          </a:xfrm>
          <a:prstGeom prst="line">
            <a:avLst/>
          </a:prstGeom>
          <a:ln w="63500">
            <a:solidFill>
              <a:schemeClr val="accent6">
                <a:lumMod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2501663" y="4509120"/>
            <a:ext cx="2075634" cy="5272"/>
          </a:xfrm>
          <a:prstGeom prst="line">
            <a:avLst/>
          </a:prstGeom>
          <a:ln w="63500">
            <a:solidFill>
              <a:schemeClr val="accent6">
                <a:lumMod val="50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611560" y="4663740"/>
            <a:ext cx="165353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2195736" y="4663740"/>
            <a:ext cx="75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96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dirty="0" smtClean="0"/>
              <a:t>Az ajánlati görbe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r>
              <a:rPr lang="hu-HU" dirty="0" smtClean="0"/>
              <a:t>Az ajánlati görbe azt mutatja meg, hogy milyen hozzájárulást vár el az utólag csatlakozni kívánó „fogyasztótárstól”.</a:t>
            </a:r>
          </a:p>
          <a:p>
            <a:r>
              <a:rPr lang="hu-HU" dirty="0" smtClean="0"/>
              <a:t>Amikor valamely mennyiségnél az ajánlati ár, és a második fogyasztó rezervációs ára éppen egybeesik, kialakul az adott közjószág piacának egyensúlya.</a:t>
            </a:r>
          </a:p>
          <a:p>
            <a:r>
              <a:rPr lang="hu-HU" dirty="0" smtClean="0"/>
              <a:t>A görbe által képviselt ajánlati függvényt kell tehát egyenlővé tenni a másik fogyasztó keresletével, és az így adódó pont jelöli ki a két fogyasztó egyensúlyi keresletét (F pont).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73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Megjegyzések az előző ábrához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24533"/>
            <a:ext cx="8301608" cy="5433467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Kis mennyiségek esetén a D</a:t>
            </a:r>
            <a:r>
              <a:rPr lang="hu-HU" baseline="-25000" dirty="0" smtClean="0"/>
              <a:t>B</a:t>
            </a:r>
            <a:r>
              <a:rPr lang="hu-HU" dirty="0" smtClean="0"/>
              <a:t>-hez tartozó rezervációs árak felülmúlhatják a konstans kínálati árat, itt az ajánlati görbe egybeesik a vízszintes tengellyel.</a:t>
            </a:r>
          </a:p>
          <a:p>
            <a:r>
              <a:rPr lang="hu-HU" dirty="0" smtClean="0"/>
              <a:t>A közös finanszírozás szempontjából releváns tartományban – ahol a kezdeményező fél befizetési szándéka összegszerűen önmagában nem elegendő a szolgáltatás megfizetéséhez, – normál árhatás mellett a jószágmennyiség növekedésével együtt egyre drágábbá válik az első fogyasztó „finanszírozásban való részvételi hajlandósága”, azaz az ajánlati függvény pozitív meredekségű. A kezdeményező fogyasztó által már nem keresett mennyiségeknél (ahol a rezervációs ára zérus) az ajánlati görbe meg fog egyezni a kínálati görbével.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89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Optimális allokáció a magánjavak és közjavak együttes előállításakor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közjavakkal kapcsolatos allokációs kérdéseknek ugyanúgy megvan az általános egyensúlyi vonatkozása, mint azt a magánjavaknál láttuk.</a:t>
            </a:r>
          </a:p>
          <a:p>
            <a:r>
              <a:rPr lang="hu-HU" dirty="0" smtClean="0"/>
              <a:t>Természetesen az aggregált kereslet értelmezésében tapasztalt eltérések kihatnak az általános egyensúlyi összefüggésekre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7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 az általános egyensúlyi összefüggésekre közjószágok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781128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Kéttermékes, két fogyasztós modell-gazdaságunkban egyetlen magánjószágot és egyetlen közjószágot állítanak elő, amelyek mennyiségét M-mel és K-val jelöljük.</a:t>
            </a:r>
          </a:p>
          <a:p>
            <a:r>
              <a:rPr lang="hu-HU" dirty="0" smtClean="0"/>
              <a:t>A következő ábra a termelési lehetőségek határvonalát mutatja a két jószág vonatkozásában:</a:t>
            </a:r>
          </a:p>
          <a:p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5868144" y="1700808"/>
            <a:ext cx="0" cy="3816424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5868144" y="5517232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Ív 7"/>
          <p:cNvSpPr/>
          <p:nvPr/>
        </p:nvSpPr>
        <p:spPr>
          <a:xfrm>
            <a:off x="3959932" y="2762926"/>
            <a:ext cx="3816424" cy="5508612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868144" y="554859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Közjószág mennyisége (K)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868144" y="174770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Magánjószág mennyisége (M)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292080" y="258027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TLH</a:t>
            </a:r>
            <a:endParaRPr lang="hu-HU" dirty="0"/>
          </a:p>
        </p:txBody>
      </p:sp>
      <p:sp>
        <p:nvSpPr>
          <p:cNvPr id="12" name="Ív 11"/>
          <p:cNvSpPr/>
          <p:nvPr/>
        </p:nvSpPr>
        <p:spPr>
          <a:xfrm>
            <a:off x="6682578" y="560137"/>
            <a:ext cx="2952328" cy="3600400"/>
          </a:xfrm>
          <a:prstGeom prst="arc">
            <a:avLst>
              <a:gd name="adj1" fmla="val 5568511"/>
              <a:gd name="adj2" fmla="val 103832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Ív 12"/>
          <p:cNvSpPr/>
          <p:nvPr/>
        </p:nvSpPr>
        <p:spPr>
          <a:xfrm>
            <a:off x="6262655" y="404664"/>
            <a:ext cx="3352181" cy="4104455"/>
          </a:xfrm>
          <a:prstGeom prst="arc">
            <a:avLst>
              <a:gd name="adj1" fmla="val 5568511"/>
              <a:gd name="adj2" fmla="val 103832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6012160" y="229160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 smtClean="0"/>
              <a:t>1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430550" y="2175671"/>
            <a:ext cx="73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 smtClean="0"/>
              <a:t>1</a:t>
            </a:r>
            <a:r>
              <a:rPr lang="hu-HU" dirty="0" smtClean="0"/>
              <a:t>’’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0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preferenciák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Ezen az ábrán feltüntettük az első fogyasztó két közömbösségi görbéjét is, amelyeket       U</a:t>
            </a:r>
            <a:r>
              <a:rPr lang="hu-HU" baseline="-25000" dirty="0" smtClean="0"/>
              <a:t>1</a:t>
            </a:r>
            <a:r>
              <a:rPr lang="hu-HU" dirty="0" smtClean="0"/>
              <a:t>’ és U</a:t>
            </a:r>
            <a:r>
              <a:rPr lang="hu-HU" baseline="-25000" dirty="0" smtClean="0"/>
              <a:t>1</a:t>
            </a:r>
            <a:r>
              <a:rPr lang="hu-HU" dirty="0" smtClean="0"/>
              <a:t>’’ jelöl. </a:t>
            </a:r>
            <a:endParaRPr lang="hu-HU" dirty="0"/>
          </a:p>
          <a:p>
            <a:r>
              <a:rPr lang="hu-HU" dirty="0" smtClean="0"/>
              <a:t>Elvileg az allokációs lehetőségek halmaza végtelen halmaz, de a releváns tartományba értelemszerűen nem tartoznak bele a termelési lehetőségek határán kívül eső pontok.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54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marad a másik fogyasztónak?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Tegyük fel, hogy az első fogyasztó U</a:t>
            </a:r>
            <a:r>
              <a:rPr lang="hu-HU" baseline="-25000" dirty="0" smtClean="0"/>
              <a:t>1</a:t>
            </a:r>
            <a:r>
              <a:rPr lang="hu-HU" dirty="0" smtClean="0"/>
              <a:t>’</a:t>
            </a:r>
            <a:r>
              <a:rPr lang="hu-HU" dirty="0" err="1" smtClean="0"/>
              <a:t>-nek</a:t>
            </a:r>
            <a:r>
              <a:rPr lang="hu-HU" dirty="0" smtClean="0"/>
              <a:t> megfelelő hasznossági szintet realizál.</a:t>
            </a:r>
          </a:p>
          <a:p>
            <a:r>
              <a:rPr lang="hu-HU" dirty="0" smtClean="0"/>
              <a:t>A releváns közömbösségi görbedarab minden egyes fogyasztói kosarához meg tudjuk határozni, hogy mennyi magánjószág marad a másik fogyasztó számára: vertikálisan kivonjuk a termelési lehetőségek határvonalából az első fogyasztó </a:t>
            </a:r>
            <a:r>
              <a:rPr lang="hu-HU" dirty="0"/>
              <a:t>U</a:t>
            </a:r>
            <a:r>
              <a:rPr lang="hu-HU" baseline="-25000" dirty="0"/>
              <a:t>1</a:t>
            </a:r>
            <a:r>
              <a:rPr lang="hu-HU" dirty="0" smtClean="0"/>
              <a:t>’ közömbösségi görbéjét.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60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4114800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A fogyasztási lehetőségek görbéje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28800"/>
            <a:ext cx="48245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 smtClean="0"/>
              <a:t>Ezzel megkapjuk második fogyasztó fogyasztási lehetőségeinek görbéjét (lila), melyet az alsó ábrán láthatunk.</a:t>
            </a:r>
          </a:p>
          <a:p>
            <a:pPr marL="0" indent="0">
              <a:buNone/>
            </a:pPr>
            <a:r>
              <a:rPr lang="hu-HU" sz="2800" dirty="0" smtClean="0"/>
              <a:t>Feltéve, hogy a fogyasztó haszonmaximalizáló, azt a pontot fogja választani a görbén, amelyik a legnagyobb hasznosságot biztosítja számára, azaz érinti egy közömbösségi görbéjét.</a:t>
            </a:r>
            <a:endParaRPr lang="hu-HU" sz="2800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6149482" y="6128598"/>
            <a:ext cx="2742998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Ív 4"/>
          <p:cNvSpPr/>
          <p:nvPr/>
        </p:nvSpPr>
        <p:spPr>
          <a:xfrm>
            <a:off x="4211960" y="1111099"/>
            <a:ext cx="3913540" cy="3861449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149482" y="612859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Közjószág mennyisége (K)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 rot="16200000">
            <a:off x="3635026" y="139775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Magánjószág mennyisége az első fogyasztó számára (M)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627194" y="9264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TLH</a:t>
            </a:r>
            <a:endParaRPr lang="hu-HU" dirty="0"/>
          </a:p>
        </p:txBody>
      </p:sp>
      <p:sp>
        <p:nvSpPr>
          <p:cNvPr id="9" name="Ív 8"/>
          <p:cNvSpPr/>
          <p:nvPr/>
        </p:nvSpPr>
        <p:spPr>
          <a:xfrm>
            <a:off x="7020272" y="-1314236"/>
            <a:ext cx="2952328" cy="3600400"/>
          </a:xfrm>
          <a:prstGeom prst="arc">
            <a:avLst>
              <a:gd name="adj1" fmla="val 5568511"/>
              <a:gd name="adj2" fmla="val 103832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Ív 9"/>
          <p:cNvSpPr/>
          <p:nvPr/>
        </p:nvSpPr>
        <p:spPr>
          <a:xfrm>
            <a:off x="6620419" y="-1467544"/>
            <a:ext cx="3352181" cy="4104455"/>
          </a:xfrm>
          <a:prstGeom prst="arc">
            <a:avLst>
              <a:gd name="adj1" fmla="val 5568511"/>
              <a:gd name="adj2" fmla="val 103832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368391" y="4902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 smtClean="0"/>
              <a:t>1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862598" y="400017"/>
            <a:ext cx="73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 smtClean="0"/>
              <a:t>1</a:t>
            </a:r>
            <a:r>
              <a:rPr lang="hu-HU" dirty="0" smtClean="0"/>
              <a:t>’’</a:t>
            </a:r>
            <a:endParaRPr lang="hu-HU" dirty="0"/>
          </a:p>
        </p:txBody>
      </p:sp>
      <p:cxnSp>
        <p:nvCxnSpPr>
          <p:cNvPr id="14" name="Egyenes összekötő nyíllal 13"/>
          <p:cNvCxnSpPr/>
          <p:nvPr/>
        </p:nvCxnSpPr>
        <p:spPr>
          <a:xfrm flipV="1">
            <a:off x="6149482" y="400017"/>
            <a:ext cx="0" cy="2641806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6149482" y="3501008"/>
            <a:ext cx="0" cy="2641806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6149482" y="3041823"/>
            <a:ext cx="2742998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6149482" y="304182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Közjószág mennyisége (K)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 rot="16200000">
            <a:off x="3635027" y="449874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Magánjószág mennyisége a  2. fogyasztó számára (M)</a:t>
            </a:r>
            <a:endParaRPr lang="hu-HU" dirty="0"/>
          </a:p>
        </p:txBody>
      </p:sp>
      <p:cxnSp>
        <p:nvCxnSpPr>
          <p:cNvPr id="20" name="Egyenes összekötő 19"/>
          <p:cNvCxnSpPr/>
          <p:nvPr/>
        </p:nvCxnSpPr>
        <p:spPr>
          <a:xfrm>
            <a:off x="8064000" y="2617896"/>
            <a:ext cx="0" cy="35107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7812360" y="1988840"/>
            <a:ext cx="0" cy="41539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696000" y="1162275"/>
            <a:ext cx="0" cy="4966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Ív 36"/>
          <p:cNvSpPr/>
          <p:nvPr/>
        </p:nvSpPr>
        <p:spPr>
          <a:xfrm>
            <a:off x="6697302" y="5346497"/>
            <a:ext cx="1366699" cy="813021"/>
          </a:xfrm>
          <a:custGeom>
            <a:avLst/>
            <a:gdLst>
              <a:gd name="connsiteX0" fmla="*/ 1301 w 1367999"/>
              <a:gd name="connsiteY0" fmla="*/ 618258 h 1317749"/>
              <a:gd name="connsiteX1" fmla="*/ 703574 w 1367999"/>
              <a:gd name="connsiteY1" fmla="*/ 270 h 1317749"/>
              <a:gd name="connsiteX2" fmla="*/ 1368000 w 1367999"/>
              <a:gd name="connsiteY2" fmla="*/ 658875 h 1317749"/>
              <a:gd name="connsiteX3" fmla="*/ 684000 w 1367999"/>
              <a:gd name="connsiteY3" fmla="*/ 658875 h 1317749"/>
              <a:gd name="connsiteX4" fmla="*/ 1301 w 1367999"/>
              <a:gd name="connsiteY4" fmla="*/ 618258 h 1317749"/>
              <a:gd name="connsiteX0" fmla="*/ 1301 w 1367999"/>
              <a:gd name="connsiteY0" fmla="*/ 618258 h 1317749"/>
              <a:gd name="connsiteX1" fmla="*/ 703574 w 1367999"/>
              <a:gd name="connsiteY1" fmla="*/ 270 h 1317749"/>
              <a:gd name="connsiteX2" fmla="*/ 1368000 w 1367999"/>
              <a:gd name="connsiteY2" fmla="*/ 658875 h 1317749"/>
              <a:gd name="connsiteX0" fmla="*/ 0 w 1366699"/>
              <a:gd name="connsiteY0" fmla="*/ 618262 h 753173"/>
              <a:gd name="connsiteX1" fmla="*/ 702273 w 1366699"/>
              <a:gd name="connsiteY1" fmla="*/ 274 h 753173"/>
              <a:gd name="connsiteX2" fmla="*/ 1366699 w 1366699"/>
              <a:gd name="connsiteY2" fmla="*/ 658879 h 753173"/>
              <a:gd name="connsiteX3" fmla="*/ 682699 w 1366699"/>
              <a:gd name="connsiteY3" fmla="*/ 658879 h 753173"/>
              <a:gd name="connsiteX4" fmla="*/ 0 w 1366699"/>
              <a:gd name="connsiteY4" fmla="*/ 618262 h 753173"/>
              <a:gd name="connsiteX0" fmla="*/ 0 w 1366699"/>
              <a:gd name="connsiteY0" fmla="*/ 753173 h 753173"/>
              <a:gd name="connsiteX1" fmla="*/ 702273 w 1366699"/>
              <a:gd name="connsiteY1" fmla="*/ 274 h 753173"/>
              <a:gd name="connsiteX2" fmla="*/ 1366699 w 1366699"/>
              <a:gd name="connsiteY2" fmla="*/ 658879 h 753173"/>
              <a:gd name="connsiteX0" fmla="*/ 0 w 1366699"/>
              <a:gd name="connsiteY0" fmla="*/ 618262 h 753173"/>
              <a:gd name="connsiteX1" fmla="*/ 702273 w 1366699"/>
              <a:gd name="connsiteY1" fmla="*/ 274 h 753173"/>
              <a:gd name="connsiteX2" fmla="*/ 1366699 w 1366699"/>
              <a:gd name="connsiteY2" fmla="*/ 658879 h 753173"/>
              <a:gd name="connsiteX3" fmla="*/ 682699 w 1366699"/>
              <a:gd name="connsiteY3" fmla="*/ 658879 h 753173"/>
              <a:gd name="connsiteX4" fmla="*/ 0 w 1366699"/>
              <a:gd name="connsiteY4" fmla="*/ 618262 h 753173"/>
              <a:gd name="connsiteX0" fmla="*/ 0 w 1366699"/>
              <a:gd name="connsiteY0" fmla="*/ 753173 h 753173"/>
              <a:gd name="connsiteX1" fmla="*/ 702273 w 1366699"/>
              <a:gd name="connsiteY1" fmla="*/ 274 h 753173"/>
              <a:gd name="connsiteX2" fmla="*/ 1366699 w 1366699"/>
              <a:gd name="connsiteY2" fmla="*/ 718840 h 753173"/>
              <a:gd name="connsiteX0" fmla="*/ 0 w 1366699"/>
              <a:gd name="connsiteY0" fmla="*/ 618262 h 753173"/>
              <a:gd name="connsiteX1" fmla="*/ 702273 w 1366699"/>
              <a:gd name="connsiteY1" fmla="*/ 274 h 753173"/>
              <a:gd name="connsiteX2" fmla="*/ 1366699 w 1366699"/>
              <a:gd name="connsiteY2" fmla="*/ 658879 h 753173"/>
              <a:gd name="connsiteX3" fmla="*/ 682699 w 1366699"/>
              <a:gd name="connsiteY3" fmla="*/ 748820 h 753173"/>
              <a:gd name="connsiteX4" fmla="*/ 0 w 1366699"/>
              <a:gd name="connsiteY4" fmla="*/ 618262 h 753173"/>
              <a:gd name="connsiteX0" fmla="*/ 0 w 1366699"/>
              <a:gd name="connsiteY0" fmla="*/ 753173 h 753173"/>
              <a:gd name="connsiteX1" fmla="*/ 702273 w 1366699"/>
              <a:gd name="connsiteY1" fmla="*/ 274 h 753173"/>
              <a:gd name="connsiteX2" fmla="*/ 1366699 w 1366699"/>
              <a:gd name="connsiteY2" fmla="*/ 718840 h 753173"/>
              <a:gd name="connsiteX0" fmla="*/ 0 w 1366699"/>
              <a:gd name="connsiteY0" fmla="*/ 723187 h 753167"/>
              <a:gd name="connsiteX1" fmla="*/ 702273 w 1366699"/>
              <a:gd name="connsiteY1" fmla="*/ 268 h 753167"/>
              <a:gd name="connsiteX2" fmla="*/ 1366699 w 1366699"/>
              <a:gd name="connsiteY2" fmla="*/ 658873 h 753167"/>
              <a:gd name="connsiteX3" fmla="*/ 682699 w 1366699"/>
              <a:gd name="connsiteY3" fmla="*/ 748814 h 753167"/>
              <a:gd name="connsiteX4" fmla="*/ 0 w 1366699"/>
              <a:gd name="connsiteY4" fmla="*/ 723187 h 753167"/>
              <a:gd name="connsiteX0" fmla="*/ 0 w 1366699"/>
              <a:gd name="connsiteY0" fmla="*/ 753167 h 753167"/>
              <a:gd name="connsiteX1" fmla="*/ 702273 w 1366699"/>
              <a:gd name="connsiteY1" fmla="*/ 268 h 753167"/>
              <a:gd name="connsiteX2" fmla="*/ 1366699 w 1366699"/>
              <a:gd name="connsiteY2" fmla="*/ 718834 h 753167"/>
              <a:gd name="connsiteX0" fmla="*/ 0 w 1366699"/>
              <a:gd name="connsiteY0" fmla="*/ 783041 h 813021"/>
              <a:gd name="connsiteX1" fmla="*/ 702273 w 1366699"/>
              <a:gd name="connsiteY1" fmla="*/ 60122 h 813021"/>
              <a:gd name="connsiteX2" fmla="*/ 1366699 w 1366699"/>
              <a:gd name="connsiteY2" fmla="*/ 718727 h 813021"/>
              <a:gd name="connsiteX3" fmla="*/ 682699 w 1366699"/>
              <a:gd name="connsiteY3" fmla="*/ 808668 h 813021"/>
              <a:gd name="connsiteX4" fmla="*/ 0 w 1366699"/>
              <a:gd name="connsiteY4" fmla="*/ 783041 h 813021"/>
              <a:gd name="connsiteX0" fmla="*/ 0 w 1366699"/>
              <a:gd name="connsiteY0" fmla="*/ 813021 h 813021"/>
              <a:gd name="connsiteX1" fmla="*/ 792214 w 1366699"/>
              <a:gd name="connsiteY1" fmla="*/ 162 h 813021"/>
              <a:gd name="connsiteX2" fmla="*/ 1366699 w 1366699"/>
              <a:gd name="connsiteY2" fmla="*/ 778688 h 81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699" h="813021" stroke="0" extrusionOk="0">
                <a:moveTo>
                  <a:pt x="0" y="783041"/>
                </a:moveTo>
                <a:cubicBezTo>
                  <a:pt x="22745" y="428309"/>
                  <a:pt x="474490" y="70841"/>
                  <a:pt x="702273" y="60122"/>
                </a:cubicBezTo>
                <a:cubicBezTo>
                  <a:pt x="930056" y="49403"/>
                  <a:pt x="1366699" y="362183"/>
                  <a:pt x="1366699" y="718727"/>
                </a:cubicBezTo>
                <a:lnTo>
                  <a:pt x="682699" y="808668"/>
                </a:lnTo>
                <a:lnTo>
                  <a:pt x="0" y="783041"/>
                </a:lnTo>
                <a:close/>
              </a:path>
              <a:path w="1366699" h="813021" fill="none">
                <a:moveTo>
                  <a:pt x="0" y="813021"/>
                </a:moveTo>
                <a:cubicBezTo>
                  <a:pt x="22745" y="458289"/>
                  <a:pt x="423405" y="-10009"/>
                  <a:pt x="792214" y="162"/>
                </a:cubicBezTo>
                <a:cubicBezTo>
                  <a:pt x="1162202" y="10365"/>
                  <a:pt x="1366699" y="422144"/>
                  <a:pt x="1366699" y="778688"/>
                </a:cubicBezTo>
              </a:path>
            </a:pathLst>
          </a:cu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Ív 37"/>
          <p:cNvSpPr/>
          <p:nvPr/>
        </p:nvSpPr>
        <p:spPr>
          <a:xfrm>
            <a:off x="6980921" y="2187745"/>
            <a:ext cx="2952328" cy="3841620"/>
          </a:xfrm>
          <a:prstGeom prst="arc">
            <a:avLst>
              <a:gd name="adj1" fmla="val 5568511"/>
              <a:gd name="adj2" fmla="val 10383296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Ív 38"/>
          <p:cNvSpPr/>
          <p:nvPr/>
        </p:nvSpPr>
        <p:spPr>
          <a:xfrm>
            <a:off x="7113086" y="1761704"/>
            <a:ext cx="3352181" cy="4104455"/>
          </a:xfrm>
          <a:prstGeom prst="arc">
            <a:avLst>
              <a:gd name="adj1" fmla="val 5568511"/>
              <a:gd name="adj2" fmla="val 10383296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6697302" y="39831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/>
              <a:t>2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6891908" y="3653397"/>
            <a:ext cx="73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</a:t>
            </a:r>
            <a:r>
              <a:rPr lang="hu-HU" baseline="-25000" dirty="0"/>
              <a:t>2</a:t>
            </a:r>
            <a:r>
              <a:rPr lang="hu-HU" dirty="0" smtClean="0"/>
              <a:t>’’</a:t>
            </a:r>
            <a:endParaRPr lang="hu-HU" dirty="0"/>
          </a:p>
        </p:txBody>
      </p:sp>
      <p:cxnSp>
        <p:nvCxnSpPr>
          <p:cNvPr id="47" name="Egyenes összekötő 46"/>
          <p:cNvCxnSpPr/>
          <p:nvPr/>
        </p:nvCxnSpPr>
        <p:spPr>
          <a:xfrm>
            <a:off x="6149482" y="5445224"/>
            <a:ext cx="16628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6149482" y="1988840"/>
            <a:ext cx="16628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6179064" y="2556000"/>
            <a:ext cx="16628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/>
          <p:cNvSpPr txBox="1"/>
          <p:nvPr/>
        </p:nvSpPr>
        <p:spPr>
          <a:xfrm>
            <a:off x="5341416" y="1541414"/>
            <a:ext cx="113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M*=</a:t>
            </a:r>
          </a:p>
          <a:p>
            <a:r>
              <a:rPr lang="hu-HU" dirty="0" smtClean="0"/>
              <a:t>M</a:t>
            </a:r>
            <a:r>
              <a:rPr lang="hu-HU" baseline="-25000" dirty="0" smtClean="0"/>
              <a:t>1</a:t>
            </a:r>
            <a:r>
              <a:rPr lang="hu-HU" dirty="0" smtClean="0"/>
              <a:t>+M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5696824" y="526055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5699202" y="23713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</a:t>
            </a:r>
            <a:r>
              <a:rPr lang="hu-HU" baseline="-25000" dirty="0"/>
              <a:t>1</a:t>
            </a:r>
            <a:endParaRPr lang="hu-HU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7434032" y="5753007"/>
            <a:ext cx="46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K*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36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tiszta magánjavak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i="1" dirty="0" smtClean="0"/>
              <a:t>tiszta magánjavak</a:t>
            </a:r>
            <a:r>
              <a:rPr lang="hu-HU" dirty="0" smtClean="0"/>
              <a:t> (</a:t>
            </a:r>
            <a:r>
              <a:rPr lang="hu-HU" i="1" dirty="0" err="1" smtClean="0"/>
              <a:t>pure</a:t>
            </a:r>
            <a:r>
              <a:rPr lang="hu-HU" i="1" dirty="0" smtClean="0"/>
              <a:t> </a:t>
            </a:r>
            <a:r>
              <a:rPr lang="hu-HU" i="1" dirty="0" err="1" smtClean="0"/>
              <a:t>private</a:t>
            </a:r>
            <a:r>
              <a:rPr lang="hu-HU" i="1" dirty="0" smtClean="0"/>
              <a:t> </a:t>
            </a:r>
            <a:r>
              <a:rPr lang="hu-HU" i="1" dirty="0" err="1" smtClean="0"/>
              <a:t>goods</a:t>
            </a:r>
            <a:r>
              <a:rPr lang="hu-HU" dirty="0" smtClean="0"/>
              <a:t>) közé lényegében a „hagyományos” piaci javak (pl. búza, szövet, televízió) és a személyes szolgáltatások (pl. fodrász) tartoznak.</a:t>
            </a:r>
          </a:p>
          <a:p>
            <a:r>
              <a:rPr lang="hu-HU" dirty="0" smtClean="0"/>
              <a:t>E javak termelése, eladása és fogyasztása </a:t>
            </a:r>
            <a:r>
              <a:rPr lang="hu-HU" b="1" i="1" dirty="0" smtClean="0"/>
              <a:t>tagolható</a:t>
            </a:r>
            <a:r>
              <a:rPr lang="hu-HU" dirty="0" smtClean="0"/>
              <a:t>, ily módon a fogyasztók magánjavak iránti szükséglete mindig egy (vagy több) </a:t>
            </a:r>
            <a:r>
              <a:rPr lang="hu-HU" b="1" i="1" dirty="0" smtClean="0"/>
              <a:t>áru- vagy szolgáltatási egységre</a:t>
            </a:r>
            <a:r>
              <a:rPr lang="hu-HU" dirty="0" smtClean="0"/>
              <a:t> irányul.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39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köz- és magánjószág mennyisége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az érintési pont meghatározza a társadalom K* közjószág-, és a második fogyasztó M</a:t>
            </a:r>
            <a:r>
              <a:rPr lang="hu-HU" baseline="-25000" dirty="0" smtClean="0"/>
              <a:t>2</a:t>
            </a:r>
            <a:r>
              <a:rPr lang="hu-HU" dirty="0" smtClean="0"/>
              <a:t> magánjószág-mennyiségét.</a:t>
            </a:r>
          </a:p>
          <a:p>
            <a:r>
              <a:rPr lang="hu-HU" dirty="0" smtClean="0"/>
              <a:t>Az első fogyasztó M</a:t>
            </a:r>
            <a:r>
              <a:rPr lang="hu-HU" baseline="-25000" dirty="0" smtClean="0"/>
              <a:t>1</a:t>
            </a:r>
            <a:r>
              <a:rPr lang="hu-HU" dirty="0" smtClean="0"/>
              <a:t> magánjószág mennyiségét az U</a:t>
            </a:r>
            <a:r>
              <a:rPr lang="hu-HU" baseline="-25000" dirty="0"/>
              <a:t>1</a:t>
            </a:r>
            <a:r>
              <a:rPr lang="hu-HU" dirty="0" smtClean="0"/>
              <a:t>’ görbét és az érintési pontot összekötő egyenes </a:t>
            </a:r>
            <a:r>
              <a:rPr lang="hu-HU" dirty="0"/>
              <a:t>U</a:t>
            </a:r>
            <a:r>
              <a:rPr lang="hu-HU" baseline="-25000" dirty="0"/>
              <a:t>1</a:t>
            </a:r>
            <a:r>
              <a:rPr lang="hu-HU" dirty="0" smtClean="0"/>
              <a:t>’</a:t>
            </a:r>
            <a:r>
              <a:rPr lang="hu-HU" dirty="0" err="1" smtClean="0"/>
              <a:t>-gyel</a:t>
            </a:r>
            <a:r>
              <a:rPr lang="hu-HU" dirty="0" smtClean="0"/>
              <a:t> való metszéspontja alapján határozhatjuk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02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szituáció elemzése </a:t>
            </a:r>
            <a:br>
              <a:rPr lang="hu-HU" dirty="0" smtClean="0"/>
            </a:br>
            <a:r>
              <a:rPr lang="hu-HU" dirty="0" smtClean="0"/>
              <a:t>jóléti szempontból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25658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magán- és közjószág kapott allokációja </a:t>
            </a:r>
            <a:r>
              <a:rPr lang="hu-HU" dirty="0" err="1" smtClean="0"/>
              <a:t>Pareto-optimális</a:t>
            </a:r>
            <a:r>
              <a:rPr lang="hu-HU" dirty="0" smtClean="0"/>
              <a:t> lesz.</a:t>
            </a:r>
          </a:p>
          <a:p>
            <a:r>
              <a:rPr lang="hu-HU" dirty="0" smtClean="0"/>
              <a:t>Az első fogyasztó nem választhatja az U</a:t>
            </a:r>
            <a:r>
              <a:rPr lang="hu-HU" baseline="-25000" dirty="0" smtClean="0"/>
              <a:t>1</a:t>
            </a:r>
            <a:r>
              <a:rPr lang="hu-HU" dirty="0" smtClean="0"/>
              <a:t>’ (vagy bármely magasabban fekvő) közömbösségi görbéjének (K*,M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-től</a:t>
            </a:r>
            <a:r>
              <a:rPr lang="hu-HU" dirty="0" smtClean="0"/>
              <a:t> különböző pontjait, anélkül, hogy a másik fogyasztó hasznossága ne kerülne az U</a:t>
            </a:r>
            <a:r>
              <a:rPr lang="hu-HU" baseline="-25000" dirty="0" smtClean="0"/>
              <a:t>2</a:t>
            </a:r>
            <a:r>
              <a:rPr lang="hu-HU" dirty="0" smtClean="0"/>
              <a:t>’’ görbe által biztosított szintnél alacsonyabbra.</a:t>
            </a:r>
          </a:p>
          <a:p>
            <a:r>
              <a:rPr lang="hu-HU" dirty="0" smtClean="0"/>
              <a:t>És fordítva: a második fogyasztó nem mozdulhat el az </a:t>
            </a:r>
            <a:r>
              <a:rPr lang="hu-HU" dirty="0"/>
              <a:t>U</a:t>
            </a:r>
            <a:r>
              <a:rPr lang="hu-HU" baseline="-25000" dirty="0"/>
              <a:t>2</a:t>
            </a:r>
            <a:r>
              <a:rPr lang="hu-HU" dirty="0" smtClean="0"/>
              <a:t>’’ (vagy bármely magasabban fekvő közömbösségi görbéje) </a:t>
            </a:r>
            <a:r>
              <a:rPr lang="hu-HU" dirty="0"/>
              <a:t>(K*,</a:t>
            </a:r>
            <a:r>
              <a:rPr lang="hu-HU" dirty="0" smtClean="0"/>
              <a:t>M</a:t>
            </a:r>
            <a:r>
              <a:rPr lang="hu-HU" baseline="-25000" dirty="0" smtClean="0"/>
              <a:t>2</a:t>
            </a:r>
            <a:r>
              <a:rPr lang="hu-HU" dirty="0" smtClean="0"/>
              <a:t>)</a:t>
            </a:r>
            <a:r>
              <a:rPr lang="hu-HU" dirty="0" err="1" smtClean="0"/>
              <a:t>-</a:t>
            </a:r>
            <a:r>
              <a:rPr lang="hu-HU" dirty="0" err="1"/>
              <a:t>től</a:t>
            </a:r>
            <a:r>
              <a:rPr lang="hu-HU" dirty="0"/>
              <a:t> </a:t>
            </a:r>
            <a:r>
              <a:rPr lang="hu-HU" dirty="0" smtClean="0"/>
              <a:t>különböző pontjára úgy, hogy az első fogyasztó helyzete ne romoljon (kerüljön U</a:t>
            </a:r>
            <a:r>
              <a:rPr lang="hu-HU" baseline="-25000" dirty="0" smtClean="0"/>
              <a:t>1</a:t>
            </a:r>
            <a:r>
              <a:rPr lang="hu-HU" dirty="0" smtClean="0"/>
              <a:t>’</a:t>
            </a:r>
            <a:r>
              <a:rPr lang="hu-HU" dirty="0" err="1" smtClean="0"/>
              <a:t>-nál</a:t>
            </a:r>
            <a:r>
              <a:rPr lang="hu-HU" dirty="0" smtClean="0"/>
              <a:t> alacsonyabb görbére).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99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Megjegyzések az ábrához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szerkesztés menetéből következik, hogy valamely közjószág-mennyiség esetében a fogyasztási lehetőségek görbéjének meredeksége megegyezik a transzformációs görbe és az U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’ közömbösségi görbe – a kérdéses közjószág mennyiségénél mért </a:t>
            </a:r>
            <a:r>
              <a:rPr lang="hu-HU" sz="2800" dirty="0"/>
              <a:t>– </a:t>
            </a:r>
            <a:r>
              <a:rPr lang="hu-HU" sz="2800" dirty="0" smtClean="0"/>
              <a:t>meredekségének különbségével.</a:t>
            </a:r>
          </a:p>
          <a:p>
            <a:r>
              <a:rPr lang="hu-HU" sz="2800" dirty="0" smtClean="0"/>
              <a:t>Az optimumban a második fogyasztó helyettesítési határrátája egyenlő a fogyasztási lehetőségek görbéjén értelmezett „helyettesítési határrátájával”, a fogyasztási lehetőségek görbéjének abszolút meredekségével. 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341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Pareto-optimalitás</a:t>
            </a:r>
            <a:r>
              <a:rPr lang="hu-HU" dirty="0" smtClean="0"/>
              <a:t> feltétele algebrailag felírva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Ez esetben tehát a Pareto-hatékony allokációk mellett a következő összefüggés teljesül:</a:t>
            </a:r>
          </a:p>
          <a:p>
            <a:r>
              <a:rPr lang="hu-HU" dirty="0" smtClean="0"/>
              <a:t>MRT = MRS</a:t>
            </a:r>
            <a:r>
              <a:rPr lang="hu-HU" baseline="-25000" dirty="0"/>
              <a:t>1</a:t>
            </a:r>
            <a:r>
              <a:rPr lang="hu-HU" dirty="0" smtClean="0"/>
              <a:t> + MRS</a:t>
            </a:r>
            <a:r>
              <a:rPr lang="hu-HU" baseline="-25000" dirty="0" smtClean="0"/>
              <a:t>2</a:t>
            </a:r>
            <a:endParaRPr lang="hu-HU" dirty="0"/>
          </a:p>
          <a:p>
            <a:r>
              <a:rPr lang="hu-HU" dirty="0"/>
              <a:t>a</a:t>
            </a:r>
            <a:r>
              <a:rPr lang="hu-HU" dirty="0" smtClean="0"/>
              <a:t>hol MRT a </a:t>
            </a:r>
            <a:r>
              <a:rPr lang="hu-HU" dirty="0" err="1" smtClean="0"/>
              <a:t>TLH-görbe</a:t>
            </a:r>
            <a:r>
              <a:rPr lang="hu-HU" dirty="0" smtClean="0"/>
              <a:t> meredeksége, MRS</a:t>
            </a:r>
            <a:r>
              <a:rPr lang="hu-HU" baseline="-25000" dirty="0" smtClean="0"/>
              <a:t>1</a:t>
            </a:r>
            <a:r>
              <a:rPr lang="hu-HU" dirty="0" smtClean="0"/>
              <a:t> és MRS</a:t>
            </a:r>
            <a:r>
              <a:rPr lang="hu-HU" baseline="-25000" dirty="0" smtClean="0"/>
              <a:t>2</a:t>
            </a:r>
            <a:r>
              <a:rPr lang="hu-HU" dirty="0" smtClean="0"/>
              <a:t> a két fogyasztó helyettesítési határrátája.</a:t>
            </a:r>
          </a:p>
          <a:p>
            <a:r>
              <a:rPr lang="hu-HU" sz="1800" b="1" i="1" u="sng" dirty="0" smtClean="0"/>
              <a:t>Emlékeztető</a:t>
            </a:r>
            <a:r>
              <a:rPr lang="hu-HU" sz="2000" dirty="0" smtClean="0"/>
              <a:t>:</a:t>
            </a:r>
            <a:r>
              <a:rPr lang="hu-HU" dirty="0" smtClean="0"/>
              <a:t> Magánjószágoknál a </a:t>
            </a:r>
            <a:r>
              <a:rPr lang="hu-HU" dirty="0" err="1" smtClean="0"/>
              <a:t>Pareto-optimumra</a:t>
            </a:r>
            <a:r>
              <a:rPr lang="hu-HU" dirty="0" smtClean="0"/>
              <a:t> jellemző egyenlet </a:t>
            </a:r>
            <a:r>
              <a:rPr lang="hu-HU" dirty="0"/>
              <a:t>MRT = MRS</a:t>
            </a:r>
            <a:r>
              <a:rPr lang="hu-HU" baseline="-25000" dirty="0"/>
              <a:t>1</a:t>
            </a:r>
            <a:r>
              <a:rPr lang="hu-HU" dirty="0"/>
              <a:t> </a:t>
            </a:r>
            <a:r>
              <a:rPr lang="hu-HU" dirty="0" smtClean="0"/>
              <a:t>= MRS</a:t>
            </a:r>
            <a:r>
              <a:rPr lang="hu-HU" baseline="-25000" dirty="0" smtClean="0"/>
              <a:t>2</a:t>
            </a:r>
            <a:r>
              <a:rPr lang="hu-HU" dirty="0" smtClean="0"/>
              <a:t> volt. </a:t>
            </a:r>
          </a:p>
          <a:p>
            <a:r>
              <a:rPr lang="hu-HU" dirty="0" smtClean="0"/>
              <a:t>Közjószágok esetében az optimumban nem az </a:t>
            </a:r>
            <a:r>
              <a:rPr lang="hu-HU" dirty="0" err="1" smtClean="0"/>
              <a:t>MRS-ek</a:t>
            </a:r>
            <a:r>
              <a:rPr lang="hu-HU" dirty="0" smtClean="0"/>
              <a:t>, hanem azok összege egyenlő </a:t>
            </a:r>
            <a:r>
              <a:rPr lang="hu-HU" dirty="0" err="1" smtClean="0"/>
              <a:t>MRT-vel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79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3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Piaci kudarcok a </a:t>
            </a:r>
            <a:br>
              <a:rPr lang="hu-HU" dirty="0" smtClean="0"/>
            </a:br>
            <a:r>
              <a:rPr lang="hu-HU" dirty="0" smtClean="0"/>
              <a:t>közjavakkal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4522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közjavak alapvető gazdasági szerepének látszólag ellentmond, hogy előállításuk a piaci mechanizmusokon keresztül megfelelő profittermelő képesség hiányában nem megoldott.</a:t>
            </a:r>
          </a:p>
          <a:p>
            <a:r>
              <a:rPr lang="hu-HU" sz="2800" dirty="0" smtClean="0"/>
              <a:t>A piaci szabályozás ugyanazon folyamat egyik oldalaként alkalmatlannak bizonyul a kínálat megteremtésére, a másik oldalon pedig nem képes az adott jószágok keresletét (előállításuk szükségességének tényét) kifejezni, illetve közvetíteni.</a:t>
            </a:r>
          </a:p>
          <a:p>
            <a:r>
              <a:rPr lang="hu-HU" sz="2800" dirty="0" smtClean="0"/>
              <a:t>Ez azt jelenti, hogy az adott jószágnak nem alakul ki piaca, nincsen piaci kereslete és kínálata; holott lehet, hogy a gazdaság egésze számára nagy a jelentősége.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717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piac farkastörvényei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smtClean="0"/>
              <a:t>A piaci mechanizmus törvényei szerint egy vállalat bevételeinek fedeznie kell a kiadásokat, legalábbis hosszú távon a költségek tartósan nem haladhatják meg a bevételeket.</a:t>
            </a:r>
          </a:p>
          <a:p>
            <a:r>
              <a:rPr lang="hu-HU" dirty="0" smtClean="0"/>
              <a:t>A közjavak jellegüknél fogva meglehetősen költségesek. Gondoljunk csak a közművekre, autópályákra, vasúti hálózatokra, atomerőművekre, gátrendszerekre.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9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költségszerkezet sajátosságai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ilyen (kvázi) közjavak általában nagyméretű beruházásokat képviselnek. A rendkívül nagy tőkeigény mellett jellemző a fix költségek magas aránya a teljes költségen belül. </a:t>
            </a:r>
          </a:p>
          <a:p>
            <a:r>
              <a:rPr lang="hu-HU" dirty="0" smtClean="0"/>
              <a:t>Ehhez még hozzá kell számítani azt is, hogy időben gyakran elhúzódó beruházásokról van szó, ami tartósan lekötött (befejezetlen) tőkeberuházást jelent.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96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megtérülés problémái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smtClean="0"/>
              <a:t>Egy szolgáltatás rendkívül költséges előállítása még nem zárja ki a profitképességet és az egyéni alapon szerveződő piaci kínálatot. </a:t>
            </a:r>
          </a:p>
          <a:p>
            <a:r>
              <a:rPr lang="hu-HU" dirty="0" smtClean="0"/>
              <a:t>A közjavaknál azonban a bevételekkel, pontosabban a megtérüléssel kapcsolatban is számos sajátos körülmény vetődik fel.</a:t>
            </a:r>
          </a:p>
          <a:p>
            <a:r>
              <a:rPr lang="hu-HU" dirty="0" smtClean="0"/>
              <a:t>Először is, a közjavak jellemzően sokáig működnek, gyakran több évtizeden keresztül, a megtérülés pedig emiatt igen lassú lehet.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9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megtérülés problémái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Másrészt gyakori, hogy nem lehet (illetve csak jelentős plusz költségekkel lehetne) azonosítani a fogyasztókat, akiktől a szolgáltatás ellenértékét követelhetnék, emellett az igénybe vett szolgáltatás nagysága sem könnyen mérhető.</a:t>
            </a:r>
          </a:p>
          <a:p>
            <a:r>
              <a:rPr lang="hu-HU" sz="2800" dirty="0" smtClean="0"/>
              <a:t>Harmadsorban, vannak olyan tradicionális közjavak, amelyeknek a fogyasztásából a kizárás nem célszerű vagy egész egyszerűen nem megvalósítható, ami szintén akadályozza a megtérülést illetve a díjszedést.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957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racionális egyéni magatartás a kollektív javakkal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Bizonyos (kvázi-)közjószágok fogyasztásából a kizárás valamilyen okból nem valósítható meg.</a:t>
            </a:r>
          </a:p>
          <a:p>
            <a:r>
              <a:rPr lang="hu-HU" dirty="0" smtClean="0"/>
              <a:t>Ezért az ilyen kollektív javak fogyasztásakor az egyéni érdekét szem előtt tartó racionális fogyasztó arra törekszik, hogy tényleges rezervációs áraitól függetlenül a közös </a:t>
            </a:r>
            <a:r>
              <a:rPr lang="hu-HU" dirty="0" err="1" smtClean="0"/>
              <a:t>költsé-gekből</a:t>
            </a:r>
            <a:r>
              <a:rPr lang="hu-HU" dirty="0" smtClean="0"/>
              <a:t> rá háruló rész csökkentése, illetve a közös eredményből általa realizált hasznosság növelése révén a saját hasznát maximalizálja.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9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magánjavak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A magánjavakat rendszerint a piacon pénzért lehet megszerezni, ahol egyéni fogyasztók (háztartások) saját személyes fogyasztásuk kielégítése céljából támasztanak keresletet.</a:t>
            </a:r>
          </a:p>
          <a:p>
            <a:r>
              <a:rPr lang="hu-HU" dirty="0" smtClean="0"/>
              <a:t>A megvásárolt magánjavak átkerülnek a vevők tulajdonába, aki fizikailag is birtokolják azokat, s szabadon dönthetnek a felhasználásukról, vagy egy másik fogyasztónak való továbbadásukról.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00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potyautas-magatartás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gyakorlatban mindez úgy jelentkezhet, hogy az emberek, amíg tudják, megpróbálják magukat kivonni az előállítási költségek fedezéséből, viszont élvezik a szolgáltatás előnyeit.</a:t>
            </a:r>
          </a:p>
          <a:p>
            <a:r>
              <a:rPr lang="hu-HU" sz="2800" dirty="0" smtClean="0"/>
              <a:t>Szükség esetén persze nyilván hajlandóak lennének megfizetni az adott szolgáltatásért azt a rezervációs árat, amely egyenértékű a közjószágból számukra realizálható haszon nagyságával. Ezt a jelenséget (viselkedést) a közgazdaságtanban potyautas-magatartásnak (</a:t>
            </a:r>
            <a:r>
              <a:rPr lang="en-US" sz="2800" i="1" dirty="0" smtClean="0"/>
              <a:t>free riding</a:t>
            </a:r>
            <a:r>
              <a:rPr lang="hu-HU" sz="2800" dirty="0" smtClean="0"/>
              <a:t>) nevezik.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357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közjavak és magánjavak különbsége a potyautas-jelenséggel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közjószágok fogyasztóinak piaci viselkedése elsősorban a potyautas-magatartás lehetősége miatt különbözik a magánjószágok fogyasztóinak viselkedésétől.</a:t>
            </a:r>
          </a:p>
          <a:p>
            <a:r>
              <a:rPr lang="hu-HU" dirty="0" smtClean="0"/>
              <a:t>A potyázás lehetőségének mértéke mindenekelőtt attól függ, hogy a kérdéses jószág mennyire áll közel a tiszta közjószág fogalmához, azaz milyen módon ill. mértékben valósítható meg a kizárás.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57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a tüzelőtelepek esete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Visszatérve a két tüzelőtelep esetére, zárjuk ki azt a nyilvánvalóan pazarló megoldást, hogy mindkét szereplő külön bekötőutat építtet.</a:t>
            </a:r>
          </a:p>
          <a:p>
            <a:r>
              <a:rPr lang="hu-HU" dirty="0" smtClean="0"/>
              <a:t>Azaz, ha lesz bejáró, akkor biztos, hogy csak egy lesz, ami természetesen mindkettejük hasznát szolgálja.</a:t>
            </a:r>
          </a:p>
          <a:p>
            <a:r>
              <a:rPr lang="hu-HU" dirty="0" smtClean="0"/>
              <a:t>A kérdés tehát az, hogy hogyan alakul a finanszírozás kérdése.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42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hu-HU" dirty="0" smtClean="0"/>
              <a:t>Megoldási variációk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Egyikük (vagy </a:t>
            </a:r>
            <a:r>
              <a:rPr lang="hu-HU" dirty="0" err="1" smtClean="0"/>
              <a:t>másikuk</a:t>
            </a:r>
            <a:r>
              <a:rPr lang="hu-HU" dirty="0" smtClean="0"/>
              <a:t>) fizeti a teljes építést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Felezik a költségeket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Mindkettő a másikra vár, ezért nem épül meg a bekötőút.</a:t>
            </a:r>
          </a:p>
          <a:p>
            <a:pPr marL="0" indent="0">
              <a:buNone/>
            </a:pPr>
            <a:r>
              <a:rPr lang="hu-HU" dirty="0" smtClean="0"/>
              <a:t>A beruházás ára 4 millió Ft. Jelenleg mindkét telep tulajdonosának 4 millió Ft szabadon felhasználható készpénze van. Az adott területnagyságú bekötőút hasznosságát mindketten  3 M Ft-ra értékelik, de ezt nem árulják el egymásnak, sőt még azt sem tudják, hogy a másik szándékozik-e bejárót építeni.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9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kifizetési mátrix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hu-HU" dirty="0" smtClean="0"/>
              <a:t>A következő mátrix a két játékos forintban kifejezett értékelését tartalmazza a saját helyzetére vonatkozóan a különböző helyzetekben.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9612956"/>
              </p:ext>
            </p:extLst>
          </p:nvPr>
        </p:nvGraphicFramePr>
        <p:xfrm>
          <a:off x="683568" y="2996952"/>
          <a:ext cx="8002587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</a:t>
                      </a:r>
                      <a:r>
                        <a:rPr lang="hu-HU" sz="2400" baseline="0" dirty="0" smtClean="0"/>
                        <a:t> =</a:t>
                      </a:r>
                      <a:r>
                        <a:rPr lang="hu-HU" sz="2400" dirty="0" smtClean="0"/>
                        <a:t> sorjátékos magatartása \</a:t>
                      </a:r>
                    </a:p>
                    <a:p>
                      <a:r>
                        <a:rPr lang="hu-HU" sz="2400" dirty="0" smtClean="0"/>
                        <a:t>B</a:t>
                      </a:r>
                      <a:r>
                        <a:rPr lang="hu-HU" sz="2400" baseline="0" dirty="0" smtClean="0"/>
                        <a:t> =</a:t>
                      </a:r>
                      <a:r>
                        <a:rPr lang="hu-HU" sz="2400" dirty="0" smtClean="0"/>
                        <a:t> oszlopjátékos magatartása</a:t>
                      </a:r>
                      <a:endParaRPr lang="hu-HU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 beszáll</a:t>
                      </a:r>
                      <a:r>
                        <a:rPr lang="hu-HU" sz="2400" baseline="0" dirty="0" smtClean="0"/>
                        <a:t> az építkezésbe (hozzájárul a költségekhez)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 nem száll be az építkezésbe</a:t>
                      </a:r>
                    </a:p>
                    <a:p>
                      <a:r>
                        <a:rPr lang="hu-HU" sz="2400" dirty="0" smtClean="0"/>
                        <a:t>(nem</a:t>
                      </a:r>
                      <a:r>
                        <a:rPr lang="hu-HU" sz="2400" baseline="0" dirty="0" smtClean="0"/>
                        <a:t> járul hozzá a költségekhez)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hozzájárul a költségekhez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(5 M Ft; 5 M Ft)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(3</a:t>
                      </a:r>
                      <a:r>
                        <a:rPr lang="hu-HU" sz="2400" baseline="0" dirty="0" smtClean="0"/>
                        <a:t> M Ft; 7 M Ft)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nem járul</a:t>
                      </a:r>
                      <a:r>
                        <a:rPr lang="hu-HU" sz="2400" baseline="0" dirty="0" smtClean="0"/>
                        <a:t> hozzá a költségekhez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(7</a:t>
                      </a:r>
                      <a:r>
                        <a:rPr lang="hu-HU" sz="2400" baseline="0" dirty="0" smtClean="0"/>
                        <a:t> M Ft; 3 M Ft)</a:t>
                      </a:r>
                      <a:endParaRPr lang="hu-HU" sz="2400" dirty="0" smtClean="0"/>
                    </a:p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(4 M Ft; 4 M Ft)</a:t>
                      </a:r>
                    </a:p>
                    <a:p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értelmezése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kifizetési mátrixban szereplő értékek az esetleges költségek kifizetése után megmaradó pénzértékek illetve a bejáró út pénzben kifejezett hasznosságának összegzése után adódnak.</a:t>
            </a:r>
          </a:p>
          <a:p>
            <a:r>
              <a:rPr lang="hu-HU" dirty="0" smtClean="0"/>
              <a:t>Például, ha </a:t>
            </a:r>
            <a:r>
              <a:rPr lang="hu-HU" b="1" dirty="0" smtClean="0"/>
              <a:t>A</a:t>
            </a:r>
            <a:r>
              <a:rPr lang="hu-HU" dirty="0" smtClean="0"/>
              <a:t> és </a:t>
            </a:r>
            <a:r>
              <a:rPr lang="hu-HU" b="1" dirty="0" smtClean="0"/>
              <a:t>B</a:t>
            </a:r>
            <a:r>
              <a:rPr lang="hu-HU" dirty="0" smtClean="0"/>
              <a:t> közösen építkezik, akkor </a:t>
            </a:r>
            <a:r>
              <a:rPr lang="hu-HU" b="1" dirty="0" smtClean="0"/>
              <a:t>A</a:t>
            </a:r>
            <a:r>
              <a:rPr lang="hu-HU" dirty="0" smtClean="0"/>
              <a:t> számára az értékelés (M Ft-ban): </a:t>
            </a:r>
          </a:p>
          <a:p>
            <a:r>
              <a:rPr lang="el-GR" dirty="0" smtClean="0"/>
              <a:t>π</a:t>
            </a:r>
            <a:r>
              <a:rPr lang="hu-HU" baseline="-25000" dirty="0" smtClean="0"/>
              <a:t>A</a:t>
            </a:r>
            <a:r>
              <a:rPr lang="hu-HU" dirty="0" smtClean="0"/>
              <a:t> = Kezdő tőke (4) – a ráeső költség (4/2=</a:t>
            </a:r>
            <a:r>
              <a:rPr lang="hu-HU" dirty="0" err="1" smtClean="0"/>
              <a:t>2</a:t>
            </a:r>
            <a:r>
              <a:rPr lang="hu-HU" dirty="0" smtClean="0"/>
              <a:t>) + az út haszna pénzben kifejezve (3) = 5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szereplők magatartása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b="1" dirty="0" smtClean="0"/>
              <a:t>A</a:t>
            </a:r>
            <a:r>
              <a:rPr lang="hu-HU" dirty="0" smtClean="0"/>
              <a:t> szereplő magatartása kétféle lehet: </a:t>
            </a:r>
          </a:p>
          <a:p>
            <a:r>
              <a:rPr lang="hu-HU" dirty="0"/>
              <a:t>V</a:t>
            </a:r>
            <a:r>
              <a:rPr lang="hu-HU" dirty="0" smtClean="0"/>
              <a:t>agy szép csendben várakozik; </a:t>
            </a:r>
          </a:p>
          <a:p>
            <a:r>
              <a:rPr lang="hu-HU" dirty="0" smtClean="0"/>
              <a:t>vagy beszáll az építkezésbe.</a:t>
            </a:r>
          </a:p>
          <a:p>
            <a:pPr marL="0" indent="0">
              <a:buNone/>
            </a:pPr>
            <a:r>
              <a:rPr lang="hu-HU" dirty="0" smtClean="0"/>
              <a:t>Vajon melyiket teszi?</a:t>
            </a:r>
          </a:p>
          <a:p>
            <a:r>
              <a:rPr lang="hu-HU" dirty="0" smtClean="0"/>
              <a:t>Ha </a:t>
            </a:r>
            <a:r>
              <a:rPr lang="hu-HU" b="1" dirty="0" smtClean="0"/>
              <a:t>B</a:t>
            </a:r>
            <a:r>
              <a:rPr lang="hu-HU" dirty="0" smtClean="0"/>
              <a:t> beszáll az építkezésbe, akkor </a:t>
            </a:r>
            <a:r>
              <a:rPr lang="hu-HU" b="1" dirty="0" smtClean="0"/>
              <a:t>A</a:t>
            </a:r>
            <a:r>
              <a:rPr lang="hu-HU" dirty="0" smtClean="0"/>
              <a:t> számára a várakozás a kedvezőbb (7 &gt; 5);</a:t>
            </a:r>
          </a:p>
          <a:p>
            <a:r>
              <a:rPr lang="hu-HU" dirty="0" smtClean="0"/>
              <a:t>Ha pedig </a:t>
            </a:r>
            <a:r>
              <a:rPr lang="hu-HU" b="1" dirty="0" smtClean="0"/>
              <a:t>B</a:t>
            </a:r>
            <a:r>
              <a:rPr lang="hu-HU" dirty="0" smtClean="0"/>
              <a:t> nem száll be, </a:t>
            </a:r>
            <a:r>
              <a:rPr lang="hu-HU" b="1" dirty="0" smtClean="0"/>
              <a:t>A</a:t>
            </a:r>
            <a:r>
              <a:rPr lang="hu-HU" dirty="0" smtClean="0"/>
              <a:t> számára akkor is a várakozás éri meg jobban (4 &gt; 3).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61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játék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szereplő is hasonlóan gondolkodik, így végül nem készül el a bekötőút, pedig ha közösen megépítik a bejárót, akkor külön-külön is jobban járnának (5 &gt; 4); ebből következően együttes helyzetüket is többre értékelnék.</a:t>
            </a:r>
          </a:p>
          <a:p>
            <a:r>
              <a:rPr lang="hu-HU" dirty="0" smtClean="0"/>
              <a:t>A játék megoldása a fogolydilemma-játékkal analóg: a játéknak van domináns stratégiákon alapuló </a:t>
            </a:r>
            <a:r>
              <a:rPr lang="hu-HU" dirty="0" err="1" smtClean="0"/>
              <a:t>Nash-egyensúlya</a:t>
            </a:r>
            <a:r>
              <a:rPr lang="hu-HU" dirty="0" smtClean="0"/>
              <a:t>, az ehhez tartozó </a:t>
            </a:r>
            <a:r>
              <a:rPr lang="el-GR" dirty="0" smtClean="0"/>
              <a:t>π</a:t>
            </a:r>
            <a:r>
              <a:rPr lang="hu-HU" baseline="-25000" dirty="0" smtClean="0"/>
              <a:t>A+B</a:t>
            </a:r>
            <a:r>
              <a:rPr lang="hu-HU" dirty="0" smtClean="0"/>
              <a:t> azonban a szereplők számára nem optimális.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potyautas-magatartás nem minden helyzetben figyelhető meg…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Előfordulhat persze, hogy a bejáró út a valóságban mégis megépül, pl. mert megbíznak egymásban és már volt közöttük kölcsönösen hasznot hozó együttműködés.</a:t>
            </a:r>
          </a:p>
          <a:p>
            <a:r>
              <a:rPr lang="hu-HU" dirty="0" smtClean="0"/>
              <a:t>Lehetséges az is, hogy a tulajdonosokat nem kizárólag saját hasznuk maximalizálása motiválja, hanem a társuk iránti szolidaritás is befolyásolja őket.</a:t>
            </a:r>
          </a:p>
        </p:txBody>
      </p:sp>
    </p:spTree>
    <p:extLst>
      <p:ext uri="{BB962C8B-B14F-4D97-AF65-F5344CB8AC3E}">
        <p14:creationId xmlns:p14="http://schemas.microsoft.com/office/powerpoint/2010/main" val="35050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…de elég gyakori, </a:t>
            </a:r>
            <a:br>
              <a:rPr lang="hu-HU" dirty="0" smtClean="0"/>
            </a:br>
            <a:r>
              <a:rPr lang="hu-HU" dirty="0" smtClean="0"/>
              <a:t>különösen sok érintett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Ezek az ellenvetések elvileg jogosak lehetnek, de nem kérdőjelezik meg a potyautas-magatartásra való hajlam (általános) érvényességét. </a:t>
            </a:r>
          </a:p>
          <a:p>
            <a:r>
              <a:rPr lang="hu-HU" dirty="0" smtClean="0"/>
              <a:t>A valóságból hozható példák sokasága mutatja, hogy a közjavak előállításában illetve fogyasztásában érintett szereplők számának növekedésével egyre nagyobb a potyázó jelenség valószínűsége. Ennek oka, hogy a létszám emelkedésével a kizárás egészen biztosan ellehetetlenül, ugyanakkor a kölcsönös érdekek kifejeződése, az információáramlás egyre bonyolultabbá válik, így a tranzakciós költségek növekednek, és az önkéntes együttműködés garanciái is beszűkülnek.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4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magánjavak árai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Ezzel összefüggésben jellemző továbbá, hogy a magánjavak elfogyasztásából nyerhető haszon általában közvetlenül a fogyasztónál jelentkezik.</a:t>
            </a:r>
          </a:p>
          <a:p>
            <a:r>
              <a:rPr lang="hu-HU" dirty="0" smtClean="0"/>
              <a:t>Fontos ismérve még a magánjavaknak, hogy a vásárló (fogyasztó) személye és a fogyasztás nagysága pontosan azonosítható illetve mérhető, ezáltal a fogyasztásért fizetendő ellentételezés nagysága meghatározható.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7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piaci kudarcok forrása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Akár parciális megközelítésben, akár az általános egyensúly tekintetében, az optimális allokáció meghatározásakor az okozza a fő nehézséget, hogy a potyázó magatartás, illetve a közjavakat jellemző pozitív externhatások miatt nem lehet „feltárni” a társadalom tagjainak a közjószágokra vonatkozó egyéni keresleti görbéjét és így nincs mit összegeznünk a társadalmi keresleti görbe meghatározásához.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4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fogyasztás ellentételezése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Az ismertetett jellemzők együttes következményeképpen a közjavakkal kapcsolatos díjak beszedése igen bizonytalanná válik, különösen akkora összegben, hogy a közvetlen fogyasztói ellentételezések fedezzék a közjószág előállításának költségeit.</a:t>
            </a:r>
          </a:p>
          <a:p>
            <a:r>
              <a:rPr lang="hu-HU" dirty="0" smtClean="0"/>
              <a:t>A közjavak amúgy is magas közvetlen előállítási költségével szemben lassú, bizonytalan, részleges megtérülés áll, ami az adott közjószág </a:t>
            </a:r>
            <a:r>
              <a:rPr lang="hu-HU" dirty="0" err="1" smtClean="0"/>
              <a:t>szolgál-tatásának</a:t>
            </a:r>
            <a:r>
              <a:rPr lang="hu-HU" dirty="0" smtClean="0"/>
              <a:t> alternatív költségét tovább emeli.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93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egyéni termelő és a köz szempontjai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egyéni termelők indokoltan maradnak távol a közjavak termelésétől, hiszen a magas költségek, illetve a bizonytalan és lassú megtérülés miatt nem tudják nyereségesen előállítani e jószágokat és szolgáltatásokat.</a:t>
            </a:r>
          </a:p>
          <a:p>
            <a:r>
              <a:rPr lang="hu-HU" dirty="0" smtClean="0"/>
              <a:t>Ezzel szemben viszont a közjószágok létesítése mellett is számos érv szól. A közjavak rendszerint a mindennapi élet és a termelés normális működéséhez elengedhetetlenül szükséges, jellemzően pozitív externália forrásaként működő szolgáltatások.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18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Méretgazdaságosság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/>
          <a:lstStyle/>
          <a:p>
            <a:r>
              <a:rPr lang="hu-HU" dirty="0" smtClean="0"/>
              <a:t>A közjavak használatba vételüket követően tömeges fogyasztói igények kielégítésére lehetnek alkalmasak. </a:t>
            </a:r>
          </a:p>
          <a:p>
            <a:r>
              <a:rPr lang="hu-HU" dirty="0" smtClean="0"/>
              <a:t>Ez azért is előnyös, mert a közjavakat rendszerint volumengazdaságos technológiával állítják elő, azaz a fogyasztók számának emelkedéséből következő költségnövekedés elmarad a felhasználás növekedési üteme mögött.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0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975838"/>
          </a:xfrm>
        </p:spPr>
        <p:txBody>
          <a:bodyPr/>
          <a:lstStyle/>
          <a:p>
            <a:r>
              <a:rPr lang="hu-HU" dirty="0" smtClean="0"/>
              <a:t>A méretgazdaságosság forrása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volumengazdaságosság alapvetően két tényezővel hozható összefüggésbe: a több egyén általi párhuzamos fogyasztás </a:t>
            </a:r>
            <a:r>
              <a:rPr lang="hu-HU" dirty="0" err="1" smtClean="0"/>
              <a:t>lehetősé-gével</a:t>
            </a:r>
            <a:r>
              <a:rPr lang="hu-HU" dirty="0" smtClean="0"/>
              <a:t> (azaz a rivalizálás hiányával), valamint a közjavak termelési függvényének rendszerint szakaszos jellegével (azaz a közjavak oszthatatlanságával). </a:t>
            </a:r>
          </a:p>
          <a:p>
            <a:r>
              <a:rPr lang="hu-HU" dirty="0" smtClean="0"/>
              <a:t>A nyújtott szolgáltatás </a:t>
            </a:r>
            <a:r>
              <a:rPr lang="hu-HU" i="1" dirty="0" smtClean="0"/>
              <a:t>önmagában</a:t>
            </a:r>
            <a:r>
              <a:rPr lang="hu-HU" dirty="0" smtClean="0"/>
              <a:t> jelenti a fogyasztást, azaz a fogyasztással nem csökken a közjószág készlete, az új fogyasztó belépésével felmerülő határköltség közel zérus a kapacitás határain belül.</a:t>
            </a:r>
          </a:p>
        </p:txBody>
      </p:sp>
    </p:spTree>
    <p:extLst>
      <p:ext uri="{BB962C8B-B14F-4D97-AF65-F5344CB8AC3E}">
        <p14:creationId xmlns:p14="http://schemas.microsoft.com/office/powerpoint/2010/main" val="2342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magánjavak legfontosabb tulajdonságai összefoglalva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A </a:t>
            </a:r>
            <a:r>
              <a:rPr lang="hu-HU" sz="3600" b="1" dirty="0" smtClean="0"/>
              <a:t>tiszta magánjavak</a:t>
            </a:r>
            <a:r>
              <a:rPr lang="hu-HU" sz="3600" dirty="0" smtClean="0"/>
              <a:t> esetében könnyen és racionálisan </a:t>
            </a:r>
            <a:r>
              <a:rPr lang="hu-HU" sz="3600" b="1" dirty="0" smtClean="0"/>
              <a:t>megvalósítható a</a:t>
            </a:r>
            <a:r>
              <a:rPr lang="hu-HU" sz="3600" dirty="0" smtClean="0"/>
              <a:t> fogyasztók bizonyos részének </a:t>
            </a:r>
            <a:r>
              <a:rPr lang="hu-HU" sz="3600" b="1" dirty="0" smtClean="0"/>
              <a:t>kizárás</a:t>
            </a:r>
            <a:r>
              <a:rPr lang="hu-HU" sz="3600" dirty="0" smtClean="0"/>
              <a:t>a a fogyasztásból,</a:t>
            </a:r>
            <a:r>
              <a:rPr lang="hu-HU" sz="3600" dirty="0"/>
              <a:t> </a:t>
            </a:r>
            <a:r>
              <a:rPr lang="hu-HU" sz="3600" dirty="0" smtClean="0"/>
              <a:t>ugyanakkor ezen javaknál az egyes emberek fogyasztása csökkenti a mások által fogyasztható készletet, azaz </a:t>
            </a:r>
            <a:r>
              <a:rPr lang="hu-HU" sz="3600" b="1" dirty="0" smtClean="0"/>
              <a:t>rivalizálás van</a:t>
            </a:r>
            <a:r>
              <a:rPr lang="hu-HU" sz="3600" dirty="0" smtClean="0"/>
              <a:t> a fogyasztók között </a:t>
            </a:r>
            <a:r>
              <a:rPr lang="hu-HU" sz="3600" b="1" dirty="0" smtClean="0"/>
              <a:t>a fogyasztásban</a:t>
            </a:r>
            <a:r>
              <a:rPr lang="hu-HU" sz="3600" dirty="0" smtClean="0"/>
              <a:t> illetve a fogyasztásért.</a:t>
            </a:r>
          </a:p>
        </p:txBody>
      </p:sp>
    </p:spTree>
    <p:extLst>
      <p:ext uri="{BB962C8B-B14F-4D97-AF65-F5344CB8AC3E}">
        <p14:creationId xmlns:p14="http://schemas.microsoft.com/office/powerpoint/2010/main" val="22341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tiszta közjavak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i="1" dirty="0" smtClean="0"/>
              <a:t>tiszta közjavak</a:t>
            </a:r>
            <a:r>
              <a:rPr lang="hu-HU" dirty="0" smtClean="0"/>
              <a:t> egy kisebb-nagyobb csoport tagjainak egyéni igényeit egyidejűleg, illetve közös szolgáltatás formájában elégíti ki.</a:t>
            </a:r>
          </a:p>
          <a:p>
            <a:r>
              <a:rPr lang="hu-HU" dirty="0" smtClean="0"/>
              <a:t>Ilyen csoport lehet egy lakóközösség, egy település lakossága,egy ország állampolgárai, a föld teljes népessége stb. Ebben az értelemben bizonyos esetekben célszerű a </a:t>
            </a:r>
            <a:r>
              <a:rPr lang="hu-HU" b="1" i="1" dirty="0" smtClean="0"/>
              <a:t>lokális közjavak</a:t>
            </a:r>
            <a:r>
              <a:rPr lang="hu-HU" dirty="0" smtClean="0"/>
              <a:t> kifejezés használata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89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közjavak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közjavakra a kollektív fogyasztás jellemző, azaz párhuzamosan többen is fogyaszthatják ugyanazt a közjószágot illetve annak szolgáltatását. </a:t>
            </a:r>
          </a:p>
          <a:p>
            <a:r>
              <a:rPr lang="hu-HU" dirty="0" smtClean="0"/>
              <a:t>Ezáltal a szükséglet-kielégítés a hagyományosan uralkodó mikroközösségi tevékenységből növekvő arányban </a:t>
            </a:r>
            <a:r>
              <a:rPr lang="hu-HU" dirty="0" err="1" smtClean="0"/>
              <a:t>mezo-</a:t>
            </a:r>
            <a:r>
              <a:rPr lang="hu-HU" dirty="0" smtClean="0"/>
              <a:t> és makroközösségi funkcióvá válik.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67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4086</Words>
  <Application>Microsoft Office PowerPoint</Application>
  <PresentationFormat>Diavetítés a képernyőre (4:3 oldalarány)</PresentationFormat>
  <Paragraphs>273</Paragraphs>
  <Slides>64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64</vt:i4>
      </vt:variant>
    </vt:vector>
  </HeadingPairs>
  <TitlesOfParts>
    <vt:vector size="67" baseType="lpstr">
      <vt:lpstr>Arial</vt:lpstr>
      <vt:lpstr>Calibri</vt:lpstr>
      <vt:lpstr>Office-téma</vt:lpstr>
      <vt:lpstr>Piaci kudarcok II. Közjavak</vt:lpstr>
      <vt:lpstr>A javak csoportosításának szempontjai</vt:lpstr>
      <vt:lpstr>Közjavak, magánjavak, vegyes javak</vt:lpstr>
      <vt:lpstr>A tiszta magánjavak</vt:lpstr>
      <vt:lpstr>A magánjavak jellemzői</vt:lpstr>
      <vt:lpstr>A magánjavak árai</vt:lpstr>
      <vt:lpstr>A magánjavak legfontosabb tulajdonságai összefoglalva</vt:lpstr>
      <vt:lpstr>A tiszta közjavak</vt:lpstr>
      <vt:lpstr>A közjavak jellemzői</vt:lpstr>
      <vt:lpstr>A közjavak és a piac</vt:lpstr>
      <vt:lpstr>A közjavak legfontosabb  tulajdonságai összefoglalva</vt:lpstr>
      <vt:lpstr>Példák a tiszta közjavakra</vt:lpstr>
      <vt:lpstr>Modern példák</vt:lpstr>
      <vt:lpstr>A vegyes javak (kollektív javak)</vt:lpstr>
      <vt:lpstr>Példák a kollektív javakra</vt:lpstr>
      <vt:lpstr>Vegyes javak (klubjavak)</vt:lpstr>
      <vt:lpstr>Példák a klubjavakra</vt:lpstr>
      <vt:lpstr>Más szempontú osztályozás</vt:lpstr>
      <vt:lpstr>A kizárás értelmezése</vt:lpstr>
      <vt:lpstr>A rivalizálás értelmezése magánjavaknál</vt:lpstr>
      <vt:lpstr>A vegyes javak esete</vt:lpstr>
      <vt:lpstr>Megoldások túlzsúfoltság esetén</vt:lpstr>
      <vt:lpstr>Példa: közjavak iránti aggregált  (piaci) keresleti görbe levezetése</vt:lpstr>
      <vt:lpstr>Magánjószágként értelmezve</vt:lpstr>
      <vt:lpstr>Közjószágnak tekintve</vt:lpstr>
      <vt:lpstr>Közjószág piaci keresleti görbéje</vt:lpstr>
      <vt:lpstr>A piaci keresleti görbe levezetése</vt:lpstr>
      <vt:lpstr>A keresleti görbe értelmezése, levezetése általánosságban</vt:lpstr>
      <vt:lpstr>A közjavak piacának  parciális egyensúlya</vt:lpstr>
      <vt:lpstr>Az egyensúlyi mennyiség meghatározása</vt:lpstr>
      <vt:lpstr>Az egyéni ajánlati görbe levezetése </vt:lpstr>
      <vt:lpstr>Az ajánlati görbe meghatározása</vt:lpstr>
      <vt:lpstr>Az ajánlati görbe értelmezése</vt:lpstr>
      <vt:lpstr>Megjegyzések az előző ábrához</vt:lpstr>
      <vt:lpstr>Optimális allokáció a magánjavak és közjavak együttes előállításakor</vt:lpstr>
      <vt:lpstr>Példa az általános egyensúlyi összefüggésekre közjószágok esetén</vt:lpstr>
      <vt:lpstr>A preferenciák</vt:lpstr>
      <vt:lpstr>Mi marad a másik fogyasztónak?</vt:lpstr>
      <vt:lpstr>A fogyasztási lehetőségek görbéje</vt:lpstr>
      <vt:lpstr>A köz- és magánjószág mennyisége</vt:lpstr>
      <vt:lpstr>A szituáció elemzése  jóléti szempontból</vt:lpstr>
      <vt:lpstr>Megjegyzések az ábrához</vt:lpstr>
      <vt:lpstr>A Pareto-optimalitás feltétele algebrailag felírva</vt:lpstr>
      <vt:lpstr>Piaci kudarcok a  közjavakkal kapcsolatban</vt:lpstr>
      <vt:lpstr>A piac farkastörvényei</vt:lpstr>
      <vt:lpstr>A költségszerkezet sajátosságai</vt:lpstr>
      <vt:lpstr>A megtérülés problémái I.</vt:lpstr>
      <vt:lpstr>A megtérülés problémái II.</vt:lpstr>
      <vt:lpstr>A racionális egyéni magatartás a kollektív javakkal kapcsolatban</vt:lpstr>
      <vt:lpstr>A potyautas-magatartás</vt:lpstr>
      <vt:lpstr>A közjavak és magánjavak különbsége a potyautas-jelenséggel kapcsolatban</vt:lpstr>
      <vt:lpstr>Példa: a tüzelőtelepek esete</vt:lpstr>
      <vt:lpstr>Megoldási variációk</vt:lpstr>
      <vt:lpstr>A kifizetési mátrix</vt:lpstr>
      <vt:lpstr>A játék értelmezése</vt:lpstr>
      <vt:lpstr>A szereplők magatartása</vt:lpstr>
      <vt:lpstr>A játék megoldása</vt:lpstr>
      <vt:lpstr>A potyautas-magatartás nem minden helyzetben figyelhető meg…</vt:lpstr>
      <vt:lpstr>…de elég gyakori,  különösen sok érintett esetén</vt:lpstr>
      <vt:lpstr>A piaci kudarcok forrása</vt:lpstr>
      <vt:lpstr>A fogyasztás ellentételezése</vt:lpstr>
      <vt:lpstr>Az egyéni termelő és a köz szempontjai</vt:lpstr>
      <vt:lpstr>Méretgazdaságosság</vt:lpstr>
      <vt:lpstr>A méretgazdaságosság forrása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Piaci elégtelenségek</dc:title>
  <dc:creator>kgt</dc:creator>
  <cp:lastModifiedBy>kgt</cp:lastModifiedBy>
  <cp:revision>160</cp:revision>
  <dcterms:created xsi:type="dcterms:W3CDTF">2014-11-24T12:24:18Z</dcterms:created>
  <dcterms:modified xsi:type="dcterms:W3CDTF">2017-09-15T14:40:06Z</dcterms:modified>
</cp:coreProperties>
</file>