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95" r:id="rId2"/>
  </p:sldMasterIdLst>
  <p:notesMasterIdLst>
    <p:notesMasterId r:id="rId42"/>
  </p:notesMasterIdLst>
  <p:handoutMasterIdLst>
    <p:handoutMasterId r:id="rId43"/>
  </p:handoutMasterIdLst>
  <p:sldIdLst>
    <p:sldId id="256" r:id="rId3"/>
    <p:sldId id="275" r:id="rId4"/>
    <p:sldId id="262" r:id="rId5"/>
    <p:sldId id="266" r:id="rId6"/>
    <p:sldId id="257" r:id="rId7"/>
    <p:sldId id="258" r:id="rId8"/>
    <p:sldId id="259" r:id="rId9"/>
    <p:sldId id="267" r:id="rId10"/>
    <p:sldId id="260" r:id="rId11"/>
    <p:sldId id="265" r:id="rId12"/>
    <p:sldId id="263" r:id="rId13"/>
    <p:sldId id="264" r:id="rId14"/>
    <p:sldId id="268" r:id="rId15"/>
    <p:sldId id="269" r:id="rId16"/>
    <p:sldId id="270" r:id="rId17"/>
    <p:sldId id="271" r:id="rId18"/>
    <p:sldId id="273" r:id="rId19"/>
    <p:sldId id="274" r:id="rId20"/>
    <p:sldId id="272" r:id="rId21"/>
    <p:sldId id="276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</p:sldIdLst>
  <p:sldSz cx="9144000" cy="6858000" type="screen4x3"/>
  <p:notesSz cx="6797675" cy="9926638"/>
  <p:defaultTextStyle>
    <a:defPPr>
      <a:defRPr lang="hu-H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notesMaster" Target="notesMasters/notesMaster1.xml"/><Relationship Id="rId47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23.wmf"/><Relationship Id="rId1" Type="http://schemas.openxmlformats.org/officeDocument/2006/relationships/image" Target="../media/image22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image" Target="../media/image24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image" Target="../media/image26.wmf"/><Relationship Id="rId1" Type="http://schemas.openxmlformats.org/officeDocument/2006/relationships/image" Target="../media/image25.wmf"/><Relationship Id="rId4" Type="http://schemas.openxmlformats.org/officeDocument/2006/relationships/image" Target="../media/image28.wmf"/></Relationships>
</file>

<file path=ppt/drawings/_rels/vmlDrawing13.vml.rels><?xml version="1.0" encoding="UTF-8" standalone="yes"?>
<Relationships xmlns="http://schemas.openxmlformats.org/package/2006/relationships"><Relationship Id="rId8" Type="http://schemas.openxmlformats.org/officeDocument/2006/relationships/image" Target="../media/image36.wmf"/><Relationship Id="rId13" Type="http://schemas.openxmlformats.org/officeDocument/2006/relationships/image" Target="../media/image41.wmf"/><Relationship Id="rId3" Type="http://schemas.openxmlformats.org/officeDocument/2006/relationships/image" Target="../media/image31.wmf"/><Relationship Id="rId7" Type="http://schemas.openxmlformats.org/officeDocument/2006/relationships/image" Target="../media/image35.wmf"/><Relationship Id="rId12" Type="http://schemas.openxmlformats.org/officeDocument/2006/relationships/image" Target="../media/image40.wmf"/><Relationship Id="rId2" Type="http://schemas.openxmlformats.org/officeDocument/2006/relationships/image" Target="../media/image30.wmf"/><Relationship Id="rId1" Type="http://schemas.openxmlformats.org/officeDocument/2006/relationships/image" Target="../media/image29.wmf"/><Relationship Id="rId6" Type="http://schemas.openxmlformats.org/officeDocument/2006/relationships/image" Target="../media/image34.wmf"/><Relationship Id="rId11" Type="http://schemas.openxmlformats.org/officeDocument/2006/relationships/image" Target="../media/image39.wmf"/><Relationship Id="rId5" Type="http://schemas.openxmlformats.org/officeDocument/2006/relationships/image" Target="../media/image33.wmf"/><Relationship Id="rId10" Type="http://schemas.openxmlformats.org/officeDocument/2006/relationships/image" Target="../media/image38.wmf"/><Relationship Id="rId4" Type="http://schemas.openxmlformats.org/officeDocument/2006/relationships/image" Target="../media/image32.wmf"/><Relationship Id="rId9" Type="http://schemas.openxmlformats.org/officeDocument/2006/relationships/image" Target="../media/image37.wmf"/><Relationship Id="rId14" Type="http://schemas.openxmlformats.org/officeDocument/2006/relationships/image" Target="../media/image42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88F1139B-1DE8-40BC-91B2-1265C347A24F}" type="datetimeFigureOut">
              <a:rPr lang="hu-HU"/>
              <a:pPr>
                <a:defRPr/>
              </a:pPr>
              <a:t>2017.09.14.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EA379407-89CF-4FC4-941C-CC8F781C430F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43519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5C30280C-C878-4B8A-82B9-85F2039A5517}" type="datetimeFigureOut">
              <a:rPr lang="hu-HU"/>
              <a:pPr>
                <a:defRPr/>
              </a:pPr>
              <a:t>2017.09.14.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hu-HU" noProof="0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noProof="0" smtClean="0"/>
              <a:t>Mintaszöveg szerkesztése</a:t>
            </a:r>
          </a:p>
          <a:p>
            <a:pPr lvl="1"/>
            <a:r>
              <a:rPr lang="hu-HU" noProof="0" smtClean="0"/>
              <a:t>Második szint</a:t>
            </a:r>
          </a:p>
          <a:p>
            <a:pPr lvl="2"/>
            <a:r>
              <a:rPr lang="hu-HU" noProof="0" smtClean="0"/>
              <a:t>Harmadik szint</a:t>
            </a:r>
          </a:p>
          <a:p>
            <a:pPr lvl="3"/>
            <a:r>
              <a:rPr lang="hu-HU" noProof="0" smtClean="0"/>
              <a:t>Negyedik szint</a:t>
            </a:r>
          </a:p>
          <a:p>
            <a:pPr lvl="4"/>
            <a:r>
              <a:rPr lang="hu-HU" noProof="0" smtClean="0"/>
              <a:t>Ötödik szint</a:t>
            </a:r>
            <a:endParaRPr lang="hu-HU" noProof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5B429AA6-7813-48CA-8826-3AD1AD736049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2912041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Diakép hely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Jegyzetek hely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hu-HU" b="1" smtClean="0"/>
          </a:p>
        </p:txBody>
      </p:sp>
      <p:sp>
        <p:nvSpPr>
          <p:cNvPr id="27652" name="Dia számának hely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702F3B2-4DEB-42A5-96BA-D26F52B071C1}" type="slidenum">
              <a:rPr lang="hu-HU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hu-H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Diakép hely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Jegyzetek hely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hu-HU" smtClean="0"/>
          </a:p>
        </p:txBody>
      </p:sp>
      <p:sp>
        <p:nvSpPr>
          <p:cNvPr id="28676" name="Dia számának hely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26F4C4F-1BBE-4F89-B8B1-1BEEF491EFA4}" type="slidenum">
              <a:rPr lang="hu-HU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hu-H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Diakép helye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8" name="Jegyzetek hely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hu-HU" b="1" smtClean="0"/>
          </a:p>
        </p:txBody>
      </p:sp>
      <p:sp>
        <p:nvSpPr>
          <p:cNvPr id="17411" name="Dia számának hely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2488F53-212B-47AE-BB4A-FFD0C9D83266}" type="slidenum">
              <a:rPr lang="hu-H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22</a:t>
            </a:fld>
            <a:endParaRPr lang="hu-H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Diakép hely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298" name="Jegyzetek hely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hu-HU" b="1" smtClean="0"/>
          </a:p>
        </p:txBody>
      </p:sp>
      <p:sp>
        <p:nvSpPr>
          <p:cNvPr id="17411" name="Dia számának helye 3"/>
          <p:cNvSpPr txBox="1">
            <a:spLocks noGrp="1"/>
          </p:cNvSpPr>
          <p:nvPr/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7112031D-B3C9-44DC-A06F-2506C0BAD164}" type="slidenum">
              <a:rPr lang="hu-HU" sz="1200">
                <a:latin typeface="+mn-lt"/>
              </a:rPr>
              <a:pPr algn="r">
                <a:defRPr/>
              </a:pPr>
              <a:t>23</a:t>
            </a:fld>
            <a:endParaRPr lang="hu-HU" sz="1200">
              <a:latin typeface="+mn-lt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lipszis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Ellipszis 8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Cím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22" name="Alcím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hu-HU" smtClean="0"/>
              <a:t>Alcím mintájának szerkesztése</a:t>
            </a:r>
            <a:endParaRPr lang="en-US"/>
          </a:p>
        </p:txBody>
      </p:sp>
      <p:sp>
        <p:nvSpPr>
          <p:cNvPr id="6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C8C92F4-C21F-483F-B011-0C2B237D8DA0}" type="datetimeFigureOut">
              <a:rPr lang="hu-HU"/>
              <a:pPr>
                <a:defRPr/>
              </a:pPr>
              <a:t>2017.09.14.</a:t>
            </a:fld>
            <a:endParaRPr lang="hu-HU"/>
          </a:p>
        </p:txBody>
      </p:sp>
      <p:sp>
        <p:nvSpPr>
          <p:cNvPr id="7" name="Élőláb helye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hu-HU"/>
          </a:p>
        </p:txBody>
      </p:sp>
      <p:sp>
        <p:nvSpPr>
          <p:cNvPr id="8" name="Dia számának hely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6B490B6-283E-4990-ACC2-0B434E034DEF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Dátum helye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7F6F25-D692-4DFD-BD53-E6C823792EF3}" type="datetimeFigureOut">
              <a:rPr lang="hu-HU"/>
              <a:pPr>
                <a:defRPr/>
              </a:pPr>
              <a:t>2017.09.14.</a:t>
            </a:fld>
            <a:endParaRPr lang="hu-HU"/>
          </a:p>
        </p:txBody>
      </p:sp>
      <p:sp>
        <p:nvSpPr>
          <p:cNvPr id="5" name="Élőláb helye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CF9EF5-6921-4D74-95A1-EB998A3E230A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Dátum helye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7498F2-2AE2-4B8F-9F40-0877B190B987}" type="datetimeFigureOut">
              <a:rPr lang="hu-HU"/>
              <a:pPr>
                <a:defRPr/>
              </a:pPr>
              <a:t>2017.09.14.</a:t>
            </a:fld>
            <a:endParaRPr lang="hu-HU"/>
          </a:p>
        </p:txBody>
      </p:sp>
      <p:sp>
        <p:nvSpPr>
          <p:cNvPr id="5" name="Élőláb helye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8F442F-8891-4C9F-A30B-100F73732951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Cím, szöveg és 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Mintaszöveg szerkesztése</a:t>
            </a:r>
          </a:p>
          <a:p>
            <a:pPr lvl="1"/>
            <a:r>
              <a:rPr lang="en-US"/>
              <a:t>Második szint</a:t>
            </a:r>
          </a:p>
          <a:p>
            <a:pPr lvl="2"/>
            <a:r>
              <a:rPr lang="en-US"/>
              <a:t>Harmadik szint</a:t>
            </a:r>
          </a:p>
          <a:p>
            <a:pPr lvl="3"/>
            <a:r>
              <a:rPr lang="en-US"/>
              <a:t>Negyedik szint</a:t>
            </a:r>
          </a:p>
          <a:p>
            <a:pPr lvl="4"/>
            <a:r>
              <a:rPr lang="en-US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Mintaszöveg szerkesztése</a:t>
            </a:r>
          </a:p>
          <a:p>
            <a:pPr lvl="1"/>
            <a:r>
              <a:rPr lang="en-US"/>
              <a:t>Második szint</a:t>
            </a:r>
          </a:p>
          <a:p>
            <a:pPr lvl="2"/>
            <a:r>
              <a:rPr lang="en-US"/>
              <a:t>Harmadik szint</a:t>
            </a:r>
          </a:p>
          <a:p>
            <a:pPr lvl="3"/>
            <a:r>
              <a:rPr lang="en-US"/>
              <a:t>Negyedik szint</a:t>
            </a:r>
          </a:p>
          <a:p>
            <a:pPr lvl="4"/>
            <a:r>
              <a:rPr lang="en-US"/>
              <a:t>Ötödik szint</a:t>
            </a:r>
            <a:endParaRPr lang="hu-HU"/>
          </a:p>
        </p:txBody>
      </p:sp>
      <p:sp>
        <p:nvSpPr>
          <p:cNvPr id="5" name="Tartalom helye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/>
              <a:t>Mintaszöveg szerkesztése</a:t>
            </a:r>
          </a:p>
          <a:p>
            <a:pPr lvl="1"/>
            <a:r>
              <a:rPr lang="en-US"/>
              <a:t>Második szint</a:t>
            </a:r>
          </a:p>
          <a:p>
            <a:pPr lvl="2"/>
            <a:r>
              <a:rPr lang="en-US"/>
              <a:t>Harmadik szint</a:t>
            </a:r>
          </a:p>
          <a:p>
            <a:pPr lvl="3"/>
            <a:r>
              <a:rPr lang="en-US"/>
              <a:t>Negyedik szint</a:t>
            </a:r>
          </a:p>
          <a:p>
            <a:pPr lvl="4"/>
            <a:r>
              <a:rPr lang="en-US"/>
              <a:t>Ötödik szint</a:t>
            </a:r>
            <a:endParaRPr lang="hu-H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607772-45A8-4F3E-859C-136F999ED429}" type="datetimeFigureOut">
              <a:rPr lang="hu-HU"/>
              <a:pPr>
                <a:defRPr/>
              </a:pPr>
              <a:t>2017.09.14.</a:t>
            </a:fld>
            <a:endParaRPr lang="hu-H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A8FF7D-E665-44D9-9C7F-B330A3D55E49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Lekerekített téglalap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Lekerekített téglalap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Cím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20" name="Alcím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hu-HU" smtClean="0"/>
              <a:t>Alcím mintájának szerkesztése</a:t>
            </a:r>
            <a:endParaRPr kumimoji="0" lang="en-US"/>
          </a:p>
        </p:txBody>
      </p:sp>
      <p:sp>
        <p:nvSpPr>
          <p:cNvPr id="19" name="Dátum helye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C8C92F4-C21F-483F-B011-0C2B237D8DA0}" type="datetimeFigureOut">
              <a:rPr lang="hu-HU" smtClean="0"/>
              <a:pPr>
                <a:defRPr/>
              </a:pPr>
              <a:t>2017.09.14.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11" name="Dia számának helye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B490B6-283E-4990-ACC2-0B434E034DEF}" type="slidenum">
              <a:rPr lang="hu-HU" smtClean="0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46F7670-76D9-4F7A-B4D9-51173944B092}" type="datetimeFigureOut">
              <a:rPr lang="hu-HU" smtClean="0"/>
              <a:pPr>
                <a:defRPr/>
              </a:pPr>
              <a:t>2017.09.14.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D44081-1988-420B-ADC8-47ECA6CF26E9}" type="slidenum">
              <a:rPr lang="hu-HU" smtClean="0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Lekerekített téglalap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Lekerekített téglalap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E5C093A-BC71-482B-879A-2DB8A35C0B82}" type="datetimeFigureOut">
              <a:rPr lang="hu-HU" smtClean="0"/>
              <a:pPr>
                <a:defRPr/>
              </a:pPr>
              <a:t>2017.09.14.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A185A7-F3B0-4E58-9A07-68D0F9A142C6}" type="slidenum">
              <a:rPr lang="hu-HU" smtClean="0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0056DAA-78AB-49BC-ACA2-393F8AD4E861}" type="datetimeFigureOut">
              <a:rPr lang="hu-HU" smtClean="0"/>
              <a:pPr>
                <a:defRPr/>
              </a:pPr>
              <a:t>2017.09.14.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B13EC8-4D7B-4EE5-88D5-5CFC214A92BB}" type="slidenum">
              <a:rPr lang="hu-HU" smtClean="0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Tartalom helye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FE452F7-0ACF-40FA-871C-124079D3FE85}" type="datetimeFigureOut">
              <a:rPr lang="hu-HU" smtClean="0"/>
              <a:pPr>
                <a:defRPr/>
              </a:pPr>
              <a:t>2017.09.14.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6FB054-D765-4170-A75E-358208476A91}" type="slidenum">
              <a:rPr lang="hu-HU" smtClean="0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C57A4BD-2DE3-4D7E-9D14-91CC004760FD}" type="datetimeFigureOut">
              <a:rPr lang="hu-HU" smtClean="0"/>
              <a:pPr>
                <a:defRPr/>
              </a:pPr>
              <a:t>2017.09.14.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9B6634-A1C1-441F-8DE1-4D6294052B75}" type="slidenum">
              <a:rPr lang="hu-HU" smtClean="0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Lekerekített téglalap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A3FCB62-630D-4E80-ADC2-E7AB2D838D90}" type="datetimeFigureOut">
              <a:rPr lang="hu-HU" smtClean="0"/>
              <a:pPr>
                <a:defRPr/>
              </a:pPr>
              <a:t>2017.09.14.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B77677-5A1D-408B-B1EE-55EB414C4846}" type="slidenum">
              <a:rPr lang="hu-HU" smtClean="0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Dátum helye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6F7670-76D9-4F7A-B4D9-51173944B092}" type="datetimeFigureOut">
              <a:rPr lang="hu-HU"/>
              <a:pPr>
                <a:defRPr/>
              </a:pPr>
              <a:t>2017.09.14.</a:t>
            </a:fld>
            <a:endParaRPr lang="hu-HU"/>
          </a:p>
        </p:txBody>
      </p:sp>
      <p:sp>
        <p:nvSpPr>
          <p:cNvPr id="5" name="Élőláb helye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D44081-1988-420B-ADC8-47ECA6CF26E9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Tartalom helye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88E6497-1373-49B4-8312-FCBE7373BB11}" type="datetimeFigureOut">
              <a:rPr lang="hu-HU" smtClean="0"/>
              <a:pPr>
                <a:defRPr/>
              </a:pPr>
              <a:t>2017.09.14.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18BAC6-5544-454D-B2BD-D7BCA4D53022}" type="slidenum">
              <a:rPr lang="hu-HU" smtClean="0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Lekerekített téglalap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gy sarkán kerekített téglalap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0A20062-4209-4904-AE27-465FB471FCD6}" type="datetimeFigureOut">
              <a:rPr lang="hu-HU" smtClean="0"/>
              <a:pPr>
                <a:defRPr/>
              </a:pPr>
              <a:t>2017.09.14.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B4C93F-0BD2-4419-9107-440ED7E491A4}" type="slidenum">
              <a:rPr lang="hu-HU" smtClean="0"/>
              <a:pPr>
                <a:defRPr/>
              </a:pPr>
              <a:t>‹#›</a:t>
            </a:fld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hu-HU" smtClean="0"/>
              <a:t>Kép beszúrásához kattintson az ikonra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37F6F25-D692-4DFD-BD53-E6C823792EF3}" type="datetimeFigureOut">
              <a:rPr lang="hu-HU" smtClean="0"/>
              <a:pPr>
                <a:defRPr/>
              </a:pPr>
              <a:t>2017.09.14.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CF9EF5-6921-4D74-95A1-EB998A3E230A}" type="slidenum">
              <a:rPr lang="hu-HU" smtClean="0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87498F2-2AE2-4B8F-9F40-0877B190B987}" type="datetimeFigureOut">
              <a:rPr lang="hu-HU" smtClean="0"/>
              <a:pPr>
                <a:defRPr/>
              </a:pPr>
              <a:t>2017.09.14.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8F442F-8891-4C9F-A30B-100F73732951}" type="slidenum">
              <a:rPr lang="hu-HU" smtClean="0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églalap 6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Téglalap 9"/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Ellipszis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Ellipszis 8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8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E5C093A-BC71-482B-879A-2DB8A35C0B82}" type="datetimeFigureOut">
              <a:rPr lang="hu-HU"/>
              <a:pPr>
                <a:defRPr/>
              </a:pPr>
              <a:t>2017.09.14.</a:t>
            </a:fld>
            <a:endParaRPr lang="hu-HU"/>
          </a:p>
        </p:txBody>
      </p:sp>
      <p:sp>
        <p:nvSpPr>
          <p:cNvPr id="9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hu-HU"/>
          </a:p>
        </p:txBody>
      </p:sp>
      <p:sp>
        <p:nvSpPr>
          <p:cNvPr id="10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9A185A7-F3B0-4E58-9A07-68D0F9A142C6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5" name="Dátum helye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056DAA-78AB-49BC-ACA2-393F8AD4E861}" type="datetimeFigureOut">
              <a:rPr lang="hu-HU"/>
              <a:pPr>
                <a:defRPr/>
              </a:pPr>
              <a:t>2017.09.14.</a:t>
            </a:fld>
            <a:endParaRPr lang="hu-HU"/>
          </a:p>
        </p:txBody>
      </p:sp>
      <p:sp>
        <p:nvSpPr>
          <p:cNvPr id="6" name="Élőláb helye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B13EC8-4D7B-4EE5-88D5-5CFC214A92BB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Tartalom helye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FE452F7-0ACF-40FA-871C-124079D3FE85}" type="datetimeFigureOut">
              <a:rPr lang="hu-HU"/>
              <a:pPr>
                <a:defRPr/>
              </a:pPr>
              <a:t>2017.09.14.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06FB054-D765-4170-A75E-358208476A91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Dátum helye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57A4BD-2DE3-4D7E-9D14-91CC004760FD}" type="datetimeFigureOut">
              <a:rPr lang="hu-HU"/>
              <a:pPr>
                <a:defRPr/>
              </a:pPr>
              <a:t>2017.09.14.</a:t>
            </a:fld>
            <a:endParaRPr lang="hu-HU"/>
          </a:p>
        </p:txBody>
      </p:sp>
      <p:sp>
        <p:nvSpPr>
          <p:cNvPr id="4" name="Élőláb helye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Dia számának helye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9B6634-A1C1-441F-8DE1-4D6294052B75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4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Téglalap 5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A3FCB62-630D-4E80-ADC2-E7AB2D838D90}" type="datetimeFigureOut">
              <a:rPr lang="hu-HU"/>
              <a:pPr>
                <a:defRPr/>
              </a:pPr>
              <a:t>2017.09.14.</a:t>
            </a:fld>
            <a:endParaRPr lang="hu-HU"/>
          </a:p>
        </p:txBody>
      </p:sp>
      <p:sp>
        <p:nvSpPr>
          <p:cNvPr id="5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2B77677-5A1D-408B-B1EE-55EB414C4846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88E6497-1373-49B4-8312-FCBE7373BB11}" type="datetimeFigureOut">
              <a:rPr lang="hu-HU"/>
              <a:pPr>
                <a:defRPr/>
              </a:pPr>
              <a:t>2017.09.14.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318BAC6-5544-454D-B2BD-D7BCA4D53022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églalap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/>
          <a:p>
            <a:pPr indent="-283464" fontAlgn="auto">
              <a:lnSpc>
                <a:spcPts val="3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US" sz="3200">
              <a:latin typeface="+mn-lt"/>
            </a:endParaRPr>
          </a:p>
        </p:txBody>
      </p:sp>
      <p:sp>
        <p:nvSpPr>
          <p:cNvPr id="6" name="Folyamatábra: Feldolgozás 8"/>
          <p:cNvSpPr/>
          <p:nvPr/>
        </p:nvSpPr>
        <p:spPr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Folyamatábra: Feldolgozás 9"/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hu-HU" noProof="0" smtClean="0"/>
              <a:t>Kép beszúrásához kattintson az ikonra</a:t>
            </a:r>
            <a:endParaRPr lang="en-US" noProof="0" dirty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8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0A20062-4209-4904-AE27-465FB471FCD6}" type="datetimeFigureOut">
              <a:rPr lang="hu-HU"/>
              <a:pPr>
                <a:defRPr/>
              </a:pPr>
              <a:t>2017.09.14.</a:t>
            </a:fld>
            <a:endParaRPr lang="hu-HU"/>
          </a:p>
        </p:txBody>
      </p:sp>
      <p:sp>
        <p:nvSpPr>
          <p:cNvPr id="9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hu-HU"/>
          </a:p>
        </p:txBody>
      </p:sp>
      <p:sp>
        <p:nvSpPr>
          <p:cNvPr id="10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FB4C93F-0BD2-4419-9107-440ED7E491A4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Kör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Ellipszis 7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Fánk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Téglalap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Cím helye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1033" name="Szöveg helye 8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smtClean="0"/>
          </a:p>
        </p:txBody>
      </p:sp>
      <p:sp>
        <p:nvSpPr>
          <p:cNvPr id="24" name="Dátum helye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63ED9D75-E39C-4BC0-96C5-C71F03DC7441}" type="datetimeFigureOut">
              <a:rPr lang="hu-HU"/>
              <a:pPr>
                <a:defRPr/>
              </a:pPr>
              <a:t>2017.09.14.</a:t>
            </a:fld>
            <a:endParaRPr lang="hu-HU"/>
          </a:p>
        </p:txBody>
      </p:sp>
      <p:sp>
        <p:nvSpPr>
          <p:cNvPr id="10" name="Élőláb helye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</a:defRPr>
            </a:lvl1pPr>
            <a:extLst/>
          </a:lstStyle>
          <a:p>
            <a:pPr>
              <a:defRPr/>
            </a:pPr>
            <a:endParaRPr lang="hu-HU"/>
          </a:p>
        </p:txBody>
      </p:sp>
      <p:sp>
        <p:nvSpPr>
          <p:cNvPr id="22" name="Dia számának helye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</a:defRPr>
            </a:lvl1pPr>
            <a:extLst/>
          </a:lstStyle>
          <a:p>
            <a:pPr>
              <a:defRPr/>
            </a:pPr>
            <a:fld id="{5A2616BF-23C9-4F9C-875D-AC6C759DBB42}" type="slidenum">
              <a:rPr lang="hu-HU"/>
              <a:pPr>
                <a:defRPr/>
              </a:pPr>
              <a:t>‹#›</a:t>
            </a:fld>
            <a:endParaRPr lang="hu-HU"/>
          </a:p>
        </p:txBody>
      </p:sp>
      <p:sp>
        <p:nvSpPr>
          <p:cNvPr id="15" name="Téglalap 14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84" r:id="rId2"/>
    <p:sldLayoutId id="2147483690" r:id="rId3"/>
    <p:sldLayoutId id="2147483685" r:id="rId4"/>
    <p:sldLayoutId id="2147483691" r:id="rId5"/>
    <p:sldLayoutId id="2147483686" r:id="rId6"/>
    <p:sldLayoutId id="2147483692" r:id="rId7"/>
    <p:sldLayoutId id="2147483693" r:id="rId8"/>
    <p:sldLayoutId id="2147483694" r:id="rId9"/>
    <p:sldLayoutId id="2147483687" r:id="rId10"/>
    <p:sldLayoutId id="2147483688" r:id="rId11"/>
    <p:sldLayoutId id="2147483707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-1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-1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-1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-18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-18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-18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-18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-18"/>
        </a:defRPr>
      </a:lvl9pPr>
      <a:extLst/>
    </p:titleStyle>
    <p:bodyStyle>
      <a:lvl1pPr marL="365125" indent="-282575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eaLnBrk="0" fontAlgn="base" hangingPunct="0">
        <a:spcBef>
          <a:spcPct val="20000"/>
        </a:spcBef>
        <a:spcAft>
          <a:spcPct val="0"/>
        </a:spcAft>
        <a:buClr>
          <a:srgbClr val="C32D2E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eaLnBrk="0" fontAlgn="base" hangingPunct="0">
        <a:spcBef>
          <a:spcPct val="20000"/>
        </a:spcBef>
        <a:spcAft>
          <a:spcPct val="0"/>
        </a:spcAft>
        <a:buClr>
          <a:srgbClr val="84AA33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Lekerekített téglalap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Lekerekített téglalap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ím helye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4" name="Szöveg helye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lvl="0" eaLnBrk="1" latinLnBrk="0" hangingPunct="1"/>
            <a:r>
              <a:rPr kumimoji="0" lang="hu-HU" smtClean="0"/>
              <a:t>Mintaszöveg szerkesztése</a:t>
            </a:r>
          </a:p>
          <a:p>
            <a:pPr lvl="1" eaLnBrk="1" latinLnBrk="0" hangingPunct="1"/>
            <a:r>
              <a:rPr kumimoji="0" lang="hu-HU" smtClean="0"/>
              <a:t>Második szint</a:t>
            </a:r>
          </a:p>
          <a:p>
            <a:pPr lvl="2" eaLnBrk="1" latinLnBrk="0" hangingPunct="1"/>
            <a:r>
              <a:rPr kumimoji="0" lang="hu-HU" smtClean="0"/>
              <a:t>Harmadik szint</a:t>
            </a:r>
          </a:p>
          <a:p>
            <a:pPr lvl="3" eaLnBrk="1" latinLnBrk="0" hangingPunct="1"/>
            <a:r>
              <a:rPr kumimoji="0" lang="hu-HU" smtClean="0"/>
              <a:t>Negyedik szint</a:t>
            </a:r>
          </a:p>
          <a:p>
            <a:pPr lvl="4" eaLnBrk="1" latinLnBrk="0" hangingPunct="1"/>
            <a:r>
              <a:rPr kumimoji="0" lang="hu-HU" smtClean="0"/>
              <a:t>Ötödik szint</a:t>
            </a:r>
            <a:endParaRPr kumimoji="0" lang="en-US"/>
          </a:p>
        </p:txBody>
      </p:sp>
      <p:sp>
        <p:nvSpPr>
          <p:cNvPr id="25" name="Dátum helye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>
              <a:defRPr/>
            </a:pPr>
            <a:fld id="{63ED9D75-E39C-4BC0-96C5-C71F03DC7441}" type="datetimeFigureOut">
              <a:rPr lang="hu-HU" smtClean="0"/>
              <a:pPr>
                <a:defRPr/>
              </a:pPr>
              <a:t>2017.09.14.</a:t>
            </a:fld>
            <a:endParaRPr lang="hu-HU"/>
          </a:p>
        </p:txBody>
      </p:sp>
      <p:sp>
        <p:nvSpPr>
          <p:cNvPr id="18" name="Élőláb helye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>
              <a:defRPr/>
            </a:pPr>
            <a:fld id="{5A2616BF-23C9-4F9C-875D-AC6C759DBB42}" type="slidenum">
              <a:rPr lang="hu-HU" smtClean="0"/>
              <a:pPr>
                <a:defRPr/>
              </a:pPr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5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7" Type="http://schemas.openxmlformats.org/officeDocument/2006/relationships/image" Target="../media/image9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5.bin"/><Relationship Id="rId5" Type="http://schemas.openxmlformats.org/officeDocument/2006/relationships/image" Target="../media/image8.wmf"/><Relationship Id="rId4" Type="http://schemas.openxmlformats.org/officeDocument/2006/relationships/oleObject" Target="../embeddings/oleObject4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0.wmf"/><Relationship Id="rId4" Type="http://schemas.openxmlformats.org/officeDocument/2006/relationships/oleObject" Target="../embeddings/oleObject6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1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2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3.wmf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6.wmf"/><Relationship Id="rId5" Type="http://schemas.openxmlformats.org/officeDocument/2006/relationships/oleObject" Target="../embeddings/oleObject11.bin"/><Relationship Id="rId4" Type="http://schemas.openxmlformats.org/officeDocument/2006/relationships/image" Target="../media/image15.wm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7" Type="http://schemas.openxmlformats.org/officeDocument/2006/relationships/image" Target="../media/image18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13.bin"/><Relationship Id="rId5" Type="http://schemas.openxmlformats.org/officeDocument/2006/relationships/image" Target="../media/image17.wmf"/><Relationship Id="rId4" Type="http://schemas.openxmlformats.org/officeDocument/2006/relationships/oleObject" Target="../embeddings/oleObject12.bin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21.wmf"/><Relationship Id="rId4" Type="http://schemas.openxmlformats.org/officeDocument/2006/relationships/oleObject" Target="../embeddings/oleObject14.bin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23.wmf"/><Relationship Id="rId5" Type="http://schemas.openxmlformats.org/officeDocument/2006/relationships/oleObject" Target="../embeddings/oleObject16.bin"/><Relationship Id="rId4" Type="http://schemas.openxmlformats.org/officeDocument/2006/relationships/image" Target="../media/image22.wmf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16.wmf"/><Relationship Id="rId5" Type="http://schemas.openxmlformats.org/officeDocument/2006/relationships/oleObject" Target="../embeddings/oleObject18.bin"/><Relationship Id="rId4" Type="http://schemas.openxmlformats.org/officeDocument/2006/relationships/image" Target="../media/image24.wmf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wmf"/><Relationship Id="rId3" Type="http://schemas.openxmlformats.org/officeDocument/2006/relationships/oleObject" Target="../embeddings/oleObject19.bin"/><Relationship Id="rId7" Type="http://schemas.openxmlformats.org/officeDocument/2006/relationships/oleObject" Target="../embeddings/oleObject2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26.wmf"/><Relationship Id="rId5" Type="http://schemas.openxmlformats.org/officeDocument/2006/relationships/oleObject" Target="../embeddings/oleObject20.bin"/><Relationship Id="rId10" Type="http://schemas.openxmlformats.org/officeDocument/2006/relationships/image" Target="../media/image28.wmf"/><Relationship Id="rId4" Type="http://schemas.openxmlformats.org/officeDocument/2006/relationships/image" Target="../media/image25.wmf"/><Relationship Id="rId9" Type="http://schemas.openxmlformats.org/officeDocument/2006/relationships/oleObject" Target="../embeddings/oleObject22.bin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wmf"/><Relationship Id="rId13" Type="http://schemas.openxmlformats.org/officeDocument/2006/relationships/oleObject" Target="../embeddings/oleObject28.bin"/><Relationship Id="rId18" Type="http://schemas.openxmlformats.org/officeDocument/2006/relationships/image" Target="../media/image36.wmf"/><Relationship Id="rId26" Type="http://schemas.openxmlformats.org/officeDocument/2006/relationships/image" Target="../media/image40.wmf"/><Relationship Id="rId3" Type="http://schemas.openxmlformats.org/officeDocument/2006/relationships/oleObject" Target="../embeddings/oleObject23.bin"/><Relationship Id="rId21" Type="http://schemas.openxmlformats.org/officeDocument/2006/relationships/oleObject" Target="../embeddings/oleObject32.bin"/><Relationship Id="rId7" Type="http://schemas.openxmlformats.org/officeDocument/2006/relationships/oleObject" Target="../embeddings/oleObject25.bin"/><Relationship Id="rId12" Type="http://schemas.openxmlformats.org/officeDocument/2006/relationships/image" Target="../media/image33.wmf"/><Relationship Id="rId17" Type="http://schemas.openxmlformats.org/officeDocument/2006/relationships/oleObject" Target="../embeddings/oleObject30.bin"/><Relationship Id="rId25" Type="http://schemas.openxmlformats.org/officeDocument/2006/relationships/oleObject" Target="../embeddings/oleObject34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5.wmf"/><Relationship Id="rId20" Type="http://schemas.openxmlformats.org/officeDocument/2006/relationships/image" Target="../media/image37.wmf"/><Relationship Id="rId29" Type="http://schemas.openxmlformats.org/officeDocument/2006/relationships/oleObject" Target="../embeddings/oleObject36.bin"/><Relationship Id="rId1" Type="http://schemas.openxmlformats.org/officeDocument/2006/relationships/vmlDrawing" Target="../drawings/vmlDrawing13.vml"/><Relationship Id="rId6" Type="http://schemas.openxmlformats.org/officeDocument/2006/relationships/image" Target="../media/image30.wmf"/><Relationship Id="rId11" Type="http://schemas.openxmlformats.org/officeDocument/2006/relationships/oleObject" Target="../embeddings/oleObject27.bin"/><Relationship Id="rId24" Type="http://schemas.openxmlformats.org/officeDocument/2006/relationships/image" Target="../media/image39.wmf"/><Relationship Id="rId5" Type="http://schemas.openxmlformats.org/officeDocument/2006/relationships/oleObject" Target="../embeddings/oleObject24.bin"/><Relationship Id="rId15" Type="http://schemas.openxmlformats.org/officeDocument/2006/relationships/oleObject" Target="../embeddings/oleObject29.bin"/><Relationship Id="rId23" Type="http://schemas.openxmlformats.org/officeDocument/2006/relationships/oleObject" Target="../embeddings/oleObject33.bin"/><Relationship Id="rId28" Type="http://schemas.openxmlformats.org/officeDocument/2006/relationships/image" Target="../media/image41.wmf"/><Relationship Id="rId10" Type="http://schemas.openxmlformats.org/officeDocument/2006/relationships/image" Target="../media/image32.wmf"/><Relationship Id="rId19" Type="http://schemas.openxmlformats.org/officeDocument/2006/relationships/oleObject" Target="../embeddings/oleObject31.bin"/><Relationship Id="rId4" Type="http://schemas.openxmlformats.org/officeDocument/2006/relationships/image" Target="../media/image29.wmf"/><Relationship Id="rId9" Type="http://schemas.openxmlformats.org/officeDocument/2006/relationships/oleObject" Target="../embeddings/oleObject26.bin"/><Relationship Id="rId14" Type="http://schemas.openxmlformats.org/officeDocument/2006/relationships/image" Target="../media/image34.wmf"/><Relationship Id="rId22" Type="http://schemas.openxmlformats.org/officeDocument/2006/relationships/image" Target="../media/image38.wmf"/><Relationship Id="rId27" Type="http://schemas.openxmlformats.org/officeDocument/2006/relationships/oleObject" Target="../embeddings/oleObject35.bin"/><Relationship Id="rId30" Type="http://schemas.openxmlformats.org/officeDocument/2006/relationships/image" Target="../media/image42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431925" y="360363"/>
            <a:ext cx="7407275" cy="1471612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u-HU" dirty="0" smtClean="0">
                <a:solidFill>
                  <a:schemeClr val="tx2">
                    <a:satMod val="130000"/>
                  </a:schemeClr>
                </a:solidFill>
              </a:rPr>
              <a:t>Válogatott fejezetek </a:t>
            </a:r>
            <a:r>
              <a:rPr lang="hu-HU" dirty="0" smtClean="0">
                <a:solidFill>
                  <a:schemeClr val="tx2">
                    <a:satMod val="130000"/>
                  </a:schemeClr>
                </a:solidFill>
              </a:rPr>
              <a:t>Közgazdaságtanból</a:t>
            </a:r>
            <a:endParaRPr lang="hu-HU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431925" y="1849438"/>
            <a:ext cx="7407275" cy="17526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hu-HU" dirty="0" smtClean="0"/>
              <a:t>1.  Az alapszintű mikroökonómia kurzusokon tanultak átismétlése: a vállalat; piaci struktúrák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476375" y="0"/>
            <a:ext cx="7497763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u-HU" dirty="0" smtClean="0">
                <a:solidFill>
                  <a:schemeClr val="tx2">
                    <a:satMod val="130000"/>
                  </a:schemeClr>
                </a:solidFill>
              </a:rPr>
              <a:t>A termelés skálahozadéka</a:t>
            </a:r>
            <a:endParaRPr lang="hu-HU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16387" name="Tartalom helye 2"/>
          <p:cNvSpPr>
            <a:spLocks noGrp="1"/>
          </p:cNvSpPr>
          <p:nvPr>
            <p:ph idx="1"/>
          </p:nvPr>
        </p:nvSpPr>
        <p:spPr>
          <a:xfrm>
            <a:off x="1403350" y="1052513"/>
            <a:ext cx="7497763" cy="48006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hu-HU" sz="2000" smtClean="0"/>
              <a:t>A termelési függvény fontos jellemzője a skálahozadék (</a:t>
            </a:r>
            <a:r>
              <a:rPr lang="hu-HU" sz="2000" i="1" smtClean="0"/>
              <a:t>returns to scale</a:t>
            </a:r>
            <a:r>
              <a:rPr lang="hu-HU" sz="2000" smtClean="0"/>
              <a:t>), amely azt mutatja meg, hogy ha </a:t>
            </a:r>
            <a:r>
              <a:rPr lang="hu-HU" sz="2000" smtClean="0">
                <a:sym typeface="Symbol" pitchFamily="18" charset="2"/>
              </a:rPr>
              <a:t>-szorosára növeljük az összes termelési tényező mennyiségét, milyen mértékben nő az output (termelési mennyiség, Q):</a:t>
            </a:r>
          </a:p>
          <a:p>
            <a:pPr eaLnBrk="1" hangingPunct="1">
              <a:lnSpc>
                <a:spcPct val="80000"/>
              </a:lnSpc>
            </a:pPr>
            <a:r>
              <a:rPr lang="hu-HU" sz="2000" smtClean="0">
                <a:sym typeface="Symbol" pitchFamily="18" charset="2"/>
              </a:rPr>
              <a:t>Csökkenő skálahozadék: Ha az előállítható mennyiség kisebb mértékben nő, mint amennyivel a felhasznált termelési tényezők mennyiségét növeltük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hu-HU" sz="2000" smtClean="0">
                <a:sym typeface="Symbol" pitchFamily="18" charset="2"/>
              </a:rPr>
              <a:t>	pl. </a:t>
            </a:r>
          </a:p>
          <a:p>
            <a:pPr eaLnBrk="1" hangingPunct="1">
              <a:lnSpc>
                <a:spcPct val="80000"/>
              </a:lnSpc>
            </a:pPr>
            <a:r>
              <a:rPr lang="hu-HU" sz="2000" smtClean="0">
                <a:sym typeface="Symbol" pitchFamily="18" charset="2"/>
              </a:rPr>
              <a:t>Állandó skálahozadék: Ugyanolyan mértékben nő a mennyiség, mint amilyen mértékben a felhasznált termelési tényezők mennyiségét növeltük.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hu-HU" sz="2000" smtClean="0">
                <a:sym typeface="Symbol" pitchFamily="18" charset="2"/>
              </a:rPr>
              <a:t>	pl.</a:t>
            </a:r>
          </a:p>
          <a:p>
            <a:pPr eaLnBrk="1" hangingPunct="1">
              <a:lnSpc>
                <a:spcPct val="80000"/>
              </a:lnSpc>
            </a:pPr>
            <a:r>
              <a:rPr lang="hu-HU" sz="2000" smtClean="0">
                <a:sym typeface="Symbol" pitchFamily="18" charset="2"/>
              </a:rPr>
              <a:t>Növekvő skálahozadék: Nagyobb mértékben nő az előállítható mennyiség, mint amilyen mértékben a felhasznált termelési tényezők mennyiségét növeltük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hu-HU" sz="2000" smtClean="0">
                <a:sym typeface="Symbol" pitchFamily="18" charset="2"/>
              </a:rPr>
              <a:t>	pl.</a:t>
            </a:r>
          </a:p>
        </p:txBody>
      </p:sp>
      <p:graphicFrame>
        <p:nvGraphicFramePr>
          <p:cNvPr id="16388" name="Object 2"/>
          <p:cNvGraphicFramePr>
            <a:graphicFrameLocks noChangeAspect="1"/>
          </p:cNvGraphicFramePr>
          <p:nvPr/>
        </p:nvGraphicFramePr>
        <p:xfrm>
          <a:off x="2195513" y="2852738"/>
          <a:ext cx="5184775" cy="422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00" name="Equation" r:id="rId3" imgW="3124200" imgH="254000" progId="Equation.3">
                  <p:embed/>
                </p:oleObj>
              </mc:Choice>
              <mc:Fallback>
                <p:oleObj name="Equation" r:id="rId3" imgW="3124200" imgH="2540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5513" y="2852738"/>
                        <a:ext cx="5184775" cy="422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89" name="Object 4"/>
          <p:cNvGraphicFramePr>
            <a:graphicFrameLocks noChangeAspect="1"/>
          </p:cNvGraphicFramePr>
          <p:nvPr/>
        </p:nvGraphicFramePr>
        <p:xfrm>
          <a:off x="2195513" y="3933825"/>
          <a:ext cx="5184775" cy="439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01" name="Equation" r:id="rId5" imgW="2984500" imgH="254000" progId="Equation.3">
                  <p:embed/>
                </p:oleObj>
              </mc:Choice>
              <mc:Fallback>
                <p:oleObj name="Equation" r:id="rId5" imgW="2984500" imgH="2540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5513" y="3933825"/>
                        <a:ext cx="5184775" cy="4397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90" name="Object 6"/>
          <p:cNvGraphicFramePr>
            <a:graphicFrameLocks noChangeAspect="1"/>
          </p:cNvGraphicFramePr>
          <p:nvPr/>
        </p:nvGraphicFramePr>
        <p:xfrm>
          <a:off x="2195513" y="5084763"/>
          <a:ext cx="5329237" cy="869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02" name="Equation" r:id="rId7" imgW="2806700" imgH="457200" progId="Equation.3">
                  <p:embed/>
                </p:oleObj>
              </mc:Choice>
              <mc:Fallback>
                <p:oleObj name="Equation" r:id="rId7" imgW="2806700" imgH="4572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5513" y="5084763"/>
                        <a:ext cx="5329237" cy="869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391" name="Szövegdoboz 8"/>
          <p:cNvSpPr txBox="1">
            <a:spLocks noChangeArrowheads="1"/>
          </p:cNvSpPr>
          <p:nvPr/>
        </p:nvSpPr>
        <p:spPr bwMode="auto">
          <a:xfrm>
            <a:off x="1258888" y="5661025"/>
            <a:ext cx="7561262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u-HU">
                <a:latin typeface="Gill Sans MT" pitchFamily="34" charset="-18"/>
              </a:rPr>
              <a:t>Ha a skálahozadék növekvő, ez azt jelenti, hogy egy (nagy) vállalat hatékonyabban (többet) tud termelni, mintha ugyanazt a termelésitényező-mennyiséget több vállalalat használná fel </a:t>
            </a:r>
            <a:r>
              <a:rPr lang="hu-HU">
                <a:latin typeface="Gill Sans MT" pitchFamily="34" charset="-18"/>
                <a:sym typeface="Wingdings" pitchFamily="2" charset="2"/>
              </a:rPr>
              <a:t> természetes monopóliumok</a:t>
            </a:r>
            <a:r>
              <a:rPr lang="hu-HU">
                <a:latin typeface="Gill Sans MT" pitchFamily="34" charset="-18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u-HU" dirty="0" smtClean="0">
                <a:solidFill>
                  <a:schemeClr val="tx2">
                    <a:satMod val="130000"/>
                  </a:schemeClr>
                </a:solidFill>
              </a:rPr>
              <a:t>A parciális termelési függvény</a:t>
            </a:r>
            <a:endParaRPr lang="hu-HU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17411" name="Tartalom helye 2"/>
          <p:cNvSpPr>
            <a:spLocks noGrp="1"/>
          </p:cNvSpPr>
          <p:nvPr>
            <p:ph idx="1"/>
          </p:nvPr>
        </p:nvSpPr>
        <p:spPr>
          <a:xfrm>
            <a:off x="1435100" y="1447800"/>
            <a:ext cx="7499350" cy="2052638"/>
          </a:xfrm>
        </p:spPr>
        <p:txBody>
          <a:bodyPr/>
          <a:lstStyle/>
          <a:p>
            <a:pPr eaLnBrk="1" hangingPunct="1"/>
            <a:r>
              <a:rPr lang="hu-HU" smtClean="0"/>
              <a:t>Ha rövid távon a tőke mennyisége rögzített, az előállítható termékmennyiség az alkalmazott munkamennyiségtől függ. Q</a:t>
            </a:r>
            <a:r>
              <a:rPr lang="hu-HU" baseline="-25000" smtClean="0"/>
              <a:t>R</a:t>
            </a:r>
            <a:r>
              <a:rPr lang="hu-HU" smtClean="0"/>
              <a:t>=[Q=f(K,L)]=f(L)</a:t>
            </a:r>
          </a:p>
        </p:txBody>
      </p:sp>
      <p:cxnSp>
        <p:nvCxnSpPr>
          <p:cNvPr id="5" name="Egyenes összekötő 4"/>
          <p:cNvCxnSpPr/>
          <p:nvPr/>
        </p:nvCxnSpPr>
        <p:spPr>
          <a:xfrm>
            <a:off x="3563938" y="2997200"/>
            <a:ext cx="2159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Egyenes összekötő nyíllal 6"/>
          <p:cNvCxnSpPr/>
          <p:nvPr/>
        </p:nvCxnSpPr>
        <p:spPr>
          <a:xfrm rot="5400000" flipH="1" flipV="1">
            <a:off x="1151731" y="4329907"/>
            <a:ext cx="1512887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Egyenes összekötő nyíllal 8"/>
          <p:cNvCxnSpPr/>
          <p:nvPr/>
        </p:nvCxnSpPr>
        <p:spPr>
          <a:xfrm>
            <a:off x="1908175" y="5084763"/>
            <a:ext cx="2881313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Ív 9"/>
          <p:cNvSpPr/>
          <p:nvPr/>
        </p:nvSpPr>
        <p:spPr>
          <a:xfrm>
            <a:off x="1692275" y="3573463"/>
            <a:ext cx="9288463" cy="4319587"/>
          </a:xfrm>
          <a:prstGeom prst="arc">
            <a:avLst>
              <a:gd name="adj1" fmla="val 11302188"/>
              <a:gd name="adj2" fmla="val 13476620"/>
            </a:avLst>
          </a:prstGeom>
          <a:ln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 dirty="0">
              <a:solidFill>
                <a:srgbClr val="FF0000"/>
              </a:solidFill>
            </a:endParaRPr>
          </a:p>
        </p:txBody>
      </p:sp>
      <p:sp>
        <p:nvSpPr>
          <p:cNvPr id="17416" name="Szövegdoboz 12"/>
          <p:cNvSpPr txBox="1">
            <a:spLocks noChangeArrowheads="1"/>
          </p:cNvSpPr>
          <p:nvPr/>
        </p:nvSpPr>
        <p:spPr bwMode="auto">
          <a:xfrm>
            <a:off x="4427538" y="4797425"/>
            <a:ext cx="2889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u-HU">
                <a:latin typeface="Gill Sans MT" pitchFamily="34" charset="-18"/>
              </a:rPr>
              <a:t>L</a:t>
            </a:r>
          </a:p>
        </p:txBody>
      </p:sp>
      <p:sp>
        <p:nvSpPr>
          <p:cNvPr id="17417" name="Szövegdoboz 13"/>
          <p:cNvSpPr txBox="1">
            <a:spLocks noChangeArrowheads="1"/>
          </p:cNvSpPr>
          <p:nvPr/>
        </p:nvSpPr>
        <p:spPr bwMode="auto">
          <a:xfrm>
            <a:off x="1619250" y="3500438"/>
            <a:ext cx="2889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u-HU">
                <a:latin typeface="Gill Sans MT" pitchFamily="34" charset="-18"/>
              </a:rPr>
              <a:t>q</a:t>
            </a:r>
          </a:p>
        </p:txBody>
      </p:sp>
      <p:cxnSp>
        <p:nvCxnSpPr>
          <p:cNvPr id="16" name="Egyenes összekötő 15"/>
          <p:cNvCxnSpPr/>
          <p:nvPr/>
        </p:nvCxnSpPr>
        <p:spPr>
          <a:xfrm flipV="1">
            <a:off x="1979613" y="3789363"/>
            <a:ext cx="1728787" cy="10080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419" name="Szövegdoboz 18"/>
          <p:cNvSpPr txBox="1">
            <a:spLocks noChangeArrowheads="1"/>
          </p:cNvSpPr>
          <p:nvPr/>
        </p:nvSpPr>
        <p:spPr bwMode="auto">
          <a:xfrm>
            <a:off x="4787900" y="3573463"/>
            <a:ext cx="4176713" cy="3138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u-HU">
                <a:latin typeface="Gill Sans MT" pitchFamily="34" charset="-18"/>
              </a:rPr>
              <a:t>Határtermék: a (parciális) termelési függvény adott termelési tényező szerinti deriváltja.  A munka ~e: </a:t>
            </a:r>
          </a:p>
          <a:p>
            <a:r>
              <a:rPr lang="hu-HU">
                <a:latin typeface="Gill Sans MT" pitchFamily="34" charset="-18"/>
              </a:rPr>
              <a:t>(MP – </a:t>
            </a:r>
            <a:r>
              <a:rPr lang="hu-HU" i="1">
                <a:latin typeface="Gill Sans MT" pitchFamily="34" charset="-18"/>
              </a:rPr>
              <a:t>marginal product</a:t>
            </a:r>
            <a:r>
              <a:rPr lang="hu-HU">
                <a:latin typeface="Gill Sans MT" pitchFamily="34" charset="-18"/>
              </a:rPr>
              <a:t>)</a:t>
            </a:r>
          </a:p>
          <a:p>
            <a:endParaRPr lang="hu-HU">
              <a:latin typeface="Gill Sans MT" pitchFamily="34" charset="-18"/>
            </a:endParaRPr>
          </a:p>
          <a:p>
            <a:pPr algn="r"/>
            <a:r>
              <a:rPr lang="hu-HU">
                <a:latin typeface="Gill Sans MT" pitchFamily="34" charset="-18"/>
              </a:rPr>
              <a:t>Geometriailag:  érintő meredeksége a parciális termelési függvény adott pontjánál. Azt mutatja meg, hogy a termelési tényező mennyiségét „kis” mértékben változtatva a termelési mennyiség mennyivel nő (abszolút értékben).</a:t>
            </a:r>
          </a:p>
        </p:txBody>
      </p:sp>
      <p:graphicFrame>
        <p:nvGraphicFramePr>
          <p:cNvPr id="17420" name="Object 2"/>
          <p:cNvGraphicFramePr>
            <a:graphicFrameLocks noChangeAspect="1"/>
          </p:cNvGraphicFramePr>
          <p:nvPr/>
        </p:nvGraphicFramePr>
        <p:xfrm>
          <a:off x="7092950" y="4149725"/>
          <a:ext cx="1079500" cy="619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31" name="Equation" r:id="rId4" imgW="685800" imgH="393700" progId="Equation.3">
                  <p:embed/>
                </p:oleObj>
              </mc:Choice>
              <mc:Fallback>
                <p:oleObj name="Equation" r:id="rId4" imgW="685800" imgH="3937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92950" y="4149725"/>
                        <a:ext cx="1079500" cy="619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21" name="Szövegdoboz 20"/>
          <p:cNvSpPr txBox="1">
            <a:spLocks noChangeArrowheads="1"/>
          </p:cNvSpPr>
          <p:nvPr/>
        </p:nvSpPr>
        <p:spPr bwMode="auto">
          <a:xfrm>
            <a:off x="3779838" y="3789363"/>
            <a:ext cx="792162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u-HU">
                <a:latin typeface="Gill Sans MT" pitchFamily="34" charset="-18"/>
              </a:rPr>
              <a:t>q=f(L)</a:t>
            </a:r>
          </a:p>
        </p:txBody>
      </p:sp>
      <p:cxnSp>
        <p:nvCxnSpPr>
          <p:cNvPr id="23" name="Egyenes összekötő 22"/>
          <p:cNvCxnSpPr/>
          <p:nvPr/>
        </p:nvCxnSpPr>
        <p:spPr>
          <a:xfrm rot="5400000">
            <a:off x="2376488" y="4760913"/>
            <a:ext cx="647700" cy="0"/>
          </a:xfrm>
          <a:prstGeom prst="line">
            <a:avLst/>
          </a:prstGeom>
          <a:ln w="19050">
            <a:solidFill>
              <a:schemeClr val="accent3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423" name="Szövegdoboz 26"/>
          <p:cNvSpPr txBox="1">
            <a:spLocks noChangeArrowheads="1"/>
          </p:cNvSpPr>
          <p:nvPr/>
        </p:nvSpPr>
        <p:spPr bwMode="auto">
          <a:xfrm>
            <a:off x="827088" y="5229225"/>
            <a:ext cx="3457575" cy="147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hu-HU">
                <a:latin typeface="Gill Sans MT" pitchFamily="34" charset="-18"/>
              </a:rPr>
              <a:t>Átlagtermék: a megtermelt mennyiség és adott termelési tényező hányadosa.  A munka ~e: 	(AP – </a:t>
            </a:r>
            <a:r>
              <a:rPr lang="hu-HU" i="1">
                <a:latin typeface="Gill Sans MT" pitchFamily="34" charset="-18"/>
              </a:rPr>
              <a:t>average product)</a:t>
            </a:r>
          </a:p>
          <a:p>
            <a:endParaRPr lang="hu-HU">
              <a:latin typeface="Gill Sans MT" pitchFamily="34" charset="-18"/>
            </a:endParaRPr>
          </a:p>
        </p:txBody>
      </p:sp>
      <p:graphicFrame>
        <p:nvGraphicFramePr>
          <p:cNvPr id="17424" name="Object 3"/>
          <p:cNvGraphicFramePr>
            <a:graphicFrameLocks noChangeAspect="1"/>
          </p:cNvGraphicFramePr>
          <p:nvPr/>
        </p:nvGraphicFramePr>
        <p:xfrm>
          <a:off x="1258888" y="6092825"/>
          <a:ext cx="920750" cy="619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32" name="Equation" r:id="rId6" imgW="583947" imgH="393529" progId="Equation.3">
                  <p:embed/>
                </p:oleObj>
              </mc:Choice>
              <mc:Fallback>
                <p:oleObj name="Equation" r:id="rId6" imgW="583947" imgH="393529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8888" y="6092825"/>
                        <a:ext cx="920750" cy="619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1" name="Egyenes összekötő 30"/>
          <p:cNvCxnSpPr/>
          <p:nvPr/>
        </p:nvCxnSpPr>
        <p:spPr>
          <a:xfrm rot="5400000">
            <a:off x="1943708" y="4346575"/>
            <a:ext cx="792088" cy="0"/>
          </a:xfrm>
          <a:prstGeom prst="line">
            <a:avLst/>
          </a:prstGeom>
          <a:ln w="19050">
            <a:solidFill>
              <a:schemeClr val="accent3">
                <a:lumMod val="75000"/>
              </a:schemeClr>
            </a:solidFill>
            <a:prstDash val="dash"/>
          </a:ln>
          <a:scene3d>
            <a:camera prst="orthographicFront">
              <a:rot lat="0" lon="0" rev="540000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426" name="Szövegdoboz 32"/>
          <p:cNvSpPr txBox="1">
            <a:spLocks noChangeArrowheads="1"/>
          </p:cNvSpPr>
          <p:nvPr/>
        </p:nvSpPr>
        <p:spPr bwMode="auto">
          <a:xfrm>
            <a:off x="1619250" y="4149725"/>
            <a:ext cx="5048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u-HU">
                <a:solidFill>
                  <a:srgbClr val="FF0000"/>
                </a:solidFill>
                <a:latin typeface="Gill Sans MT" pitchFamily="34" charset="-18"/>
              </a:rPr>
              <a:t>q</a:t>
            </a:r>
            <a:r>
              <a:rPr lang="hu-HU" baseline="-25000">
                <a:solidFill>
                  <a:srgbClr val="FF0000"/>
                </a:solidFill>
                <a:latin typeface="Gill Sans MT" pitchFamily="34" charset="-18"/>
              </a:rPr>
              <a:t>0</a:t>
            </a:r>
            <a:endParaRPr lang="hu-HU">
              <a:solidFill>
                <a:srgbClr val="FF0000"/>
              </a:solidFill>
              <a:latin typeface="Gill Sans MT" pitchFamily="34" charset="-18"/>
            </a:endParaRPr>
          </a:p>
        </p:txBody>
      </p:sp>
      <p:sp>
        <p:nvSpPr>
          <p:cNvPr id="17427" name="Szövegdoboz 33"/>
          <p:cNvSpPr txBox="1">
            <a:spLocks noChangeArrowheads="1"/>
          </p:cNvSpPr>
          <p:nvPr/>
        </p:nvSpPr>
        <p:spPr bwMode="auto">
          <a:xfrm>
            <a:off x="2627313" y="4724400"/>
            <a:ext cx="5048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u-HU">
                <a:solidFill>
                  <a:srgbClr val="FF0000"/>
                </a:solidFill>
                <a:latin typeface="Gill Sans MT" pitchFamily="34" charset="-18"/>
              </a:rPr>
              <a:t>L</a:t>
            </a:r>
            <a:r>
              <a:rPr lang="hu-HU" baseline="-25000">
                <a:solidFill>
                  <a:srgbClr val="FF0000"/>
                </a:solidFill>
                <a:latin typeface="Gill Sans MT" pitchFamily="34" charset="-18"/>
              </a:rPr>
              <a:t>0</a:t>
            </a:r>
            <a:endParaRPr lang="hu-HU">
              <a:solidFill>
                <a:srgbClr val="FF0000"/>
              </a:solidFill>
              <a:latin typeface="Gill Sans MT" pitchFamily="34" charset="-1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églalap 39"/>
          <p:cNvSpPr/>
          <p:nvPr/>
        </p:nvSpPr>
        <p:spPr>
          <a:xfrm>
            <a:off x="1258888" y="5084763"/>
            <a:ext cx="2952750" cy="1512887"/>
          </a:xfrm>
          <a:prstGeom prst="rect">
            <a:avLst/>
          </a:prstGeom>
          <a:blipFill dpi="0" rotWithShape="1">
            <a:blip r:embed="rId3" cstate="print">
              <a:alphaModFix amt="38000"/>
            </a:blip>
            <a:srcRect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u-HU" dirty="0" smtClean="0">
                <a:solidFill>
                  <a:schemeClr val="tx2">
                    <a:satMod val="130000"/>
                  </a:schemeClr>
                </a:solidFill>
              </a:rPr>
              <a:t>A parciális termelési függvény II.</a:t>
            </a:r>
            <a:endParaRPr lang="hu-HU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18436" name="Tartalom helye 2"/>
          <p:cNvSpPr>
            <a:spLocks noGrp="1"/>
          </p:cNvSpPr>
          <p:nvPr>
            <p:ph idx="1"/>
          </p:nvPr>
        </p:nvSpPr>
        <p:spPr>
          <a:xfrm>
            <a:off x="3563938" y="1447800"/>
            <a:ext cx="5370512" cy="4800600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hu-HU" sz="3000" smtClean="0"/>
              <a:t>	A munka parciális termelési rugalmassága (jelölése </a:t>
            </a:r>
            <a:r>
              <a:rPr lang="hu-HU" sz="3000" smtClean="0">
                <a:sym typeface="Symbol" pitchFamily="18" charset="2"/>
              </a:rPr>
              <a:t></a:t>
            </a:r>
            <a:r>
              <a:rPr lang="hu-HU" sz="3000" baseline="-25000" smtClean="0"/>
              <a:t>L</a:t>
            </a:r>
            <a:r>
              <a:rPr lang="hu-HU" sz="3000" smtClean="0"/>
              <a:t>):</a:t>
            </a:r>
          </a:p>
          <a:p>
            <a:pPr lvl="2" eaLnBrk="1" hangingPunct="1"/>
            <a:r>
              <a:rPr lang="hu-HU" sz="2200" smtClean="0"/>
              <a:t>Azt mutatja meg, hogy ha a munka mennyiségét egy százalékkal növeljük, ennek hatására a termelés milyen mértékben (hány százalékkal nő).</a:t>
            </a:r>
          </a:p>
          <a:p>
            <a:pPr lvl="2" eaLnBrk="1" hangingPunct="1"/>
            <a:r>
              <a:rPr lang="hu-HU" sz="2200" smtClean="0"/>
              <a:t>Kiszámítása:</a:t>
            </a:r>
          </a:p>
          <a:p>
            <a:pPr lvl="2" eaLnBrk="1" hangingPunct="1"/>
            <a:endParaRPr lang="hu-HU" sz="2200" smtClean="0"/>
          </a:p>
          <a:p>
            <a:pPr lvl="2" eaLnBrk="1" hangingPunct="1"/>
            <a:r>
              <a:rPr lang="hu-HU" sz="2200" smtClean="0"/>
              <a:t>A racionális vállalat ott termel, ahol e termelési rugalmasság 0 és 1 közé esik (AP</a:t>
            </a:r>
            <a:r>
              <a:rPr lang="hu-HU" sz="2200" baseline="-25000" smtClean="0"/>
              <a:t>L</a:t>
            </a:r>
            <a:r>
              <a:rPr lang="hu-HU" sz="2200" smtClean="0"/>
              <a:t> maximumától „jobbra”).</a:t>
            </a:r>
          </a:p>
        </p:txBody>
      </p:sp>
      <p:cxnSp>
        <p:nvCxnSpPr>
          <p:cNvPr id="5" name="Egyenes összekötő nyíllal 4"/>
          <p:cNvCxnSpPr/>
          <p:nvPr/>
        </p:nvCxnSpPr>
        <p:spPr>
          <a:xfrm>
            <a:off x="1763713" y="4149725"/>
            <a:ext cx="2232025" cy="1588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Egyenes összekötő nyíllal 7"/>
          <p:cNvCxnSpPr/>
          <p:nvPr/>
        </p:nvCxnSpPr>
        <p:spPr>
          <a:xfrm rot="5400000" flipH="1" flipV="1">
            <a:off x="323056" y="2709069"/>
            <a:ext cx="2879725" cy="1588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Ív 24"/>
          <p:cNvSpPr/>
          <p:nvPr/>
        </p:nvSpPr>
        <p:spPr>
          <a:xfrm>
            <a:off x="1763713" y="2492375"/>
            <a:ext cx="2160587" cy="1214438"/>
          </a:xfrm>
          <a:prstGeom prst="arc">
            <a:avLst>
              <a:gd name="adj1" fmla="val 11135068"/>
              <a:gd name="adj2" fmla="val 19598346"/>
            </a:avLst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/>
          </a:p>
        </p:txBody>
      </p:sp>
      <p:sp>
        <p:nvSpPr>
          <p:cNvPr id="26" name="Szabadkézi sokszög 25"/>
          <p:cNvSpPr/>
          <p:nvPr/>
        </p:nvSpPr>
        <p:spPr>
          <a:xfrm>
            <a:off x="1763713" y="2133600"/>
            <a:ext cx="1800225" cy="1295400"/>
          </a:xfrm>
          <a:custGeom>
            <a:avLst/>
            <a:gdLst>
              <a:gd name="connsiteX0" fmla="*/ 0 w 1975104"/>
              <a:gd name="connsiteY0" fmla="*/ 1505712 h 2200656"/>
              <a:gd name="connsiteX1" fmla="*/ 740664 w 1975104"/>
              <a:gd name="connsiteY1" fmla="*/ 115824 h 2200656"/>
              <a:gd name="connsiteX2" fmla="*/ 1975104 w 1975104"/>
              <a:gd name="connsiteY2" fmla="*/ 2200656 h 2200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75104" h="2200656">
                <a:moveTo>
                  <a:pt x="0" y="1505712"/>
                </a:moveTo>
                <a:cubicBezTo>
                  <a:pt x="205740" y="752856"/>
                  <a:pt x="411480" y="0"/>
                  <a:pt x="740664" y="115824"/>
                </a:cubicBezTo>
                <a:cubicBezTo>
                  <a:pt x="1069848" y="231648"/>
                  <a:pt x="1522476" y="1216152"/>
                  <a:pt x="1975104" y="2200656"/>
                </a:cubicBezTo>
              </a:path>
            </a:pathLst>
          </a:custGeom>
          <a:ln w="1905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/>
          </a:p>
        </p:txBody>
      </p:sp>
      <p:sp>
        <p:nvSpPr>
          <p:cNvPr id="18441" name="Szövegdoboz 26"/>
          <p:cNvSpPr txBox="1">
            <a:spLocks noChangeArrowheads="1"/>
          </p:cNvSpPr>
          <p:nvPr/>
        </p:nvSpPr>
        <p:spPr bwMode="auto">
          <a:xfrm>
            <a:off x="3492500" y="2420938"/>
            <a:ext cx="7191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u-HU">
                <a:latin typeface="Gill Sans MT" pitchFamily="34" charset="-18"/>
              </a:rPr>
              <a:t>AP</a:t>
            </a:r>
            <a:r>
              <a:rPr lang="hu-HU" baseline="-25000">
                <a:latin typeface="Gill Sans MT" pitchFamily="34" charset="-18"/>
              </a:rPr>
              <a:t>L</a:t>
            </a:r>
            <a:endParaRPr lang="hu-HU">
              <a:latin typeface="Gill Sans MT" pitchFamily="34" charset="-18"/>
            </a:endParaRPr>
          </a:p>
        </p:txBody>
      </p:sp>
      <p:sp>
        <p:nvSpPr>
          <p:cNvPr id="18442" name="Szövegdoboz 27"/>
          <p:cNvSpPr txBox="1">
            <a:spLocks noChangeArrowheads="1"/>
          </p:cNvSpPr>
          <p:nvPr/>
        </p:nvSpPr>
        <p:spPr bwMode="auto">
          <a:xfrm>
            <a:off x="3492500" y="3213100"/>
            <a:ext cx="7191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u-HU">
                <a:latin typeface="Gill Sans MT" pitchFamily="34" charset="-18"/>
              </a:rPr>
              <a:t>MP</a:t>
            </a:r>
            <a:r>
              <a:rPr lang="hu-HU" baseline="-25000">
                <a:latin typeface="Gill Sans MT" pitchFamily="34" charset="-18"/>
              </a:rPr>
              <a:t>L</a:t>
            </a:r>
            <a:endParaRPr lang="hu-HU">
              <a:latin typeface="Gill Sans MT" pitchFamily="34" charset="-18"/>
            </a:endParaRPr>
          </a:p>
        </p:txBody>
      </p:sp>
      <p:cxnSp>
        <p:nvCxnSpPr>
          <p:cNvPr id="30" name="Egyenes összekötő 29"/>
          <p:cNvCxnSpPr/>
          <p:nvPr/>
        </p:nvCxnSpPr>
        <p:spPr>
          <a:xfrm rot="5400000">
            <a:off x="2014538" y="3321050"/>
            <a:ext cx="1657350" cy="0"/>
          </a:xfrm>
          <a:prstGeom prst="line">
            <a:avLst/>
          </a:prstGeom>
          <a:ln w="158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444" name="Szövegdoboz 33"/>
          <p:cNvSpPr txBox="1">
            <a:spLocks noChangeArrowheads="1"/>
          </p:cNvSpPr>
          <p:nvPr/>
        </p:nvSpPr>
        <p:spPr bwMode="auto">
          <a:xfrm>
            <a:off x="3563938" y="3860800"/>
            <a:ext cx="28733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u-HU">
                <a:latin typeface="Gill Sans MT" pitchFamily="34" charset="-18"/>
              </a:rPr>
              <a:t>L</a:t>
            </a:r>
          </a:p>
        </p:txBody>
      </p:sp>
      <p:sp>
        <p:nvSpPr>
          <p:cNvPr id="18445" name="Szövegdoboz 34"/>
          <p:cNvSpPr txBox="1">
            <a:spLocks noChangeArrowheads="1"/>
          </p:cNvSpPr>
          <p:nvPr/>
        </p:nvSpPr>
        <p:spPr bwMode="auto">
          <a:xfrm>
            <a:off x="1187450" y="1268413"/>
            <a:ext cx="8636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u-HU">
                <a:latin typeface="Gill Sans MT" pitchFamily="34" charset="-18"/>
              </a:rPr>
              <a:t>AP</a:t>
            </a:r>
            <a:r>
              <a:rPr lang="hu-HU" baseline="-25000">
                <a:latin typeface="Gill Sans MT" pitchFamily="34" charset="-18"/>
              </a:rPr>
              <a:t>L</a:t>
            </a:r>
            <a:r>
              <a:rPr lang="hu-HU">
                <a:latin typeface="Gill Sans MT" pitchFamily="34" charset="-18"/>
              </a:rPr>
              <a:t> MP</a:t>
            </a:r>
            <a:r>
              <a:rPr lang="hu-HU" baseline="-25000">
                <a:latin typeface="Gill Sans MT" pitchFamily="34" charset="-18"/>
              </a:rPr>
              <a:t>L</a:t>
            </a:r>
          </a:p>
        </p:txBody>
      </p:sp>
      <p:graphicFrame>
        <p:nvGraphicFramePr>
          <p:cNvPr id="18446" name="Object 2"/>
          <p:cNvGraphicFramePr>
            <a:graphicFrameLocks noChangeAspect="1"/>
          </p:cNvGraphicFramePr>
          <p:nvPr/>
        </p:nvGraphicFramePr>
        <p:xfrm>
          <a:off x="6011863" y="3789363"/>
          <a:ext cx="1873250" cy="655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50" name="Equation" r:id="rId4" imgW="1231366" imgH="431613" progId="Equation.3">
                  <p:embed/>
                </p:oleObj>
              </mc:Choice>
              <mc:Fallback>
                <p:oleObj name="Equation" r:id="rId4" imgW="1231366" imgH="431613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1863" y="3789363"/>
                        <a:ext cx="1873250" cy="6556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47" name="Szövegdoboz 37"/>
          <p:cNvSpPr txBox="1">
            <a:spLocks noChangeArrowheads="1"/>
          </p:cNvSpPr>
          <p:nvPr/>
        </p:nvSpPr>
        <p:spPr bwMode="auto">
          <a:xfrm>
            <a:off x="2051050" y="4076700"/>
            <a:ext cx="165735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Font typeface="Symbol" pitchFamily="18" charset="2"/>
              <a:buChar char="e"/>
            </a:pPr>
            <a:r>
              <a:rPr lang="hu-HU">
                <a:latin typeface="Gill Sans MT" pitchFamily="34" charset="-18"/>
                <a:sym typeface="Symbol" pitchFamily="18" charset="2"/>
              </a:rPr>
              <a:t> = 1</a:t>
            </a:r>
          </a:p>
          <a:p>
            <a:pPr algn="ctr"/>
            <a:r>
              <a:rPr lang="hu-HU">
                <a:latin typeface="Gill Sans MT" pitchFamily="34" charset="-18"/>
                <a:sym typeface="Symbol" pitchFamily="18" charset="2"/>
              </a:rPr>
              <a:t>APL = MPL</a:t>
            </a:r>
            <a:endParaRPr lang="hu-HU">
              <a:latin typeface="Gill Sans MT" pitchFamily="34" charset="-18"/>
            </a:endParaRPr>
          </a:p>
          <a:p>
            <a:pPr algn="ctr"/>
            <a:r>
              <a:rPr lang="hu-HU">
                <a:latin typeface="Gill Sans MT" pitchFamily="34" charset="-18"/>
              </a:rPr>
              <a:t>APL maximuma</a:t>
            </a:r>
          </a:p>
        </p:txBody>
      </p:sp>
      <p:sp>
        <p:nvSpPr>
          <p:cNvPr id="18448" name="Szövegdoboz 38"/>
          <p:cNvSpPr txBox="1">
            <a:spLocks noChangeArrowheads="1"/>
          </p:cNvSpPr>
          <p:nvPr/>
        </p:nvSpPr>
        <p:spPr bwMode="auto">
          <a:xfrm>
            <a:off x="1476375" y="5300663"/>
            <a:ext cx="2519363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u-HU">
                <a:latin typeface="Gill Sans MT" pitchFamily="34" charset="-18"/>
              </a:rPr>
              <a:t>A határtermék-görbe az átlagtermék-görbét a maximumpontjában metszi.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u-HU" dirty="0" smtClean="0">
                <a:solidFill>
                  <a:schemeClr val="tx2">
                    <a:satMod val="130000"/>
                  </a:schemeClr>
                </a:solidFill>
              </a:rPr>
              <a:t>A termelés költségfüggvényei</a:t>
            </a:r>
            <a:endParaRPr lang="hu-HU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435100" y="1447800"/>
            <a:ext cx="7499350" cy="3997325"/>
          </a:xfrm>
        </p:spPr>
        <p:txBody>
          <a:bodyPr>
            <a:normAutofit fontScale="85000" lnSpcReduction="20000"/>
          </a:bodyPr>
          <a:lstStyle/>
          <a:p>
            <a:pPr marL="365760" indent="-283464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hu-HU" dirty="0" smtClean="0"/>
              <a:t>	A TC(Q) [teljes költség] függvény azt a költséget adja meg, ami az adott (Q) termékmennyiség előállításakor felmerül.  TC=P</a:t>
            </a:r>
            <a:r>
              <a:rPr lang="hu-HU" baseline="-25000" dirty="0" smtClean="0"/>
              <a:t>L</a:t>
            </a:r>
            <a:r>
              <a:rPr lang="hu-HU" dirty="0" smtClean="0"/>
              <a:t>*L+P</a:t>
            </a:r>
            <a:r>
              <a:rPr lang="hu-HU" baseline="-25000" dirty="0" smtClean="0"/>
              <a:t>K</a:t>
            </a:r>
            <a:r>
              <a:rPr lang="hu-HU" dirty="0" smtClean="0"/>
              <a:t>*K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hu-HU" dirty="0" smtClean="0"/>
              <a:t>	Hosszú távon: adott egyenlőtermék görbe melyik, az origóhoz legközelebb eső egyenlőköltség görbét érinti?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hu-HU" dirty="0" smtClean="0"/>
              <a:t>	Kiszámítása:  Q = f(K,L);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hu-HU" dirty="0" smtClean="0"/>
              <a:t>  	egyenlőségek alapján.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hu-HU" dirty="0" smtClean="0"/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hu-HU" dirty="0" smtClean="0"/>
              <a:t>	</a:t>
            </a:r>
            <a:endParaRPr lang="hu-HU" dirty="0"/>
          </a:p>
        </p:txBody>
      </p:sp>
      <p:sp>
        <p:nvSpPr>
          <p:cNvPr id="19460" name="Rectangle 28"/>
          <p:cNvSpPr>
            <a:spLocks noChangeArrowheads="1"/>
          </p:cNvSpPr>
          <p:nvPr/>
        </p:nvSpPr>
        <p:spPr bwMode="auto">
          <a:xfrm>
            <a:off x="5364163" y="3357563"/>
            <a:ext cx="14478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u-HU" sz="2000">
                <a:latin typeface="Gill Sans MT" pitchFamily="34" charset="-18"/>
              </a:rPr>
              <a:t>P</a:t>
            </a:r>
            <a:r>
              <a:rPr lang="hu-HU" sz="2000" baseline="-30000">
                <a:latin typeface="Gill Sans MT" pitchFamily="34" charset="-18"/>
                <a:cs typeface="Times New Roman" pitchFamily="18" charset="0"/>
              </a:rPr>
              <a:t>L</a:t>
            </a:r>
            <a:r>
              <a:rPr lang="hu-HU" sz="2000">
                <a:latin typeface="Gill Sans MT" pitchFamily="34" charset="-18"/>
                <a:cs typeface="Times New Roman" pitchFamily="18" charset="0"/>
              </a:rPr>
              <a:t> </a:t>
            </a:r>
            <a:r>
              <a:rPr lang="hu-HU" sz="2000">
                <a:latin typeface="Gill Sans MT" pitchFamily="34" charset="-18"/>
              </a:rPr>
              <a:t>   </a:t>
            </a:r>
            <a:r>
              <a:rPr lang="hu-HU" sz="2000">
                <a:latin typeface="Gill Sans MT" pitchFamily="34" charset="-18"/>
                <a:cs typeface="Times New Roman" pitchFamily="18" charset="0"/>
              </a:rPr>
              <a:t> </a:t>
            </a:r>
            <a:r>
              <a:rPr lang="hu-HU" sz="2000">
                <a:latin typeface="Gill Sans MT" pitchFamily="34" charset="-18"/>
              </a:rPr>
              <a:t> </a:t>
            </a:r>
            <a:r>
              <a:rPr lang="hu-HU" sz="2000">
                <a:latin typeface="Gill Sans MT" pitchFamily="34" charset="-18"/>
                <a:cs typeface="Times New Roman" pitchFamily="18" charset="0"/>
              </a:rPr>
              <a:t>MP</a:t>
            </a:r>
            <a:r>
              <a:rPr lang="hu-HU" sz="2000" baseline="-30000">
                <a:latin typeface="Gill Sans MT" pitchFamily="34" charset="-18"/>
              </a:rPr>
              <a:t>L</a:t>
            </a:r>
            <a:r>
              <a:rPr lang="hu-HU" sz="2000">
                <a:latin typeface="Gill Sans MT" pitchFamily="34" charset="-18"/>
              </a:rPr>
              <a:t> </a:t>
            </a:r>
          </a:p>
        </p:txBody>
      </p:sp>
      <p:sp>
        <p:nvSpPr>
          <p:cNvPr id="19461" name="Rectangle 29"/>
          <p:cNvSpPr>
            <a:spLocks noChangeArrowheads="1"/>
          </p:cNvSpPr>
          <p:nvPr/>
        </p:nvSpPr>
        <p:spPr bwMode="auto">
          <a:xfrm>
            <a:off x="5364163" y="3814763"/>
            <a:ext cx="13716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u-HU" sz="2000">
                <a:latin typeface="Gill Sans MT" pitchFamily="34" charset="-18"/>
              </a:rPr>
              <a:t>P</a:t>
            </a:r>
            <a:r>
              <a:rPr lang="hu-HU" sz="2000" baseline="-30000">
                <a:latin typeface="Gill Sans MT" pitchFamily="34" charset="-18"/>
              </a:rPr>
              <a:t>K</a:t>
            </a:r>
            <a:r>
              <a:rPr lang="hu-HU" sz="2000">
                <a:latin typeface="Gill Sans MT" pitchFamily="34" charset="-18"/>
                <a:cs typeface="Times New Roman" pitchFamily="18" charset="0"/>
              </a:rPr>
              <a:t> </a:t>
            </a:r>
            <a:r>
              <a:rPr lang="hu-HU" sz="2000">
                <a:latin typeface="Gill Sans MT" pitchFamily="34" charset="-18"/>
              </a:rPr>
              <a:t>   </a:t>
            </a:r>
            <a:r>
              <a:rPr lang="hu-HU" sz="2000">
                <a:latin typeface="Gill Sans MT" pitchFamily="34" charset="-18"/>
                <a:cs typeface="Times New Roman" pitchFamily="18" charset="0"/>
              </a:rPr>
              <a:t> </a:t>
            </a:r>
            <a:r>
              <a:rPr lang="hu-HU" sz="2000">
                <a:latin typeface="Gill Sans MT" pitchFamily="34" charset="-18"/>
              </a:rPr>
              <a:t> </a:t>
            </a:r>
            <a:r>
              <a:rPr lang="hu-HU" sz="2000">
                <a:latin typeface="Gill Sans MT" pitchFamily="34" charset="-18"/>
                <a:cs typeface="Times New Roman" pitchFamily="18" charset="0"/>
              </a:rPr>
              <a:t>MP</a:t>
            </a:r>
            <a:r>
              <a:rPr lang="hu-HU" sz="2000" baseline="-30000">
                <a:latin typeface="Gill Sans MT" pitchFamily="34" charset="-18"/>
              </a:rPr>
              <a:t>K</a:t>
            </a:r>
            <a:r>
              <a:rPr lang="hu-HU" sz="2000">
                <a:latin typeface="Gill Sans MT" pitchFamily="34" charset="-18"/>
              </a:rPr>
              <a:t> </a:t>
            </a:r>
          </a:p>
        </p:txBody>
      </p:sp>
      <p:sp>
        <p:nvSpPr>
          <p:cNvPr id="19462" name="Line 30"/>
          <p:cNvSpPr>
            <a:spLocks noChangeShapeType="1"/>
          </p:cNvSpPr>
          <p:nvPr/>
        </p:nvSpPr>
        <p:spPr bwMode="auto">
          <a:xfrm>
            <a:off x="5440363" y="3814763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19463" name="Line 31"/>
          <p:cNvSpPr>
            <a:spLocks noChangeShapeType="1"/>
          </p:cNvSpPr>
          <p:nvPr/>
        </p:nvSpPr>
        <p:spPr bwMode="auto">
          <a:xfrm>
            <a:off x="6049963" y="3814763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19464" name="Text Box 32"/>
          <p:cNvSpPr txBox="1">
            <a:spLocks noChangeArrowheads="1"/>
          </p:cNvSpPr>
          <p:nvPr/>
        </p:nvSpPr>
        <p:spPr bwMode="auto">
          <a:xfrm>
            <a:off x="5745162" y="3586163"/>
            <a:ext cx="228322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hu-HU" sz="2000" dirty="0">
                <a:latin typeface="Gill Sans MT" pitchFamily="34" charset="-18"/>
              </a:rPr>
              <a:t>=           = </a:t>
            </a:r>
            <a:r>
              <a:rPr lang="hu-HU" sz="2000" dirty="0" smtClean="0">
                <a:latin typeface="Times New Roman"/>
                <a:cs typeface="Times New Roman"/>
              </a:rPr>
              <a:t>−</a:t>
            </a:r>
            <a:r>
              <a:rPr lang="hu-HU" sz="2000" dirty="0" smtClean="0">
                <a:latin typeface="Gill Sans MT" pitchFamily="34" charset="-18"/>
              </a:rPr>
              <a:t>MRTS</a:t>
            </a:r>
            <a:r>
              <a:rPr lang="hu-HU" sz="2000" dirty="0">
                <a:latin typeface="Gill Sans MT" pitchFamily="34" charset="-18"/>
              </a:rPr>
              <a:t>*</a:t>
            </a:r>
          </a:p>
        </p:txBody>
      </p:sp>
      <p:sp>
        <p:nvSpPr>
          <p:cNvPr id="19465" name="Szövegdoboz 8"/>
          <p:cNvSpPr txBox="1">
            <a:spLocks noChangeArrowheads="1"/>
          </p:cNvSpPr>
          <p:nvPr/>
        </p:nvSpPr>
        <p:spPr bwMode="auto">
          <a:xfrm>
            <a:off x="1547813" y="4724400"/>
            <a:ext cx="727233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u-HU">
                <a:latin typeface="Gill Sans MT" pitchFamily="34" charset="-18"/>
              </a:rPr>
              <a:t>Pl.</a:t>
            </a:r>
          </a:p>
        </p:txBody>
      </p:sp>
      <p:graphicFrame>
        <p:nvGraphicFramePr>
          <p:cNvPr id="19466" name="Object 2"/>
          <p:cNvGraphicFramePr>
            <a:graphicFrameLocks noChangeAspect="1"/>
          </p:cNvGraphicFramePr>
          <p:nvPr/>
        </p:nvGraphicFramePr>
        <p:xfrm>
          <a:off x="1989138" y="4384675"/>
          <a:ext cx="6561137" cy="2192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70" name="Equation" r:id="rId3" imgW="4254480" imgH="1422360" progId="Equation.3">
                  <p:embed/>
                </p:oleObj>
              </mc:Choice>
              <mc:Fallback>
                <p:oleObj name="Equation" r:id="rId3" imgW="4254480" imgH="142236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9138" y="4384675"/>
                        <a:ext cx="6561137" cy="21923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u-HU" dirty="0" smtClean="0">
                <a:solidFill>
                  <a:schemeClr val="tx2">
                    <a:satMod val="130000"/>
                  </a:schemeClr>
                </a:solidFill>
              </a:rPr>
              <a:t>Költségfüggvények rövid távon</a:t>
            </a:r>
            <a:endParaRPr lang="hu-HU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435100" y="1447800"/>
            <a:ext cx="7499350" cy="4213225"/>
          </a:xfrm>
        </p:spPr>
        <p:txBody>
          <a:bodyPr>
            <a:normAutofit fontScale="92500" lnSpcReduction="20000"/>
          </a:bodyPr>
          <a:lstStyle/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hu-HU" dirty="0" smtClean="0"/>
              <a:t>A rövid távú költségfüggvények a parciális termelési függvényből Q</a:t>
            </a:r>
            <a:r>
              <a:rPr lang="hu-HU" baseline="-25000" dirty="0" smtClean="0"/>
              <a:t>R</a:t>
            </a:r>
            <a:r>
              <a:rPr lang="hu-HU" dirty="0" smtClean="0"/>
              <a:t>=f(L) vezethetők le.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hu-HU" dirty="0" smtClean="0"/>
              <a:t>Rövid távon: TC=VC+FC (teljes költség = változó költség + fix költség)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hu-HU" dirty="0" smtClean="0"/>
              <a:t>Fix költség: FC = (</a:t>
            </a:r>
            <a:r>
              <a:rPr lang="hu-HU" dirty="0" err="1" smtClean="0"/>
              <a:t>p</a:t>
            </a:r>
            <a:r>
              <a:rPr lang="hu-HU" baseline="-25000" dirty="0" err="1" smtClean="0"/>
              <a:t>K</a:t>
            </a:r>
            <a:r>
              <a:rPr lang="hu-HU" dirty="0" smtClean="0"/>
              <a:t>*K); mivel a tőke mennyisége rögzített, bármekkora termelési mennyiségnél ugyanakkora!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hu-HU" dirty="0" smtClean="0"/>
              <a:t>Változó költség: VC=(</a:t>
            </a:r>
            <a:r>
              <a:rPr lang="hu-HU" dirty="0" err="1" smtClean="0"/>
              <a:t>p</a:t>
            </a:r>
            <a:r>
              <a:rPr lang="hu-HU" baseline="-25000" dirty="0" err="1" smtClean="0"/>
              <a:t>L</a:t>
            </a:r>
            <a:r>
              <a:rPr lang="hu-HU" dirty="0" smtClean="0"/>
              <a:t>*L(Q)); L(Q) a termelési függvényből kapható meg. Például: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hu-HU" dirty="0" smtClean="0"/>
              <a:t>	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hu-HU" dirty="0" smtClean="0"/>
          </a:p>
        </p:txBody>
      </p:sp>
      <p:graphicFrame>
        <p:nvGraphicFramePr>
          <p:cNvPr id="20484" name="Object 2"/>
          <p:cNvGraphicFramePr>
            <a:graphicFrameLocks noChangeAspect="1"/>
          </p:cNvGraphicFramePr>
          <p:nvPr/>
        </p:nvGraphicFramePr>
        <p:xfrm>
          <a:off x="1187450" y="5084763"/>
          <a:ext cx="7800975" cy="792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8" name="Equation" r:id="rId3" imgW="4127500" imgH="419100" progId="Equation.3">
                  <p:embed/>
                </p:oleObj>
              </mc:Choice>
              <mc:Fallback>
                <p:oleObj name="Equation" r:id="rId3" imgW="4127500" imgH="4191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7450" y="5084763"/>
                        <a:ext cx="7800975" cy="7921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u-HU" dirty="0" smtClean="0">
                <a:solidFill>
                  <a:schemeClr val="tx2">
                    <a:satMod val="130000"/>
                  </a:schemeClr>
                </a:solidFill>
              </a:rPr>
              <a:t>Költségfüggvények rövid távon II.</a:t>
            </a:r>
            <a:endParaRPr lang="hu-HU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21507" name="Tartalom helye 2"/>
          <p:cNvSpPr>
            <a:spLocks noGrp="1"/>
          </p:cNvSpPr>
          <p:nvPr>
            <p:ph idx="1"/>
          </p:nvPr>
        </p:nvSpPr>
        <p:spPr>
          <a:xfrm>
            <a:off x="1435100" y="1447800"/>
            <a:ext cx="7499350" cy="4429125"/>
          </a:xfrm>
        </p:spPr>
        <p:txBody>
          <a:bodyPr/>
          <a:lstStyle/>
          <a:p>
            <a:pPr eaLnBrk="1" hangingPunct="1"/>
            <a:r>
              <a:rPr lang="hu-HU" smtClean="0"/>
              <a:t>Az átlagköltség (AC; </a:t>
            </a:r>
            <a:r>
              <a:rPr lang="hu-HU" i="1" smtClean="0"/>
              <a:t>average cost</a:t>
            </a:r>
            <a:r>
              <a:rPr lang="hu-HU" smtClean="0"/>
              <a:t>) a teljes költség és a termelési mennyiség hányadosa. (AC=TC(Q)/Q=AVC+AFC)</a:t>
            </a:r>
          </a:p>
          <a:p>
            <a:pPr eaLnBrk="1" hangingPunct="1"/>
            <a:r>
              <a:rPr lang="hu-HU" smtClean="0"/>
              <a:t>Hasonlóan számítható AVC és AFC is. (AVC=VC(Q)/Q; AFC=FC(Q)/Q)</a:t>
            </a:r>
          </a:p>
          <a:p>
            <a:pPr eaLnBrk="1" hangingPunct="1"/>
            <a:r>
              <a:rPr lang="hu-HU" smtClean="0"/>
              <a:t>A határköltség-függvény (MC; marginal cost) a teljesköltség-függvény termelési mennyiség szerinti deriváltja:</a:t>
            </a:r>
          </a:p>
          <a:p>
            <a:pPr eaLnBrk="1" hangingPunct="1"/>
            <a:endParaRPr lang="hu-HU" smtClean="0"/>
          </a:p>
          <a:p>
            <a:pPr eaLnBrk="1" hangingPunct="1"/>
            <a:endParaRPr lang="hu-HU" smtClean="0"/>
          </a:p>
          <a:p>
            <a:pPr eaLnBrk="1" hangingPunct="1"/>
            <a:endParaRPr lang="hu-HU" smtClean="0"/>
          </a:p>
          <a:p>
            <a:pPr eaLnBrk="1" hangingPunct="1"/>
            <a:endParaRPr lang="hu-HU" smtClean="0"/>
          </a:p>
          <a:p>
            <a:pPr eaLnBrk="1" hangingPunct="1"/>
            <a:endParaRPr lang="hu-HU" smtClean="0"/>
          </a:p>
        </p:txBody>
      </p:sp>
      <p:graphicFrame>
        <p:nvGraphicFramePr>
          <p:cNvPr id="21508" name="Object 2"/>
          <p:cNvGraphicFramePr>
            <a:graphicFrameLocks noChangeAspect="1"/>
          </p:cNvGraphicFramePr>
          <p:nvPr/>
        </p:nvGraphicFramePr>
        <p:xfrm>
          <a:off x="1908175" y="5661025"/>
          <a:ext cx="3455988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2" name="Equation" r:id="rId3" imgW="1841500" imgH="419100" progId="Equation.3">
                  <p:embed/>
                </p:oleObj>
              </mc:Choice>
              <mc:Fallback>
                <p:oleObj name="Equation" r:id="rId3" imgW="1841500" imgH="4191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8175" y="5661025"/>
                        <a:ext cx="3455988" cy="787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u-HU" dirty="0" smtClean="0">
                <a:solidFill>
                  <a:schemeClr val="tx2">
                    <a:satMod val="130000"/>
                  </a:schemeClr>
                </a:solidFill>
              </a:rPr>
              <a:t>Költségfüggvények rövid távon III.</a:t>
            </a:r>
            <a:endParaRPr lang="hu-HU" dirty="0">
              <a:solidFill>
                <a:schemeClr val="tx2">
                  <a:satMod val="130000"/>
                </a:schemeClr>
              </a:solidFill>
            </a:endParaRPr>
          </a:p>
        </p:txBody>
      </p:sp>
      <p:pic>
        <p:nvPicPr>
          <p:cNvPr id="22531" name="Tartalom helye 3" descr="költséggörbék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476375" y="1484313"/>
            <a:ext cx="3786188" cy="2992437"/>
          </a:xfrm>
        </p:spPr>
      </p:pic>
      <p:cxnSp>
        <p:nvCxnSpPr>
          <p:cNvPr id="6" name="Egyenes összekötő nyíllal 5"/>
          <p:cNvCxnSpPr/>
          <p:nvPr/>
        </p:nvCxnSpPr>
        <p:spPr>
          <a:xfrm rot="5400000" flipH="1" flipV="1">
            <a:off x="794" y="2817019"/>
            <a:ext cx="2951162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églalap 10"/>
          <p:cNvSpPr/>
          <p:nvPr/>
        </p:nvSpPr>
        <p:spPr>
          <a:xfrm>
            <a:off x="1403350" y="4292600"/>
            <a:ext cx="4752975" cy="3603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/>
          </a:p>
        </p:txBody>
      </p:sp>
      <p:cxnSp>
        <p:nvCxnSpPr>
          <p:cNvPr id="8" name="Egyenes összekötő nyíllal 7"/>
          <p:cNvCxnSpPr/>
          <p:nvPr/>
        </p:nvCxnSpPr>
        <p:spPr>
          <a:xfrm>
            <a:off x="1476375" y="4292600"/>
            <a:ext cx="3382963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Szövegdoboz 16"/>
          <p:cNvSpPr txBox="1"/>
          <p:nvPr/>
        </p:nvSpPr>
        <p:spPr>
          <a:xfrm>
            <a:off x="4932363" y="1484313"/>
            <a:ext cx="3671887" cy="4524375"/>
          </a:xfrm>
          <a:prstGeom prst="rect">
            <a:avLst/>
          </a:prstGeom>
          <a:gradFill flip="none" rotWithShape="1">
            <a:gsLst>
              <a:gs pos="64999">
                <a:srgbClr val="F0EBD5"/>
              </a:gs>
              <a:gs pos="64999">
                <a:schemeClr val="tx2">
                  <a:lumMod val="20000"/>
                  <a:lumOff val="80000"/>
                </a:schemeClr>
              </a:gs>
              <a:gs pos="64999">
                <a:schemeClr val="tx2">
                  <a:lumMod val="20000"/>
                  <a:lumOff val="80000"/>
                </a:schemeClr>
              </a:gs>
              <a:gs pos="100000">
                <a:srgbClr val="D1C39F"/>
              </a:gs>
            </a:gsLst>
            <a:lin ang="5400000" scaled="0"/>
            <a:tileRect r="-100000" b="-100000"/>
          </a:gra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dirty="0">
                <a:latin typeface="+mn-lt"/>
              </a:rPr>
              <a:t>Ha a változó termelési tényező ára fix (nem függ a vállalat által felhasznált mennyiségtől), akkor fennállnak a következő összefüggések: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dirty="0">
                <a:latin typeface="+mn-lt"/>
              </a:rPr>
              <a:t>AVC=P</a:t>
            </a:r>
            <a:r>
              <a:rPr lang="hu-HU" baseline="-25000" dirty="0">
                <a:latin typeface="+mn-lt"/>
              </a:rPr>
              <a:t>L</a:t>
            </a:r>
            <a:r>
              <a:rPr lang="hu-HU" dirty="0">
                <a:latin typeface="+mn-lt"/>
              </a:rPr>
              <a:t>/AP</a:t>
            </a:r>
            <a:r>
              <a:rPr lang="hu-HU" baseline="-25000" dirty="0">
                <a:latin typeface="+mn-lt"/>
              </a:rPr>
              <a:t>L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dirty="0">
                <a:latin typeface="+mn-lt"/>
              </a:rPr>
              <a:t>MC=P</a:t>
            </a:r>
            <a:r>
              <a:rPr lang="hu-HU" baseline="-25000" dirty="0">
                <a:latin typeface="+mn-lt"/>
              </a:rPr>
              <a:t>L</a:t>
            </a:r>
            <a:r>
              <a:rPr lang="hu-HU" dirty="0">
                <a:latin typeface="+mn-lt"/>
              </a:rPr>
              <a:t>/MP</a:t>
            </a:r>
            <a:r>
              <a:rPr lang="hu-HU" baseline="-25000" dirty="0">
                <a:latin typeface="+mn-lt"/>
              </a:rPr>
              <a:t>L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hu-HU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dirty="0">
                <a:latin typeface="+mn-lt"/>
              </a:rPr>
              <a:t>A </a:t>
            </a:r>
            <a:r>
              <a:rPr lang="hu-HU" dirty="0" err="1">
                <a:latin typeface="+mn-lt"/>
              </a:rPr>
              <a:t>határköltséggörbe</a:t>
            </a:r>
            <a:r>
              <a:rPr lang="hu-HU" dirty="0">
                <a:latin typeface="+mn-lt"/>
              </a:rPr>
              <a:t>  </a:t>
            </a:r>
            <a:r>
              <a:rPr lang="hu-HU" dirty="0" err="1">
                <a:latin typeface="+mn-lt"/>
              </a:rPr>
              <a:t>AVC-t</a:t>
            </a:r>
            <a:r>
              <a:rPr lang="hu-HU" dirty="0">
                <a:latin typeface="+mn-lt"/>
              </a:rPr>
              <a:t> és </a:t>
            </a:r>
            <a:r>
              <a:rPr lang="hu-HU" dirty="0" err="1">
                <a:latin typeface="+mn-lt"/>
              </a:rPr>
              <a:t>AC-t</a:t>
            </a:r>
            <a:r>
              <a:rPr lang="hu-HU" dirty="0">
                <a:latin typeface="+mn-lt"/>
              </a:rPr>
              <a:t> is minimumpontjában metszi.  A fenti összefüggések miatt rövid távon ott lesz  MC minimuma,  ahol MP</a:t>
            </a:r>
            <a:r>
              <a:rPr lang="hu-HU" baseline="-25000" dirty="0">
                <a:latin typeface="+mn-lt"/>
              </a:rPr>
              <a:t>L</a:t>
            </a:r>
            <a:r>
              <a:rPr lang="hu-HU" dirty="0">
                <a:latin typeface="+mn-lt"/>
              </a:rPr>
              <a:t> maximuma,  illetve AVC is ott lesz minimális,  ahol AP</a:t>
            </a:r>
            <a:r>
              <a:rPr lang="hu-HU" baseline="-25000" dirty="0">
                <a:latin typeface="+mn-lt"/>
              </a:rPr>
              <a:t>L</a:t>
            </a:r>
            <a:r>
              <a:rPr lang="hu-HU" dirty="0">
                <a:latin typeface="+mn-lt"/>
              </a:rPr>
              <a:t> maximális (és ahol teljesül AP</a:t>
            </a:r>
            <a:r>
              <a:rPr lang="hu-HU" baseline="-25000" dirty="0">
                <a:latin typeface="+mn-lt"/>
              </a:rPr>
              <a:t>L </a:t>
            </a:r>
            <a:r>
              <a:rPr lang="hu-HU" dirty="0">
                <a:latin typeface="+mn-lt"/>
              </a:rPr>
              <a:t>= MP</a:t>
            </a:r>
            <a:r>
              <a:rPr lang="hu-HU" baseline="-25000" dirty="0">
                <a:latin typeface="+mn-lt"/>
              </a:rPr>
              <a:t>L</a:t>
            </a:r>
            <a:r>
              <a:rPr lang="hu-HU" dirty="0">
                <a:latin typeface="+mn-lt"/>
              </a:rPr>
              <a:t> illetve </a:t>
            </a:r>
            <a:r>
              <a:rPr lang="hu-HU" dirty="0">
                <a:latin typeface="+mn-lt"/>
                <a:sym typeface="Symbol"/>
              </a:rPr>
              <a:t> </a:t>
            </a:r>
            <a:r>
              <a:rPr lang="hu-HU" baseline="-25000" dirty="0">
                <a:latin typeface="+mn-lt"/>
                <a:sym typeface="Symbol"/>
              </a:rPr>
              <a:t>L</a:t>
            </a:r>
            <a:r>
              <a:rPr lang="hu-HU" dirty="0">
                <a:latin typeface="+mn-lt"/>
                <a:sym typeface="Symbol"/>
              </a:rPr>
              <a:t>= 1</a:t>
            </a:r>
            <a:r>
              <a:rPr lang="hu-HU" dirty="0">
                <a:latin typeface="+mn-lt"/>
              </a:rPr>
              <a:t>)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hu-HU" baseline="-25000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hu-HU" baseline="-25000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hu-HU" baseline="-25000" dirty="0">
              <a:latin typeface="+mn-lt"/>
            </a:endParaRPr>
          </a:p>
        </p:txBody>
      </p:sp>
      <p:sp>
        <p:nvSpPr>
          <p:cNvPr id="19" name="Szövegdoboz 18"/>
          <p:cNvSpPr txBox="1"/>
          <p:nvPr/>
        </p:nvSpPr>
        <p:spPr>
          <a:xfrm>
            <a:off x="1547813" y="4437063"/>
            <a:ext cx="3311525" cy="1570037"/>
          </a:xfrm>
          <a:prstGeom prst="rect">
            <a:avLst/>
          </a:prstGeom>
          <a:gradFill flip="none" rotWithShape="1">
            <a:gsLst>
              <a:gs pos="64999">
                <a:srgbClr val="F0EBD5"/>
              </a:gs>
              <a:gs pos="64999">
                <a:schemeClr val="tx2">
                  <a:lumMod val="20000"/>
                  <a:lumOff val="80000"/>
                </a:schemeClr>
              </a:gs>
              <a:gs pos="64999">
                <a:schemeClr val="tx2">
                  <a:lumMod val="20000"/>
                  <a:lumOff val="80000"/>
                </a:schemeClr>
              </a:gs>
              <a:gs pos="100000">
                <a:srgbClr val="D1C39F"/>
              </a:gs>
            </a:gsLst>
            <a:lin ang="5400000" scaled="0"/>
            <a:tileRect r="-100000" b="-100000"/>
          </a:gra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dirty="0">
                <a:latin typeface="+mn-lt"/>
              </a:rPr>
              <a:t>Forrás: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dirty="0">
                <a:latin typeface="+mn-lt"/>
              </a:rPr>
              <a:t>Hal R. Varian:  </a:t>
            </a:r>
            <a:r>
              <a:rPr lang="hu-HU" i="1" dirty="0" err="1">
                <a:latin typeface="+mn-lt"/>
              </a:rPr>
              <a:t>Mikroökonómia</a:t>
            </a:r>
            <a:r>
              <a:rPr lang="hu-HU" i="1" dirty="0">
                <a:latin typeface="+mn-lt"/>
              </a:rPr>
              <a:t> középfokon</a:t>
            </a:r>
            <a:r>
              <a:rPr lang="hu-HU" dirty="0">
                <a:latin typeface="+mn-lt"/>
              </a:rPr>
              <a:t> (2001, 383. oldal),  Budapest,  </a:t>
            </a:r>
            <a:r>
              <a:rPr lang="hu-HU" dirty="0" err="1">
                <a:latin typeface="+mn-lt"/>
              </a:rPr>
              <a:t>KJK-Kerszöv</a:t>
            </a:r>
            <a:r>
              <a:rPr lang="hu-HU" dirty="0">
                <a:latin typeface="+mn-lt"/>
              </a:rPr>
              <a:t> kiadó</a:t>
            </a:r>
            <a:endParaRPr lang="hu-HU" baseline="-25000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hu-HU" baseline="-25000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hu-HU" baseline="-25000" dirty="0">
              <a:latin typeface="+mn-lt"/>
            </a:endParaRPr>
          </a:p>
        </p:txBody>
      </p:sp>
      <p:sp>
        <p:nvSpPr>
          <p:cNvPr id="22537" name="Szövegdoboz 19"/>
          <p:cNvSpPr txBox="1">
            <a:spLocks noChangeArrowheads="1"/>
          </p:cNvSpPr>
          <p:nvPr/>
        </p:nvSpPr>
        <p:spPr bwMode="auto">
          <a:xfrm>
            <a:off x="4427538" y="4005263"/>
            <a:ext cx="2159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u-HU" sz="1400">
                <a:latin typeface="Gill Sans MT" pitchFamily="34" charset="-18"/>
              </a:rPr>
              <a:t>Q</a:t>
            </a:r>
          </a:p>
        </p:txBody>
      </p:sp>
      <p:sp>
        <p:nvSpPr>
          <p:cNvPr id="22538" name="Szövegdoboz 20"/>
          <p:cNvSpPr txBox="1">
            <a:spLocks noChangeArrowheads="1"/>
          </p:cNvSpPr>
          <p:nvPr/>
        </p:nvSpPr>
        <p:spPr bwMode="auto">
          <a:xfrm>
            <a:off x="971550" y="1341438"/>
            <a:ext cx="1079500" cy="738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u-HU" sz="1400">
                <a:latin typeface="Gill Sans MT" pitchFamily="34" charset="-18"/>
              </a:rPr>
              <a:t>MC</a:t>
            </a:r>
          </a:p>
          <a:p>
            <a:r>
              <a:rPr lang="hu-HU" sz="1400">
                <a:latin typeface="Gill Sans MT" pitchFamily="34" charset="-18"/>
              </a:rPr>
              <a:t>AVC</a:t>
            </a:r>
          </a:p>
          <a:p>
            <a:r>
              <a:rPr lang="hu-HU" sz="1400">
                <a:latin typeface="Gill Sans MT" pitchFamily="34" charset="-18"/>
              </a:rPr>
              <a:t>AC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u-HU" dirty="0" smtClean="0">
                <a:solidFill>
                  <a:schemeClr val="tx2">
                    <a:satMod val="130000"/>
                  </a:schemeClr>
                </a:solidFill>
              </a:rPr>
              <a:t>Költségfüggvények rövid távon IV.</a:t>
            </a:r>
            <a:endParaRPr lang="hu-HU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23555" name="Tartalom helye 2"/>
          <p:cNvSpPr>
            <a:spLocks noGrp="1"/>
          </p:cNvSpPr>
          <p:nvPr>
            <p:ph idx="1"/>
          </p:nvPr>
        </p:nvSpPr>
        <p:spPr>
          <a:xfrm>
            <a:off x="5867400" y="1412875"/>
            <a:ext cx="3138488" cy="4800600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hu-HU" smtClean="0"/>
              <a:t>	</a:t>
            </a:r>
            <a:r>
              <a:rPr lang="hu-HU" sz="2400" smtClean="0"/>
              <a:t>Költségfüggvények konstans MC és magas állandó költségek mellett.  A termelés volumenének növekedésével csökken egy termék előállításának költsége. </a:t>
            </a:r>
          </a:p>
        </p:txBody>
      </p:sp>
      <p:cxnSp>
        <p:nvCxnSpPr>
          <p:cNvPr id="5" name="Egyenes összekötő nyíllal 4"/>
          <p:cNvCxnSpPr/>
          <p:nvPr/>
        </p:nvCxnSpPr>
        <p:spPr>
          <a:xfrm rot="5400000" flipH="1" flipV="1">
            <a:off x="396081" y="2636044"/>
            <a:ext cx="2447925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Egyenes összekötő nyíllal 5"/>
          <p:cNvCxnSpPr/>
          <p:nvPr/>
        </p:nvCxnSpPr>
        <p:spPr>
          <a:xfrm>
            <a:off x="1619250" y="3860800"/>
            <a:ext cx="4608513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558" name="Szövegdoboz 10"/>
          <p:cNvSpPr txBox="1">
            <a:spLocks noChangeArrowheads="1"/>
          </p:cNvSpPr>
          <p:nvPr/>
        </p:nvSpPr>
        <p:spPr bwMode="auto">
          <a:xfrm>
            <a:off x="3276600" y="3860800"/>
            <a:ext cx="26638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u-HU">
                <a:latin typeface="Gill Sans MT" pitchFamily="34" charset="-18"/>
              </a:rPr>
              <a:t>A termelés volumene (Q)</a:t>
            </a:r>
          </a:p>
        </p:txBody>
      </p:sp>
      <p:sp>
        <p:nvSpPr>
          <p:cNvPr id="23559" name="Szövegdoboz 11"/>
          <p:cNvSpPr txBox="1">
            <a:spLocks noChangeArrowheads="1"/>
          </p:cNvSpPr>
          <p:nvPr/>
        </p:nvSpPr>
        <p:spPr bwMode="auto">
          <a:xfrm>
            <a:off x="1692275" y="1412875"/>
            <a:ext cx="6477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u-HU">
                <a:latin typeface="Gill Sans MT" pitchFamily="34" charset="-18"/>
              </a:rPr>
              <a:t>TC</a:t>
            </a:r>
          </a:p>
          <a:p>
            <a:r>
              <a:rPr lang="hu-HU">
                <a:latin typeface="Gill Sans MT" pitchFamily="34" charset="-18"/>
              </a:rPr>
              <a:t>FC</a:t>
            </a:r>
          </a:p>
          <a:p>
            <a:r>
              <a:rPr lang="hu-HU">
                <a:latin typeface="Gill Sans MT" pitchFamily="34" charset="-18"/>
              </a:rPr>
              <a:t>VC</a:t>
            </a:r>
          </a:p>
        </p:txBody>
      </p:sp>
      <p:cxnSp>
        <p:nvCxnSpPr>
          <p:cNvPr id="15" name="Egyenes összekötő 14"/>
          <p:cNvCxnSpPr/>
          <p:nvPr/>
        </p:nvCxnSpPr>
        <p:spPr>
          <a:xfrm>
            <a:off x="1619250" y="3068638"/>
            <a:ext cx="3960813" cy="0"/>
          </a:xfrm>
          <a:prstGeom prst="line">
            <a:avLst/>
          </a:prstGeom>
          <a:ln w="3810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561" name="Szövegdoboz 15"/>
          <p:cNvSpPr txBox="1">
            <a:spLocks noChangeArrowheads="1"/>
          </p:cNvSpPr>
          <p:nvPr/>
        </p:nvSpPr>
        <p:spPr bwMode="auto">
          <a:xfrm>
            <a:off x="5508625" y="2852738"/>
            <a:ext cx="6477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u-HU">
                <a:latin typeface="Gill Sans MT" pitchFamily="34" charset="-18"/>
              </a:rPr>
              <a:t>FC</a:t>
            </a:r>
          </a:p>
        </p:txBody>
      </p:sp>
      <p:sp>
        <p:nvSpPr>
          <p:cNvPr id="23562" name="Szövegdoboz 18"/>
          <p:cNvSpPr txBox="1">
            <a:spLocks noChangeArrowheads="1"/>
          </p:cNvSpPr>
          <p:nvPr/>
        </p:nvSpPr>
        <p:spPr bwMode="auto">
          <a:xfrm>
            <a:off x="5508625" y="2420938"/>
            <a:ext cx="6477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u-HU">
                <a:latin typeface="Gill Sans MT" pitchFamily="34" charset="-18"/>
              </a:rPr>
              <a:t>TC</a:t>
            </a:r>
          </a:p>
        </p:txBody>
      </p:sp>
      <p:cxnSp>
        <p:nvCxnSpPr>
          <p:cNvPr id="20" name="Egyenes összekötő nyíllal 19"/>
          <p:cNvCxnSpPr/>
          <p:nvPr/>
        </p:nvCxnSpPr>
        <p:spPr>
          <a:xfrm rot="5400000" flipH="1" flipV="1">
            <a:off x="396081" y="5515769"/>
            <a:ext cx="2447925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Egyenes összekötő nyíllal 20"/>
          <p:cNvCxnSpPr/>
          <p:nvPr/>
        </p:nvCxnSpPr>
        <p:spPr>
          <a:xfrm>
            <a:off x="1619250" y="6740525"/>
            <a:ext cx="4608513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565" name="Szövegdoboz 22"/>
          <p:cNvSpPr txBox="1">
            <a:spLocks noChangeArrowheads="1"/>
          </p:cNvSpPr>
          <p:nvPr/>
        </p:nvSpPr>
        <p:spPr bwMode="auto">
          <a:xfrm>
            <a:off x="1619250" y="4292600"/>
            <a:ext cx="649288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u-HU">
                <a:latin typeface="Gill Sans MT" pitchFamily="34" charset="-18"/>
              </a:rPr>
              <a:t>AC</a:t>
            </a:r>
          </a:p>
          <a:p>
            <a:r>
              <a:rPr lang="hu-HU">
                <a:latin typeface="Gill Sans MT" pitchFamily="34" charset="-18"/>
              </a:rPr>
              <a:t>AFC</a:t>
            </a:r>
          </a:p>
          <a:p>
            <a:r>
              <a:rPr lang="hu-HU">
                <a:latin typeface="Gill Sans MT" pitchFamily="34" charset="-18"/>
              </a:rPr>
              <a:t>AVC</a:t>
            </a:r>
          </a:p>
        </p:txBody>
      </p:sp>
      <p:cxnSp>
        <p:nvCxnSpPr>
          <p:cNvPr id="24" name="Egyenes összekötő 23"/>
          <p:cNvCxnSpPr/>
          <p:nvPr/>
        </p:nvCxnSpPr>
        <p:spPr>
          <a:xfrm>
            <a:off x="1619250" y="6308725"/>
            <a:ext cx="3960813" cy="0"/>
          </a:xfrm>
          <a:prstGeom prst="line">
            <a:avLst/>
          </a:prstGeom>
          <a:ln w="381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Szövegdoboz 24"/>
          <p:cNvSpPr txBox="1">
            <a:spLocks noChangeArrowheads="1"/>
          </p:cNvSpPr>
          <p:nvPr/>
        </p:nvSpPr>
        <p:spPr bwMode="auto">
          <a:xfrm>
            <a:off x="5508625" y="6092825"/>
            <a:ext cx="15113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u-HU">
                <a:latin typeface="Gill Sans MT" pitchFamily="34" charset="-18"/>
              </a:rPr>
              <a:t>AVC=MC</a:t>
            </a:r>
          </a:p>
        </p:txBody>
      </p:sp>
      <p:sp>
        <p:nvSpPr>
          <p:cNvPr id="28" name="Ív 27"/>
          <p:cNvSpPr/>
          <p:nvPr/>
        </p:nvSpPr>
        <p:spPr>
          <a:xfrm>
            <a:off x="-684584" y="5445224"/>
            <a:ext cx="7106478" cy="3888432"/>
          </a:xfrm>
          <a:prstGeom prst="arc">
            <a:avLst>
              <a:gd name="adj1" fmla="val 15725665"/>
              <a:gd name="adj2" fmla="val 19043414"/>
            </a:avLst>
          </a:prstGeom>
          <a:ln w="38100">
            <a:solidFill>
              <a:schemeClr val="accent2">
                <a:lumMod val="75000"/>
              </a:schemeClr>
            </a:solidFill>
          </a:ln>
          <a:scene3d>
            <a:camera prst="orthographicFront">
              <a:rot lat="0" lon="0" rev="1020000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/>
          </a:p>
        </p:txBody>
      </p:sp>
      <p:sp>
        <p:nvSpPr>
          <p:cNvPr id="29" name="Szövegdoboz 28"/>
          <p:cNvSpPr txBox="1">
            <a:spLocks noChangeArrowheads="1"/>
          </p:cNvSpPr>
          <p:nvPr/>
        </p:nvSpPr>
        <p:spPr bwMode="auto">
          <a:xfrm>
            <a:off x="3995738" y="5805488"/>
            <a:ext cx="15128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u-HU">
                <a:latin typeface="Gill Sans MT" pitchFamily="34" charset="-18"/>
              </a:rPr>
              <a:t>AFC</a:t>
            </a:r>
          </a:p>
        </p:txBody>
      </p:sp>
      <p:sp>
        <p:nvSpPr>
          <p:cNvPr id="31" name="Ív 30"/>
          <p:cNvSpPr/>
          <p:nvPr/>
        </p:nvSpPr>
        <p:spPr>
          <a:xfrm>
            <a:off x="-684584" y="5085184"/>
            <a:ext cx="7106478" cy="3888432"/>
          </a:xfrm>
          <a:prstGeom prst="arc">
            <a:avLst>
              <a:gd name="adj1" fmla="val 15725665"/>
              <a:gd name="adj2" fmla="val 19043414"/>
            </a:avLst>
          </a:prstGeom>
          <a:ln w="38100">
            <a:solidFill>
              <a:schemeClr val="accent4">
                <a:lumMod val="75000"/>
              </a:schemeClr>
            </a:solidFill>
          </a:ln>
          <a:scene3d>
            <a:camera prst="orthographicFront">
              <a:rot lat="0" lon="0" rev="1020000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/>
          </a:p>
        </p:txBody>
      </p:sp>
      <p:sp>
        <p:nvSpPr>
          <p:cNvPr id="32" name="Szövegdoboz 31"/>
          <p:cNvSpPr txBox="1">
            <a:spLocks noChangeArrowheads="1"/>
          </p:cNvSpPr>
          <p:nvPr/>
        </p:nvSpPr>
        <p:spPr bwMode="auto">
          <a:xfrm>
            <a:off x="4211638" y="5157788"/>
            <a:ext cx="151288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u-HU">
                <a:latin typeface="Gill Sans MT" pitchFamily="34" charset="-18"/>
              </a:rPr>
              <a:t>AC</a:t>
            </a:r>
          </a:p>
        </p:txBody>
      </p:sp>
      <p:cxnSp>
        <p:nvCxnSpPr>
          <p:cNvPr id="33" name="Egyenes összekötő 32"/>
          <p:cNvCxnSpPr/>
          <p:nvPr/>
        </p:nvCxnSpPr>
        <p:spPr>
          <a:xfrm flipV="1">
            <a:off x="1619250" y="3429000"/>
            <a:ext cx="3960813" cy="431800"/>
          </a:xfrm>
          <a:prstGeom prst="line">
            <a:avLst/>
          </a:prstGeom>
          <a:ln w="38100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573" name="Szövegdoboz 33"/>
          <p:cNvSpPr txBox="1">
            <a:spLocks noChangeArrowheads="1"/>
          </p:cNvSpPr>
          <p:nvPr/>
        </p:nvSpPr>
        <p:spPr bwMode="auto">
          <a:xfrm>
            <a:off x="5508625" y="3284538"/>
            <a:ext cx="6477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u-HU">
                <a:latin typeface="Gill Sans MT" pitchFamily="34" charset="-18"/>
              </a:rPr>
              <a:t>VC</a:t>
            </a:r>
          </a:p>
        </p:txBody>
      </p:sp>
      <p:cxnSp>
        <p:nvCxnSpPr>
          <p:cNvPr id="36" name="Egyenes összekötő 35"/>
          <p:cNvCxnSpPr/>
          <p:nvPr/>
        </p:nvCxnSpPr>
        <p:spPr>
          <a:xfrm flipV="1">
            <a:off x="1619250" y="2636838"/>
            <a:ext cx="3960813" cy="431800"/>
          </a:xfrm>
          <a:prstGeom prst="line">
            <a:avLst/>
          </a:prstGeom>
          <a:ln w="381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575" name="Szövegdoboz 25"/>
          <p:cNvSpPr txBox="1">
            <a:spLocks noChangeArrowheads="1"/>
          </p:cNvSpPr>
          <p:nvPr/>
        </p:nvSpPr>
        <p:spPr bwMode="auto">
          <a:xfrm>
            <a:off x="6156325" y="6488113"/>
            <a:ext cx="36036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u-HU">
                <a:latin typeface="Gill Sans MT" pitchFamily="34" charset="-18"/>
              </a:rPr>
              <a:t>Q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build="allAtOnce"/>
      <p:bldP spid="29" grpId="0" build="allAtOnce"/>
      <p:bldP spid="32" grpId="0" build="allAtOnce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403350" y="0"/>
            <a:ext cx="7497763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u-HU" dirty="0" smtClean="0">
                <a:solidFill>
                  <a:schemeClr val="tx2">
                    <a:satMod val="130000"/>
                  </a:schemeClr>
                </a:solidFill>
              </a:rPr>
              <a:t>Profitmaximalizálás rövid távon</a:t>
            </a:r>
            <a:endParaRPr lang="hu-HU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403350" y="1268413"/>
            <a:ext cx="7497763" cy="3421062"/>
          </a:xfrm>
        </p:spPr>
        <p:txBody>
          <a:bodyPr>
            <a:normAutofit lnSpcReduction="10000"/>
          </a:bodyPr>
          <a:lstStyle/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hu-HU" dirty="0" smtClean="0"/>
              <a:t>A vállalat profitja: </a:t>
            </a:r>
            <a:r>
              <a:rPr lang="hu-HU" dirty="0" smtClean="0">
                <a:sym typeface="Symbol"/>
              </a:rPr>
              <a:t>(L) = TR(L) – TC(L)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hu-HU" dirty="0" smtClean="0">
                <a:sym typeface="Symbol"/>
              </a:rPr>
              <a:t>A vállalat teljes bevétele: TR(L)=q(L)*p= ([eladott mennyiség]*[egységár])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hu-HU" dirty="0" smtClean="0">
                <a:sym typeface="Symbol"/>
              </a:rPr>
              <a:t>A vállalat teljes költsége: TC=</a:t>
            </a:r>
            <a:r>
              <a:rPr lang="hu-HU" dirty="0" smtClean="0"/>
              <a:t> </a:t>
            </a:r>
            <a:r>
              <a:rPr lang="hu-HU" dirty="0" err="1" smtClean="0"/>
              <a:t>TC</a:t>
            </a:r>
            <a:r>
              <a:rPr lang="hu-HU" dirty="0" smtClean="0"/>
              <a:t>=P</a:t>
            </a:r>
            <a:r>
              <a:rPr lang="hu-HU" baseline="-25000" dirty="0" smtClean="0"/>
              <a:t>L</a:t>
            </a:r>
            <a:r>
              <a:rPr lang="hu-HU" dirty="0" smtClean="0"/>
              <a:t>*L+P</a:t>
            </a:r>
            <a:r>
              <a:rPr lang="hu-HU" baseline="-25000" dirty="0" smtClean="0"/>
              <a:t>K</a:t>
            </a:r>
            <a:r>
              <a:rPr lang="hu-HU" dirty="0" smtClean="0"/>
              <a:t>*K=FC+P</a:t>
            </a:r>
            <a:r>
              <a:rPr lang="hu-HU" baseline="-25000" dirty="0" smtClean="0"/>
              <a:t>L</a:t>
            </a:r>
            <a:r>
              <a:rPr lang="hu-HU" dirty="0" smtClean="0"/>
              <a:t>*L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hu-HU" dirty="0" smtClean="0">
                <a:sym typeface="Symbol"/>
              </a:rPr>
              <a:t>Ha a vállalat az input- és az outputpiacon is árelfogadó, a maximális  ott lesz, ahol:  </a:t>
            </a:r>
            <a:r>
              <a:rPr lang="hu-HU" dirty="0" smtClean="0"/>
              <a:t> </a:t>
            </a:r>
            <a:endParaRPr lang="hu-HU" dirty="0"/>
          </a:p>
        </p:txBody>
      </p:sp>
      <p:graphicFrame>
        <p:nvGraphicFramePr>
          <p:cNvPr id="24580" name="Object 2"/>
          <p:cNvGraphicFramePr>
            <a:graphicFrameLocks noChangeAspect="1"/>
          </p:cNvGraphicFramePr>
          <p:nvPr/>
        </p:nvGraphicFramePr>
        <p:xfrm>
          <a:off x="4913313" y="4652963"/>
          <a:ext cx="3641725" cy="1728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8" name="Equation" r:id="rId3" imgW="1714500" imgH="812800" progId="Equation.3">
                  <p:embed/>
                </p:oleObj>
              </mc:Choice>
              <mc:Fallback>
                <p:oleObj name="Equation" r:id="rId3" imgW="1714500" imgH="8128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13313" y="4652963"/>
                        <a:ext cx="3641725" cy="17287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81" name="Object 3"/>
          <p:cNvGraphicFramePr>
            <a:graphicFrameLocks noChangeAspect="1"/>
          </p:cNvGraphicFramePr>
          <p:nvPr/>
        </p:nvGraphicFramePr>
        <p:xfrm>
          <a:off x="1403350" y="4652963"/>
          <a:ext cx="3122613" cy="1393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9" name="Equation" r:id="rId5" imgW="1422400" imgH="635000" progId="Equation.3">
                  <p:embed/>
                </p:oleObj>
              </mc:Choice>
              <mc:Fallback>
                <p:oleObj name="Equation" r:id="rId5" imgW="1422400" imgH="6350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3350" y="4652963"/>
                        <a:ext cx="3122613" cy="1393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u-HU" dirty="0" smtClean="0">
                <a:solidFill>
                  <a:schemeClr val="tx2">
                    <a:satMod val="130000"/>
                  </a:schemeClr>
                </a:solidFill>
              </a:rPr>
              <a:t>Költségfüggvények hosszú távon</a:t>
            </a:r>
            <a:endParaRPr lang="hu-HU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2560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hu-HU" smtClean="0"/>
              <a:t>A hosszú távú átlagköltség-görbe (LAC) a különböző (rögzített) tőkemennyiségek esetén kapható (rövid távú) AC-görbék burkológörbéje.</a:t>
            </a:r>
          </a:p>
          <a:p>
            <a:pPr eaLnBrk="1" hangingPunct="1"/>
            <a:r>
              <a:rPr lang="hu-HU" smtClean="0"/>
              <a:t>A hosszú távú határköltség-görbe (LMC) LAC-t ugyancsak a minimumánál metszi.</a:t>
            </a:r>
          </a:p>
          <a:p>
            <a:pPr eaLnBrk="1" hangingPunct="1"/>
            <a:r>
              <a:rPr lang="hu-HU" smtClean="0"/>
              <a:t>Hosszú távon a tőke mennyisége is változtatható! Ha nincsenek fix költségek, akkor VC=TC és AVC=AC.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22337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u-HU" dirty="0" smtClean="0">
                <a:solidFill>
                  <a:srgbClr val="CC6600"/>
                </a:solidFill>
              </a:rPr>
              <a:t>Vállalattal kapcsolatos fogalmak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196975"/>
            <a:ext cx="8229600" cy="4929188"/>
          </a:xfrm>
        </p:spPr>
        <p:txBody>
          <a:bodyPr>
            <a:normAutofit lnSpcReduction="10000"/>
          </a:bodyPr>
          <a:lstStyle/>
          <a:p>
            <a:pPr eaLnBrk="1" hangingPunct="1">
              <a:buFontTx/>
              <a:buNone/>
            </a:pPr>
            <a:r>
              <a:rPr lang="hu-HU" dirty="0" smtClean="0"/>
              <a:t>- A vállalat a gazdaság egy olyan szervezeti egysége, amely fogyasztási javakat állít elő a társadalomnak, saját erőforrásaival, saját kockázatára önállóan gazdálkodik, profit szerzése céljából.</a:t>
            </a:r>
          </a:p>
          <a:p>
            <a:pPr eaLnBrk="1" hangingPunct="1">
              <a:buFontTx/>
              <a:buNone/>
            </a:pPr>
            <a:r>
              <a:rPr lang="hu-HU" dirty="0" smtClean="0"/>
              <a:t>- Típusai (PTK: </a:t>
            </a:r>
            <a:r>
              <a:rPr lang="hu-HU" dirty="0" err="1" smtClean="0"/>
              <a:t>Kkt</a:t>
            </a:r>
            <a:r>
              <a:rPr lang="hu-HU" dirty="0" smtClean="0"/>
              <a:t>, Bt, Kft, Rt, közös vállalat)</a:t>
            </a:r>
          </a:p>
          <a:p>
            <a:pPr eaLnBrk="1" hangingPunct="1">
              <a:buFontTx/>
              <a:buNone/>
            </a:pPr>
            <a:r>
              <a:rPr lang="hu-HU" dirty="0" smtClean="0"/>
              <a:t>- Működés: a Polgári Törvénykönyvről szóló 2013. évi V. törvény alapján</a:t>
            </a:r>
          </a:p>
          <a:p>
            <a:pPr eaLnBrk="1" hangingPunct="1">
              <a:buFontTx/>
              <a:buNone/>
            </a:pPr>
            <a:r>
              <a:rPr lang="hu-HU" dirty="0" smtClean="0"/>
              <a:t>- A vállalat környezete</a:t>
            </a:r>
          </a:p>
          <a:p>
            <a:pPr eaLnBrk="1" hangingPunct="1">
              <a:buFontTx/>
              <a:buNone/>
            </a:pPr>
            <a:r>
              <a:rPr lang="hu-HU" dirty="0" smtClean="0"/>
              <a:t>- Időtávok a gazdaságban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2"/>
          <p:cNvSpPr>
            <a:spLocks noGrp="1" noChangeArrowheads="1"/>
          </p:cNvSpPr>
          <p:nvPr>
            <p:ph type="title"/>
          </p:nvPr>
        </p:nvSpPr>
        <p:spPr>
          <a:xfrm>
            <a:off x="1619672" y="188640"/>
            <a:ext cx="6984776" cy="706437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u-HU" sz="3600" dirty="0" err="1" smtClean="0">
                <a:solidFill>
                  <a:schemeClr val="tx2">
                    <a:satMod val="130000"/>
                  </a:schemeClr>
                </a:solidFill>
              </a:rPr>
              <a:t>Isoquant</a:t>
            </a:r>
            <a:r>
              <a:rPr lang="hu-HU" sz="3600" dirty="0" smtClean="0">
                <a:solidFill>
                  <a:schemeClr val="tx2">
                    <a:satMod val="130000"/>
                  </a:schemeClr>
                </a:solidFill>
              </a:rPr>
              <a:t> és parciális </a:t>
            </a:r>
            <a:r>
              <a:rPr lang="hu-HU" sz="3600" dirty="0" err="1" smtClean="0">
                <a:solidFill>
                  <a:schemeClr val="tx2">
                    <a:satMod val="130000"/>
                  </a:schemeClr>
                </a:solidFill>
              </a:rPr>
              <a:t>term-i</a:t>
            </a:r>
            <a:r>
              <a:rPr lang="hu-HU" sz="3600" dirty="0" smtClean="0">
                <a:solidFill>
                  <a:schemeClr val="tx2">
                    <a:satMod val="130000"/>
                  </a:schemeClr>
                </a:solidFill>
              </a:rPr>
              <a:t> függvény</a:t>
            </a:r>
          </a:p>
        </p:txBody>
      </p:sp>
      <p:sp>
        <p:nvSpPr>
          <p:cNvPr id="103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hu-HU"/>
          </a:p>
        </p:txBody>
      </p:sp>
      <p:sp>
        <p:nvSpPr>
          <p:cNvPr id="1031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hu-HU"/>
          </a:p>
        </p:txBody>
      </p:sp>
      <p:pic>
        <p:nvPicPr>
          <p:cNvPr id="1032" name="Picture 8" descr="TERMFV0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11413" y="944563"/>
            <a:ext cx="6221412" cy="5443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027" name="Object 7"/>
          <p:cNvGraphicFramePr>
            <a:graphicFrameLocks noChangeAspect="1"/>
          </p:cNvGraphicFramePr>
          <p:nvPr/>
        </p:nvGraphicFramePr>
        <p:xfrm>
          <a:off x="1187624" y="2204864"/>
          <a:ext cx="1512888" cy="915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94" name="Egyenlet" r:id="rId4" imgW="672808" imgH="406224" progId="Equation.3">
                  <p:embed/>
                </p:oleObj>
              </mc:Choice>
              <mc:Fallback>
                <p:oleObj name="Egyenlet" r:id="rId4" imgW="672808" imgH="406224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7624" y="2204864"/>
                        <a:ext cx="1512888" cy="9159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6" name="Object 5"/>
          <p:cNvGraphicFramePr>
            <a:graphicFrameLocks noChangeAspect="1"/>
          </p:cNvGraphicFramePr>
          <p:nvPr/>
        </p:nvGraphicFramePr>
        <p:xfrm>
          <a:off x="1187624" y="1340768"/>
          <a:ext cx="1295400" cy="855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95" name="Egyenlet" r:id="rId6" imgW="558800" imgH="368300" progId="Equation.3">
                  <p:embed/>
                </p:oleObj>
              </mc:Choice>
              <mc:Fallback>
                <p:oleObj name="Egyenlet" r:id="rId6" imgW="558800" imgH="3683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7624" y="1340768"/>
                        <a:ext cx="1295400" cy="8556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0" name="Egyenes összekötő 9"/>
          <p:cNvCxnSpPr/>
          <p:nvPr/>
        </p:nvCxnSpPr>
        <p:spPr>
          <a:xfrm>
            <a:off x="2754000" y="1196752"/>
            <a:ext cx="0" cy="230425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Egyenes összekötő 11"/>
          <p:cNvCxnSpPr/>
          <p:nvPr/>
        </p:nvCxnSpPr>
        <p:spPr>
          <a:xfrm>
            <a:off x="2771800" y="5373216"/>
            <a:ext cx="792088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2267744" y="188640"/>
            <a:ext cx="5698976" cy="706437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u-HU" sz="3600" dirty="0" smtClean="0">
                <a:solidFill>
                  <a:schemeClr val="tx2">
                    <a:satMod val="130000"/>
                  </a:schemeClr>
                </a:solidFill>
              </a:rPr>
              <a:t>Rövid táv és a költségfüggvények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071563"/>
            <a:ext cx="8229600" cy="5000625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hu-HU" dirty="0" smtClean="0">
                <a:solidFill>
                  <a:schemeClr val="bg1"/>
                </a:solidFill>
              </a:rPr>
              <a:t>.</a:t>
            </a:r>
          </a:p>
        </p:txBody>
      </p:sp>
      <p:pic>
        <p:nvPicPr>
          <p:cNvPr id="17412" name="Picture 4" descr="TERMFV0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6375" y="981075"/>
            <a:ext cx="6415088" cy="5526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Tartalom helye 2"/>
          <p:cNvSpPr>
            <a:spLocks noGrp="1"/>
          </p:cNvSpPr>
          <p:nvPr>
            <p:ph idx="1"/>
          </p:nvPr>
        </p:nvSpPr>
        <p:spPr>
          <a:xfrm>
            <a:off x="1403350" y="1484313"/>
            <a:ext cx="7499350" cy="48006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hu-HU" sz="2700" smtClean="0"/>
              <a:t>Sok, viszonylag kisméretű (~egyforma) vállalat van jelen a piacon</a:t>
            </a:r>
          </a:p>
          <a:p>
            <a:pPr eaLnBrk="1" hangingPunct="1">
              <a:lnSpc>
                <a:spcPct val="80000"/>
              </a:lnSpc>
            </a:pPr>
            <a:r>
              <a:rPr lang="hu-HU" sz="2700" smtClean="0"/>
              <a:t>A vállalatok homogén termékeket állítanak elő (az egyes vállalatok által előállított termékek egymás tökéletes helyettesítői)</a:t>
            </a:r>
          </a:p>
          <a:p>
            <a:pPr lvl="1" eaLnBrk="1" hangingPunct="1">
              <a:lnSpc>
                <a:spcPct val="80000"/>
              </a:lnSpc>
            </a:pPr>
            <a:r>
              <a:rPr lang="hu-HU" sz="2300" smtClean="0">
                <a:sym typeface="Symbol" pitchFamily="18" charset="2"/>
              </a:rPr>
              <a:t>Árelfogadó vállalatok: az output- és inputárakat „adottságnak” tekintik, az általuk megtermelt mennyiség nem befolyásolja a piaci árat</a:t>
            </a:r>
          </a:p>
          <a:p>
            <a:pPr eaLnBrk="1" hangingPunct="1">
              <a:lnSpc>
                <a:spcPct val="80000"/>
              </a:lnSpc>
            </a:pPr>
            <a:r>
              <a:rPr lang="hu-HU" sz="2700" smtClean="0"/>
              <a:t>A piacra való be- és az onnan való kilépés szabad</a:t>
            </a:r>
          </a:p>
          <a:p>
            <a:pPr eaLnBrk="1" hangingPunct="1">
              <a:lnSpc>
                <a:spcPct val="80000"/>
              </a:lnSpc>
            </a:pPr>
            <a:r>
              <a:rPr lang="hu-HU" sz="2700" smtClean="0"/>
              <a:t>A piaci szereplők tökéletesen informáltak</a:t>
            </a:r>
            <a:endParaRPr lang="hu-HU" sz="2800" smtClean="0">
              <a:sym typeface="Symbol" pitchFamily="18" charset="2"/>
            </a:endParaRPr>
          </a:p>
          <a:p>
            <a:pPr lvl="1" eaLnBrk="1" hangingPunct="1">
              <a:lnSpc>
                <a:spcPct val="80000"/>
              </a:lnSpc>
            </a:pPr>
            <a:endParaRPr lang="hu-HU" sz="2300" smtClean="0">
              <a:sym typeface="Symbol" pitchFamily="18" charset="2"/>
            </a:endParaRPr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hu-HU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A tökéletes verseny jellemzői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8" name="Tartalom helye 2"/>
          <p:cNvSpPr>
            <a:spLocks noGrp="1"/>
          </p:cNvSpPr>
          <p:nvPr>
            <p:ph idx="4294967295"/>
          </p:nvPr>
        </p:nvSpPr>
        <p:spPr>
          <a:xfrm>
            <a:off x="1403350" y="1268413"/>
            <a:ext cx="7561263" cy="5113337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hu-HU" sz="2400" dirty="0" smtClean="0"/>
              <a:t>A vállalat célja profitjának maximalizálása: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hu-HU" sz="2400" dirty="0" smtClean="0"/>
              <a:t>	</a:t>
            </a:r>
            <a:r>
              <a:rPr lang="el-GR" sz="2400" dirty="0" smtClean="0">
                <a:latin typeface="Gill Sans MT" pitchFamily="34" charset="-18"/>
              </a:rPr>
              <a:t>π</a:t>
            </a:r>
            <a:r>
              <a:rPr lang="hu-HU" sz="2400" dirty="0" smtClean="0"/>
              <a:t>(q) = TR(q) </a:t>
            </a:r>
            <a:r>
              <a:rPr lang="hu-HU" sz="2400" dirty="0" smtClean="0">
                <a:sym typeface="Symbol" pitchFamily="18" charset="2"/>
              </a:rPr>
              <a:t>–</a:t>
            </a:r>
            <a:r>
              <a:rPr lang="hu-HU" sz="2400" dirty="0" smtClean="0"/>
              <a:t> TC(q) </a:t>
            </a:r>
            <a:r>
              <a:rPr lang="hu-HU" sz="2400" dirty="0" smtClean="0">
                <a:sym typeface="Wingdings" pitchFamily="2" charset="2"/>
              </a:rPr>
              <a:t>Azt a termelési mennyiséget (q) keresi, amely mellett a profit a lehető legnagyobb</a:t>
            </a:r>
          </a:p>
          <a:p>
            <a:pPr eaLnBrk="1" hangingPunct="1">
              <a:lnSpc>
                <a:spcPct val="80000"/>
              </a:lnSpc>
            </a:pPr>
            <a:r>
              <a:rPr lang="hu-HU" sz="2400" dirty="0" smtClean="0">
                <a:sym typeface="Wingdings" pitchFamily="2" charset="2"/>
              </a:rPr>
              <a:t>A feladat megoldásához a profitfüggvény deriválnunk kell (szükséges feltétel: határprofit=0):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hu-HU" sz="2400" dirty="0" smtClean="0"/>
              <a:t>	M</a:t>
            </a:r>
            <a:r>
              <a:rPr lang="el-GR" sz="2400" dirty="0" smtClean="0">
                <a:latin typeface="Gill Sans MT" pitchFamily="34" charset="-18"/>
              </a:rPr>
              <a:t>π</a:t>
            </a:r>
            <a:r>
              <a:rPr lang="hu-HU" sz="2400" dirty="0" smtClean="0"/>
              <a:t>(q) = MR(q) </a:t>
            </a:r>
            <a:r>
              <a:rPr lang="hu-HU" sz="2400" dirty="0" smtClean="0">
                <a:sym typeface="Symbol" pitchFamily="18" charset="2"/>
              </a:rPr>
              <a:t>–</a:t>
            </a:r>
            <a:r>
              <a:rPr lang="hu-HU" sz="2400" dirty="0" smtClean="0"/>
              <a:t> MC(q) = 0.  A határköltség meghatározását korábban ismertettük.  A határbevétel (MR(q)) a teljes bevétel deriváltja, a versenyző vállalatnál megegyezik a piaci árral (mert a termékekért elkérhető ár nem függ a vállalat által termelt mennyiségtől):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hu-HU" sz="2400" dirty="0" smtClean="0">
                <a:sym typeface="Wingdings" pitchFamily="2" charset="2"/>
              </a:rPr>
              <a:t>	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endParaRPr lang="hu-HU" sz="2400" dirty="0" smtClean="0">
              <a:sym typeface="Wingdings" pitchFamily="2" charset="2"/>
            </a:endParaRPr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hu-HU" sz="2400" dirty="0" smtClean="0">
                <a:sym typeface="Wingdings" pitchFamily="2" charset="2"/>
              </a:rPr>
              <a:t>	Az optimum tehát ott van, ahol MC=MR=p (de: ez csak szükséges feltétel, és csak akkor igaz, ha a vállalat egyáltalán termel, lásd: üzemszüneti pont).</a:t>
            </a:r>
          </a:p>
        </p:txBody>
      </p:sp>
      <p:sp>
        <p:nvSpPr>
          <p:cNvPr id="2" name="Cím 1"/>
          <p:cNvSpPr>
            <a:spLocks noGrp="1"/>
          </p:cNvSpPr>
          <p:nvPr>
            <p:ph type="title" idx="4294967295"/>
          </p:nvPr>
        </p:nvSpPr>
        <p:spPr/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hu-HU" sz="39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Az optimális termelési mennyiség</a:t>
            </a:r>
          </a:p>
        </p:txBody>
      </p:sp>
      <p:graphicFrame>
        <p:nvGraphicFramePr>
          <p:cNvPr id="54277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8761890"/>
              </p:ext>
            </p:extLst>
          </p:nvPr>
        </p:nvGraphicFramePr>
        <p:xfrm>
          <a:off x="1907704" y="4437112"/>
          <a:ext cx="5327650" cy="889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14" name="Egyenlet" r:id="rId4" imgW="2514600" imgH="419100" progId="Equation.3">
                  <p:embed/>
                </p:oleObj>
              </mc:Choice>
              <mc:Fallback>
                <p:oleObj name="Egyenlet" r:id="rId4" imgW="2514600" imgH="4191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7704" y="4437112"/>
                        <a:ext cx="5327650" cy="889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4"/>
          <p:cNvSpPr>
            <a:spLocks noGrp="1"/>
          </p:cNvSpPr>
          <p:nvPr>
            <p:ph type="title"/>
          </p:nvPr>
        </p:nvSpPr>
        <p:spPr bwMode="auto"/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hu-HU" smtClean="0">
                <a:effectLst/>
              </a:rPr>
              <a:t>A versenyző vállalat profitja</a:t>
            </a:r>
          </a:p>
        </p:txBody>
      </p:sp>
      <p:pic>
        <p:nvPicPr>
          <p:cNvPr id="56322" name="Tartalom helye 3" descr="költséggörbék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8263" y="1700213"/>
            <a:ext cx="3786187" cy="2992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Egyenes összekötő nyíllal 5"/>
          <p:cNvCxnSpPr/>
          <p:nvPr/>
        </p:nvCxnSpPr>
        <p:spPr>
          <a:xfrm rot="5400000" flipH="1" flipV="1">
            <a:off x="3672682" y="3032919"/>
            <a:ext cx="2951162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324" name="Szövegdoboz 19"/>
          <p:cNvSpPr txBox="1">
            <a:spLocks noChangeArrowheads="1"/>
          </p:cNvSpPr>
          <p:nvPr/>
        </p:nvSpPr>
        <p:spPr bwMode="auto">
          <a:xfrm>
            <a:off x="8101013" y="4149725"/>
            <a:ext cx="5032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u-HU">
                <a:latin typeface="Gill Sans MT" pitchFamily="34" charset="-18"/>
              </a:rPr>
              <a:t>q</a:t>
            </a:r>
          </a:p>
        </p:txBody>
      </p:sp>
      <p:sp>
        <p:nvSpPr>
          <p:cNvPr id="56325" name="Szövegdoboz 20"/>
          <p:cNvSpPr txBox="1">
            <a:spLocks noChangeArrowheads="1"/>
          </p:cNvSpPr>
          <p:nvPr/>
        </p:nvSpPr>
        <p:spPr bwMode="auto">
          <a:xfrm>
            <a:off x="4643438" y="1557338"/>
            <a:ext cx="1079500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u-HU" sz="1400">
                <a:latin typeface="Gill Sans MT" pitchFamily="34" charset="-18"/>
              </a:rPr>
              <a:t>MC</a:t>
            </a:r>
          </a:p>
          <a:p>
            <a:r>
              <a:rPr lang="hu-HU" sz="1400">
                <a:latin typeface="Gill Sans MT" pitchFamily="34" charset="-18"/>
              </a:rPr>
              <a:t>AVC</a:t>
            </a:r>
          </a:p>
          <a:p>
            <a:r>
              <a:rPr lang="hu-HU" sz="1400">
                <a:latin typeface="Gill Sans MT" pitchFamily="34" charset="-18"/>
              </a:rPr>
              <a:t>AC</a:t>
            </a:r>
          </a:p>
        </p:txBody>
      </p:sp>
      <p:cxnSp>
        <p:nvCxnSpPr>
          <p:cNvPr id="2" name="Egyenes összekötő nyíllal 5"/>
          <p:cNvCxnSpPr/>
          <p:nvPr/>
        </p:nvCxnSpPr>
        <p:spPr>
          <a:xfrm rot="5400000" flipH="1" flipV="1">
            <a:off x="-143668" y="3032919"/>
            <a:ext cx="2951162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Egyenes összekötő nyíllal 7"/>
          <p:cNvCxnSpPr/>
          <p:nvPr/>
        </p:nvCxnSpPr>
        <p:spPr>
          <a:xfrm>
            <a:off x="1331913" y="4508500"/>
            <a:ext cx="3382962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328" name="Rectangle 13"/>
          <p:cNvSpPr>
            <a:spLocks noChangeArrowheads="1"/>
          </p:cNvSpPr>
          <p:nvPr/>
        </p:nvSpPr>
        <p:spPr bwMode="auto">
          <a:xfrm>
            <a:off x="5003800" y="4508500"/>
            <a:ext cx="3960813" cy="360363"/>
          </a:xfrm>
          <a:prstGeom prst="rect">
            <a:avLst/>
          </a:prstGeom>
          <a:solidFill>
            <a:schemeClr val="bg1"/>
          </a:solidFill>
          <a:ln w="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cxnSp>
        <p:nvCxnSpPr>
          <p:cNvPr id="3" name="Egyenes összekötő nyíllal 7"/>
          <p:cNvCxnSpPr/>
          <p:nvPr/>
        </p:nvCxnSpPr>
        <p:spPr>
          <a:xfrm>
            <a:off x="5148263" y="4508500"/>
            <a:ext cx="3382962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330" name="Line 16"/>
          <p:cNvSpPr>
            <a:spLocks noChangeShapeType="1"/>
          </p:cNvSpPr>
          <p:nvPr/>
        </p:nvSpPr>
        <p:spPr bwMode="auto">
          <a:xfrm>
            <a:off x="1979613" y="1844675"/>
            <a:ext cx="1944687" cy="2376488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56331" name="Line 17"/>
          <p:cNvSpPr>
            <a:spLocks noChangeShapeType="1"/>
          </p:cNvSpPr>
          <p:nvPr/>
        </p:nvSpPr>
        <p:spPr bwMode="auto">
          <a:xfrm flipV="1">
            <a:off x="1763713" y="1844675"/>
            <a:ext cx="1728787" cy="2447925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56332" name="Line 18"/>
          <p:cNvSpPr>
            <a:spLocks noChangeShapeType="1"/>
          </p:cNvSpPr>
          <p:nvPr/>
        </p:nvSpPr>
        <p:spPr bwMode="auto">
          <a:xfrm>
            <a:off x="2771775" y="2852738"/>
            <a:ext cx="4392613" cy="0"/>
          </a:xfrm>
          <a:prstGeom prst="line">
            <a:avLst/>
          </a:prstGeom>
          <a:noFill/>
          <a:ln w="3175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56333" name="Line 19"/>
          <p:cNvSpPr>
            <a:spLocks noChangeShapeType="1"/>
          </p:cNvSpPr>
          <p:nvPr/>
        </p:nvSpPr>
        <p:spPr bwMode="auto">
          <a:xfrm>
            <a:off x="7164388" y="2852738"/>
            <a:ext cx="0" cy="792162"/>
          </a:xfrm>
          <a:prstGeom prst="line">
            <a:avLst/>
          </a:prstGeom>
          <a:noFill/>
          <a:ln w="3175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56334" name="Line 20"/>
          <p:cNvSpPr>
            <a:spLocks noChangeShapeType="1"/>
          </p:cNvSpPr>
          <p:nvPr/>
        </p:nvSpPr>
        <p:spPr bwMode="auto">
          <a:xfrm flipH="1">
            <a:off x="5148263" y="3644900"/>
            <a:ext cx="2016125" cy="0"/>
          </a:xfrm>
          <a:prstGeom prst="line">
            <a:avLst/>
          </a:prstGeom>
          <a:noFill/>
          <a:ln w="3175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56335" name="Rectangle 21"/>
          <p:cNvSpPr>
            <a:spLocks noChangeArrowheads="1"/>
          </p:cNvSpPr>
          <p:nvPr/>
        </p:nvSpPr>
        <p:spPr bwMode="auto">
          <a:xfrm>
            <a:off x="5148263" y="2852738"/>
            <a:ext cx="2016125" cy="792162"/>
          </a:xfrm>
          <a:prstGeom prst="rect">
            <a:avLst/>
          </a:prstGeom>
          <a:solidFill>
            <a:schemeClr val="accent1">
              <a:alpha val="2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56336" name="Szövegdoboz 19"/>
          <p:cNvSpPr txBox="1">
            <a:spLocks noChangeArrowheads="1"/>
          </p:cNvSpPr>
          <p:nvPr/>
        </p:nvSpPr>
        <p:spPr bwMode="auto">
          <a:xfrm>
            <a:off x="4787900" y="2781300"/>
            <a:ext cx="5032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u-HU">
                <a:latin typeface="Gill Sans MT" pitchFamily="34" charset="-18"/>
              </a:rPr>
              <a:t>p*</a:t>
            </a:r>
          </a:p>
        </p:txBody>
      </p:sp>
      <p:sp>
        <p:nvSpPr>
          <p:cNvPr id="56337" name="Line 24"/>
          <p:cNvSpPr>
            <a:spLocks noChangeShapeType="1"/>
          </p:cNvSpPr>
          <p:nvPr/>
        </p:nvSpPr>
        <p:spPr bwMode="auto">
          <a:xfrm flipH="1">
            <a:off x="6156325" y="2133600"/>
            <a:ext cx="360363" cy="86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sp>
        <p:nvSpPr>
          <p:cNvPr id="56338" name="Text Box 25"/>
          <p:cNvSpPr txBox="1">
            <a:spLocks noChangeArrowheads="1"/>
          </p:cNvSpPr>
          <p:nvPr/>
        </p:nvSpPr>
        <p:spPr bwMode="auto">
          <a:xfrm>
            <a:off x="6300788" y="1700213"/>
            <a:ext cx="13684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/>
              <a:t>profit</a:t>
            </a:r>
          </a:p>
        </p:txBody>
      </p:sp>
      <p:sp>
        <p:nvSpPr>
          <p:cNvPr id="56339" name="Szövegdoboz 19"/>
          <p:cNvSpPr txBox="1">
            <a:spLocks noChangeArrowheads="1"/>
          </p:cNvSpPr>
          <p:nvPr/>
        </p:nvSpPr>
        <p:spPr bwMode="auto">
          <a:xfrm>
            <a:off x="3203575" y="1700213"/>
            <a:ext cx="5032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u-HU">
                <a:latin typeface="Gill Sans MT" pitchFamily="34" charset="-18"/>
              </a:rPr>
              <a:t>S</a:t>
            </a:r>
          </a:p>
        </p:txBody>
      </p:sp>
      <p:sp>
        <p:nvSpPr>
          <p:cNvPr id="56340" name="Szövegdoboz 19"/>
          <p:cNvSpPr txBox="1">
            <a:spLocks noChangeArrowheads="1"/>
          </p:cNvSpPr>
          <p:nvPr/>
        </p:nvSpPr>
        <p:spPr bwMode="auto">
          <a:xfrm>
            <a:off x="1979613" y="1700213"/>
            <a:ext cx="5032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u-HU">
                <a:latin typeface="Gill Sans MT" pitchFamily="34" charset="-18"/>
              </a:rPr>
              <a:t>D</a:t>
            </a:r>
          </a:p>
        </p:txBody>
      </p:sp>
      <p:sp>
        <p:nvSpPr>
          <p:cNvPr id="56341" name="Szövegdoboz 19"/>
          <p:cNvSpPr txBox="1">
            <a:spLocks noChangeArrowheads="1"/>
          </p:cNvSpPr>
          <p:nvPr/>
        </p:nvSpPr>
        <p:spPr bwMode="auto">
          <a:xfrm>
            <a:off x="4211638" y="4149725"/>
            <a:ext cx="5032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u-HU">
                <a:latin typeface="Gill Sans MT" pitchFamily="34" charset="-18"/>
              </a:rPr>
              <a:t>Q</a:t>
            </a:r>
          </a:p>
        </p:txBody>
      </p:sp>
      <p:sp>
        <p:nvSpPr>
          <p:cNvPr id="56342" name="Szövegdoboz 19"/>
          <p:cNvSpPr txBox="1">
            <a:spLocks noChangeArrowheads="1"/>
          </p:cNvSpPr>
          <p:nvPr/>
        </p:nvSpPr>
        <p:spPr bwMode="auto">
          <a:xfrm>
            <a:off x="1331913" y="1557338"/>
            <a:ext cx="5032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u-HU">
                <a:latin typeface="Gill Sans MT" pitchFamily="34" charset="-18"/>
              </a:rPr>
              <a:t>p</a:t>
            </a:r>
          </a:p>
        </p:txBody>
      </p:sp>
      <p:sp>
        <p:nvSpPr>
          <p:cNvPr id="56343" name="Szövegdoboz 19"/>
          <p:cNvSpPr txBox="1">
            <a:spLocks noChangeArrowheads="1"/>
          </p:cNvSpPr>
          <p:nvPr/>
        </p:nvSpPr>
        <p:spPr bwMode="auto">
          <a:xfrm>
            <a:off x="7019925" y="4437063"/>
            <a:ext cx="5032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u-HU">
                <a:latin typeface="Gill Sans MT" pitchFamily="34" charset="-18"/>
              </a:rPr>
              <a:t>q*</a:t>
            </a:r>
          </a:p>
        </p:txBody>
      </p:sp>
      <p:sp>
        <p:nvSpPr>
          <p:cNvPr id="56344" name="Line 23"/>
          <p:cNvSpPr>
            <a:spLocks noChangeShapeType="1"/>
          </p:cNvSpPr>
          <p:nvPr/>
        </p:nvSpPr>
        <p:spPr bwMode="auto">
          <a:xfrm flipH="1" flipV="1">
            <a:off x="7164388" y="3644900"/>
            <a:ext cx="0" cy="863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56345" name="Tartalom helye 2"/>
          <p:cNvSpPr>
            <a:spLocks/>
          </p:cNvSpPr>
          <p:nvPr/>
        </p:nvSpPr>
        <p:spPr bwMode="auto">
          <a:xfrm>
            <a:off x="1331913" y="4724400"/>
            <a:ext cx="7499350" cy="187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5125" indent="-282575">
              <a:lnSpc>
                <a:spcPct val="8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</a:pPr>
            <a:r>
              <a:rPr lang="hu-HU" sz="2600">
                <a:latin typeface="Gill Sans MT" pitchFamily="34" charset="-18"/>
              </a:rPr>
              <a:t>A vállalat a piaci kereslet és kínálat egyensúlyának megfelelő árat kérhet termékeiért. Ezen az áron akármekkora mennyiséget kínálhat.</a:t>
            </a:r>
          </a:p>
          <a:p>
            <a:pPr marL="365125" indent="-282575">
              <a:lnSpc>
                <a:spcPct val="8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</a:pPr>
            <a:r>
              <a:rPr lang="hu-HU" sz="2600">
                <a:latin typeface="Gill Sans MT" pitchFamily="34" charset="-18"/>
              </a:rPr>
              <a:t>A profitja: </a:t>
            </a:r>
            <a:r>
              <a:rPr lang="el-GR" sz="2600">
                <a:latin typeface="Gill Sans MT" pitchFamily="34" charset="-18"/>
              </a:rPr>
              <a:t>π</a:t>
            </a:r>
            <a:r>
              <a:rPr lang="hu-HU" sz="2600">
                <a:latin typeface="Gill Sans MT" pitchFamily="34" charset="-18"/>
              </a:rPr>
              <a:t>(Q)=TR(Q) </a:t>
            </a:r>
            <a:r>
              <a:rPr lang="hu-HU" sz="2600">
                <a:latin typeface="Gill Sans MT" pitchFamily="34" charset="-18"/>
                <a:sym typeface="Symbol" pitchFamily="18" charset="2"/>
              </a:rPr>
              <a:t>–</a:t>
            </a:r>
            <a:r>
              <a:rPr lang="hu-HU" sz="2600">
                <a:latin typeface="Gill Sans MT" pitchFamily="34" charset="-18"/>
              </a:rPr>
              <a:t> TC(Q) = pQ </a:t>
            </a:r>
            <a:r>
              <a:rPr lang="hu-HU" sz="2600">
                <a:latin typeface="Gill Sans MT" pitchFamily="34" charset="-18"/>
                <a:sym typeface="Symbol" pitchFamily="18" charset="2"/>
              </a:rPr>
              <a:t>– AC</a:t>
            </a:r>
            <a:r>
              <a:rPr lang="hu-HU" sz="1200" baseline="30000">
                <a:latin typeface="Gill Sans MT" pitchFamily="34" charset="-18"/>
                <a:sym typeface="Symbol" pitchFamily="18" charset="2"/>
              </a:rPr>
              <a:t>*</a:t>
            </a:r>
            <a:r>
              <a:rPr lang="hu-HU" sz="2600">
                <a:latin typeface="Gill Sans MT" pitchFamily="34" charset="-18"/>
                <a:sym typeface="Symbol" pitchFamily="18" charset="2"/>
              </a:rPr>
              <a:t>Q</a:t>
            </a:r>
            <a:endParaRPr lang="el-GR" sz="2600">
              <a:latin typeface="Gill Sans MT" pitchFamily="34" charset="-18"/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63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63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63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63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63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63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63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63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63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63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9" dur="2000"/>
                                        <p:tgtEl>
                                          <p:spTgt spid="563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63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63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63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63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6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6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3000"/>
                            </p:stCondLst>
                            <p:childTnLst>
                              <p:par>
                                <p:cTn id="4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563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563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3500"/>
                            </p:stCondLst>
                            <p:childTnLst>
                              <p:par>
                                <p:cTn id="4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63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563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32" grpId="0" animBg="1"/>
      <p:bldP spid="56333" grpId="0" animBg="1"/>
      <p:bldP spid="56334" grpId="0" animBg="1"/>
      <p:bldP spid="56335" grpId="0" animBg="1"/>
      <p:bldP spid="56336" grpId="0" build="allAtOnce"/>
      <p:bldP spid="56337" grpId="0" animBg="1"/>
      <p:bldP spid="56338" grpId="0" build="allAtOnce"/>
      <p:bldP spid="56343" grpId="0" build="allAtOnce"/>
      <p:bldP spid="56344" grpId="0" animBg="1"/>
      <p:bldP spid="56345" grpId="0" build="allAtOnce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2"/>
          <p:cNvSpPr>
            <a:spLocks noGrp="1"/>
          </p:cNvSpPr>
          <p:nvPr>
            <p:ph type="title"/>
          </p:nvPr>
        </p:nvSpPr>
        <p:spPr bwMode="auto"/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hu-HU" smtClean="0">
                <a:effectLst/>
              </a:rPr>
              <a:t>A vállalat fedezeti pontja</a:t>
            </a:r>
          </a:p>
        </p:txBody>
      </p:sp>
      <p:pic>
        <p:nvPicPr>
          <p:cNvPr id="57346" name="Tartalom helye 3" descr="költséggörbék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8263" y="1700213"/>
            <a:ext cx="3786187" cy="2992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Egyenes összekötő nyíllal 5"/>
          <p:cNvCxnSpPr/>
          <p:nvPr/>
        </p:nvCxnSpPr>
        <p:spPr>
          <a:xfrm rot="5400000" flipH="1" flipV="1">
            <a:off x="3672682" y="3032919"/>
            <a:ext cx="2951162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348" name="Szövegdoboz 19"/>
          <p:cNvSpPr txBox="1">
            <a:spLocks noChangeArrowheads="1"/>
          </p:cNvSpPr>
          <p:nvPr/>
        </p:nvSpPr>
        <p:spPr bwMode="auto">
          <a:xfrm>
            <a:off x="8101013" y="4149725"/>
            <a:ext cx="5032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u-HU">
                <a:latin typeface="Gill Sans MT" pitchFamily="34" charset="-18"/>
              </a:rPr>
              <a:t>q</a:t>
            </a:r>
          </a:p>
        </p:txBody>
      </p:sp>
      <p:sp>
        <p:nvSpPr>
          <p:cNvPr id="57349" name="Szövegdoboz 20"/>
          <p:cNvSpPr txBox="1">
            <a:spLocks noChangeArrowheads="1"/>
          </p:cNvSpPr>
          <p:nvPr/>
        </p:nvSpPr>
        <p:spPr bwMode="auto">
          <a:xfrm>
            <a:off x="4643438" y="1557338"/>
            <a:ext cx="1079500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u-HU" sz="1400">
                <a:latin typeface="Gill Sans MT" pitchFamily="34" charset="-18"/>
              </a:rPr>
              <a:t>MC</a:t>
            </a:r>
          </a:p>
          <a:p>
            <a:r>
              <a:rPr lang="hu-HU" sz="1400">
                <a:latin typeface="Gill Sans MT" pitchFamily="34" charset="-18"/>
              </a:rPr>
              <a:t>AVC</a:t>
            </a:r>
          </a:p>
          <a:p>
            <a:r>
              <a:rPr lang="hu-HU" sz="1400">
                <a:latin typeface="Gill Sans MT" pitchFamily="34" charset="-18"/>
              </a:rPr>
              <a:t>AC</a:t>
            </a:r>
          </a:p>
        </p:txBody>
      </p:sp>
      <p:cxnSp>
        <p:nvCxnSpPr>
          <p:cNvPr id="2" name="Egyenes összekötő nyíllal 5"/>
          <p:cNvCxnSpPr/>
          <p:nvPr/>
        </p:nvCxnSpPr>
        <p:spPr>
          <a:xfrm rot="5400000" flipH="1" flipV="1">
            <a:off x="-143668" y="3032919"/>
            <a:ext cx="2951162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Egyenes összekötő nyíllal 7"/>
          <p:cNvCxnSpPr/>
          <p:nvPr/>
        </p:nvCxnSpPr>
        <p:spPr>
          <a:xfrm>
            <a:off x="1331913" y="4508500"/>
            <a:ext cx="3382962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352" name="Rectangle 9"/>
          <p:cNvSpPr>
            <a:spLocks noChangeArrowheads="1"/>
          </p:cNvSpPr>
          <p:nvPr/>
        </p:nvSpPr>
        <p:spPr bwMode="auto">
          <a:xfrm>
            <a:off x="5003800" y="4508500"/>
            <a:ext cx="3960813" cy="360363"/>
          </a:xfrm>
          <a:prstGeom prst="rect">
            <a:avLst/>
          </a:prstGeom>
          <a:solidFill>
            <a:schemeClr val="bg1"/>
          </a:solidFill>
          <a:ln w="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cxnSp>
        <p:nvCxnSpPr>
          <p:cNvPr id="3" name="Egyenes összekötő nyíllal 7"/>
          <p:cNvCxnSpPr/>
          <p:nvPr/>
        </p:nvCxnSpPr>
        <p:spPr>
          <a:xfrm>
            <a:off x="5148263" y="4508500"/>
            <a:ext cx="3382962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354" name="Line 11"/>
          <p:cNvSpPr>
            <a:spLocks noChangeShapeType="1"/>
          </p:cNvSpPr>
          <p:nvPr/>
        </p:nvSpPr>
        <p:spPr bwMode="auto">
          <a:xfrm>
            <a:off x="1979613" y="1844675"/>
            <a:ext cx="1944687" cy="2376488"/>
          </a:xfrm>
          <a:prstGeom prst="line">
            <a:avLst/>
          </a:prstGeom>
          <a:noFill/>
          <a:ln w="3175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57355" name="Line 12"/>
          <p:cNvSpPr>
            <a:spLocks noChangeShapeType="1"/>
          </p:cNvSpPr>
          <p:nvPr/>
        </p:nvSpPr>
        <p:spPr bwMode="auto">
          <a:xfrm flipV="1">
            <a:off x="1835150" y="1844675"/>
            <a:ext cx="1657350" cy="2376488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57356" name="Line 13"/>
          <p:cNvSpPr>
            <a:spLocks noChangeShapeType="1"/>
          </p:cNvSpPr>
          <p:nvPr/>
        </p:nvSpPr>
        <p:spPr bwMode="auto">
          <a:xfrm>
            <a:off x="2268538" y="3716338"/>
            <a:ext cx="4679950" cy="0"/>
          </a:xfrm>
          <a:prstGeom prst="line">
            <a:avLst/>
          </a:prstGeom>
          <a:noFill/>
          <a:ln w="3175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57357" name="Szövegdoboz 19"/>
          <p:cNvSpPr txBox="1">
            <a:spLocks noChangeArrowheads="1"/>
          </p:cNvSpPr>
          <p:nvPr/>
        </p:nvSpPr>
        <p:spPr bwMode="auto">
          <a:xfrm>
            <a:off x="4787900" y="3357563"/>
            <a:ext cx="5032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u-HU">
                <a:latin typeface="Gill Sans MT" pitchFamily="34" charset="-18"/>
              </a:rPr>
              <a:t>p*</a:t>
            </a:r>
          </a:p>
        </p:txBody>
      </p:sp>
      <p:sp>
        <p:nvSpPr>
          <p:cNvPr id="57358" name="Szövegdoboz 19"/>
          <p:cNvSpPr txBox="1">
            <a:spLocks noChangeArrowheads="1"/>
          </p:cNvSpPr>
          <p:nvPr/>
        </p:nvSpPr>
        <p:spPr bwMode="auto">
          <a:xfrm>
            <a:off x="3203575" y="1700213"/>
            <a:ext cx="5032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u-HU">
                <a:latin typeface="Gill Sans MT" pitchFamily="34" charset="-18"/>
              </a:rPr>
              <a:t>S</a:t>
            </a:r>
          </a:p>
        </p:txBody>
      </p:sp>
      <p:sp>
        <p:nvSpPr>
          <p:cNvPr id="57359" name="Szövegdoboz 19"/>
          <p:cNvSpPr txBox="1">
            <a:spLocks noChangeArrowheads="1"/>
          </p:cNvSpPr>
          <p:nvPr/>
        </p:nvSpPr>
        <p:spPr bwMode="auto">
          <a:xfrm>
            <a:off x="1979613" y="1700213"/>
            <a:ext cx="5032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u-HU">
                <a:latin typeface="Gill Sans MT" pitchFamily="34" charset="-18"/>
              </a:rPr>
              <a:t>D</a:t>
            </a:r>
          </a:p>
        </p:txBody>
      </p:sp>
      <p:sp>
        <p:nvSpPr>
          <p:cNvPr id="57360" name="Szövegdoboz 19"/>
          <p:cNvSpPr txBox="1">
            <a:spLocks noChangeArrowheads="1"/>
          </p:cNvSpPr>
          <p:nvPr/>
        </p:nvSpPr>
        <p:spPr bwMode="auto">
          <a:xfrm>
            <a:off x="4211638" y="4149725"/>
            <a:ext cx="5032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u-HU">
                <a:latin typeface="Gill Sans MT" pitchFamily="34" charset="-18"/>
              </a:rPr>
              <a:t>Q</a:t>
            </a:r>
          </a:p>
        </p:txBody>
      </p:sp>
      <p:sp>
        <p:nvSpPr>
          <p:cNvPr id="57361" name="Szövegdoboz 19"/>
          <p:cNvSpPr txBox="1">
            <a:spLocks noChangeArrowheads="1"/>
          </p:cNvSpPr>
          <p:nvPr/>
        </p:nvSpPr>
        <p:spPr bwMode="auto">
          <a:xfrm>
            <a:off x="1331913" y="1557338"/>
            <a:ext cx="5032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u-HU">
                <a:latin typeface="Gill Sans MT" pitchFamily="34" charset="-18"/>
              </a:rPr>
              <a:t>p</a:t>
            </a:r>
          </a:p>
        </p:txBody>
      </p:sp>
      <p:sp>
        <p:nvSpPr>
          <p:cNvPr id="57362" name="Szövegdoboz 19"/>
          <p:cNvSpPr txBox="1">
            <a:spLocks noChangeArrowheads="1"/>
          </p:cNvSpPr>
          <p:nvPr/>
        </p:nvSpPr>
        <p:spPr bwMode="auto">
          <a:xfrm>
            <a:off x="6804025" y="4437063"/>
            <a:ext cx="5032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u-HU">
                <a:latin typeface="Gill Sans MT" pitchFamily="34" charset="-18"/>
              </a:rPr>
              <a:t>q*</a:t>
            </a:r>
          </a:p>
        </p:txBody>
      </p:sp>
      <p:sp>
        <p:nvSpPr>
          <p:cNvPr id="57363" name="Line 23"/>
          <p:cNvSpPr>
            <a:spLocks noChangeShapeType="1"/>
          </p:cNvSpPr>
          <p:nvPr/>
        </p:nvSpPr>
        <p:spPr bwMode="auto">
          <a:xfrm flipH="1" flipV="1">
            <a:off x="6948488" y="3716338"/>
            <a:ext cx="0" cy="72072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57364" name="Tartalom helye 2"/>
          <p:cNvSpPr>
            <a:spLocks/>
          </p:cNvSpPr>
          <p:nvPr/>
        </p:nvSpPr>
        <p:spPr bwMode="auto">
          <a:xfrm>
            <a:off x="1331913" y="4724400"/>
            <a:ext cx="7499350" cy="187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5125" indent="-282575">
              <a:lnSpc>
                <a:spcPct val="8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</a:pPr>
            <a:r>
              <a:rPr lang="hu-HU" sz="2600">
                <a:latin typeface="Gill Sans MT" pitchFamily="34" charset="-18"/>
              </a:rPr>
              <a:t>Ha az ár éppen akkora, hogy p=MC=AC legyen, akkor a vállalat árbevétele megegyezik a költségeivel, így a nyeresége (gazdasági profitja) éppen nulla lesz.</a:t>
            </a:r>
          </a:p>
          <a:p>
            <a:pPr marL="365125" indent="-282575">
              <a:lnSpc>
                <a:spcPct val="8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</a:pPr>
            <a:r>
              <a:rPr lang="el-GR" sz="2600">
                <a:latin typeface="Gill Sans MT" pitchFamily="34" charset="-18"/>
              </a:rPr>
              <a:t>π</a:t>
            </a:r>
            <a:r>
              <a:rPr lang="hu-HU" sz="2600">
                <a:latin typeface="Gill Sans MT" pitchFamily="34" charset="-18"/>
              </a:rPr>
              <a:t>(Q)=TR(Q) </a:t>
            </a:r>
            <a:r>
              <a:rPr lang="hu-HU" sz="2600">
                <a:latin typeface="Gill Sans MT" pitchFamily="34" charset="-18"/>
                <a:sym typeface="Symbol" pitchFamily="18" charset="2"/>
              </a:rPr>
              <a:t>–</a:t>
            </a:r>
            <a:r>
              <a:rPr lang="hu-HU" sz="2600">
                <a:latin typeface="Gill Sans MT" pitchFamily="34" charset="-18"/>
              </a:rPr>
              <a:t> TC(Q) = (p </a:t>
            </a:r>
            <a:r>
              <a:rPr lang="hu-HU" sz="2600">
                <a:latin typeface="Gill Sans MT" pitchFamily="34" charset="-18"/>
                <a:sym typeface="Symbol" pitchFamily="18" charset="2"/>
              </a:rPr>
              <a:t>– AC)Q = 0</a:t>
            </a:r>
            <a:endParaRPr lang="el-GR" sz="2600">
              <a:latin typeface="Gill Sans MT" pitchFamily="34" charset="-18"/>
              <a:sym typeface="Symbol" pitchFamily="18" charset="2"/>
            </a:endParaRPr>
          </a:p>
        </p:txBody>
      </p:sp>
      <p:sp>
        <p:nvSpPr>
          <p:cNvPr id="57365" name="Line 27"/>
          <p:cNvSpPr>
            <a:spLocks noChangeShapeType="1"/>
          </p:cNvSpPr>
          <p:nvPr/>
        </p:nvSpPr>
        <p:spPr bwMode="auto">
          <a:xfrm>
            <a:off x="1547813" y="2924175"/>
            <a:ext cx="1079500" cy="1296988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57366" name="Szövegdoboz 19"/>
          <p:cNvSpPr txBox="1">
            <a:spLocks noChangeArrowheads="1"/>
          </p:cNvSpPr>
          <p:nvPr/>
        </p:nvSpPr>
        <p:spPr bwMode="auto">
          <a:xfrm>
            <a:off x="1547813" y="2708275"/>
            <a:ext cx="5032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u-HU">
                <a:latin typeface="Gill Sans MT" pitchFamily="34" charset="-18"/>
              </a:rPr>
              <a:t>D’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73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73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73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73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73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73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73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73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73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73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7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7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73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73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73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73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56" grpId="0" animBg="1"/>
      <p:bldP spid="57357" grpId="0" build="allAtOnce"/>
      <p:bldP spid="57362" grpId="0" build="allAtOnce"/>
      <p:bldP spid="57363" grpId="0" animBg="1"/>
      <p:bldP spid="57364" grpId="0" build="allAtOnce"/>
      <p:bldP spid="57365" grpId="0" animBg="1"/>
      <p:bldP spid="57366" grpId="0" build="allAtOnce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Rectangle 2"/>
          <p:cNvSpPr>
            <a:spLocks noGrp="1"/>
          </p:cNvSpPr>
          <p:nvPr>
            <p:ph type="title"/>
          </p:nvPr>
        </p:nvSpPr>
        <p:spPr bwMode="auto"/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hu-HU" smtClean="0">
                <a:effectLst/>
              </a:rPr>
              <a:t>Rövid távú veszteség</a:t>
            </a:r>
          </a:p>
        </p:txBody>
      </p:sp>
      <p:pic>
        <p:nvPicPr>
          <p:cNvPr id="58370" name="Tartalom helye 3" descr="költséggörbék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8263" y="1700213"/>
            <a:ext cx="3786187" cy="2992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Egyenes összekötő nyíllal 5"/>
          <p:cNvCxnSpPr/>
          <p:nvPr/>
        </p:nvCxnSpPr>
        <p:spPr>
          <a:xfrm rot="5400000" flipH="1" flipV="1">
            <a:off x="3672682" y="3032919"/>
            <a:ext cx="2951162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372" name="Szövegdoboz 19"/>
          <p:cNvSpPr txBox="1">
            <a:spLocks noChangeArrowheads="1"/>
          </p:cNvSpPr>
          <p:nvPr/>
        </p:nvSpPr>
        <p:spPr bwMode="auto">
          <a:xfrm>
            <a:off x="8101013" y="4149725"/>
            <a:ext cx="5032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u-HU">
                <a:latin typeface="Gill Sans MT" pitchFamily="34" charset="-18"/>
              </a:rPr>
              <a:t>q</a:t>
            </a:r>
          </a:p>
        </p:txBody>
      </p:sp>
      <p:sp>
        <p:nvSpPr>
          <p:cNvPr id="58373" name="Szövegdoboz 20"/>
          <p:cNvSpPr txBox="1">
            <a:spLocks noChangeArrowheads="1"/>
          </p:cNvSpPr>
          <p:nvPr/>
        </p:nvSpPr>
        <p:spPr bwMode="auto">
          <a:xfrm>
            <a:off x="4643438" y="1557338"/>
            <a:ext cx="1079500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u-HU" sz="1400">
                <a:latin typeface="Gill Sans MT" pitchFamily="34" charset="-18"/>
              </a:rPr>
              <a:t>MC</a:t>
            </a:r>
          </a:p>
          <a:p>
            <a:r>
              <a:rPr lang="hu-HU" sz="1400">
                <a:latin typeface="Gill Sans MT" pitchFamily="34" charset="-18"/>
              </a:rPr>
              <a:t>AVC</a:t>
            </a:r>
          </a:p>
          <a:p>
            <a:r>
              <a:rPr lang="hu-HU" sz="1400">
                <a:latin typeface="Gill Sans MT" pitchFamily="34" charset="-18"/>
              </a:rPr>
              <a:t>AC</a:t>
            </a:r>
          </a:p>
        </p:txBody>
      </p:sp>
      <p:cxnSp>
        <p:nvCxnSpPr>
          <p:cNvPr id="2" name="Egyenes összekötő nyíllal 5"/>
          <p:cNvCxnSpPr/>
          <p:nvPr/>
        </p:nvCxnSpPr>
        <p:spPr>
          <a:xfrm rot="5400000" flipH="1" flipV="1">
            <a:off x="-143668" y="3032919"/>
            <a:ext cx="2951162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Egyenes összekötő nyíllal 7"/>
          <p:cNvCxnSpPr/>
          <p:nvPr/>
        </p:nvCxnSpPr>
        <p:spPr>
          <a:xfrm>
            <a:off x="1331913" y="4508500"/>
            <a:ext cx="3382962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376" name="Rectangle 9"/>
          <p:cNvSpPr>
            <a:spLocks noChangeArrowheads="1"/>
          </p:cNvSpPr>
          <p:nvPr/>
        </p:nvSpPr>
        <p:spPr bwMode="auto">
          <a:xfrm>
            <a:off x="5003800" y="4508500"/>
            <a:ext cx="3960813" cy="360363"/>
          </a:xfrm>
          <a:prstGeom prst="rect">
            <a:avLst/>
          </a:prstGeom>
          <a:solidFill>
            <a:schemeClr val="bg1"/>
          </a:solidFill>
          <a:ln w="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cxnSp>
        <p:nvCxnSpPr>
          <p:cNvPr id="3" name="Egyenes összekötő nyíllal 7"/>
          <p:cNvCxnSpPr/>
          <p:nvPr/>
        </p:nvCxnSpPr>
        <p:spPr>
          <a:xfrm>
            <a:off x="5148263" y="4508500"/>
            <a:ext cx="3382962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378" name="Line 11"/>
          <p:cNvSpPr>
            <a:spLocks noChangeShapeType="1"/>
          </p:cNvSpPr>
          <p:nvPr/>
        </p:nvSpPr>
        <p:spPr bwMode="auto">
          <a:xfrm>
            <a:off x="1979613" y="1844675"/>
            <a:ext cx="2016125" cy="2447925"/>
          </a:xfrm>
          <a:prstGeom prst="line">
            <a:avLst/>
          </a:prstGeom>
          <a:noFill/>
          <a:ln w="3175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58379" name="Line 12"/>
          <p:cNvSpPr>
            <a:spLocks noChangeShapeType="1"/>
          </p:cNvSpPr>
          <p:nvPr/>
        </p:nvSpPr>
        <p:spPr bwMode="auto">
          <a:xfrm flipV="1">
            <a:off x="1763713" y="1844675"/>
            <a:ext cx="1728787" cy="2447925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58380" name="Line 13"/>
          <p:cNvSpPr>
            <a:spLocks noChangeShapeType="1"/>
          </p:cNvSpPr>
          <p:nvPr/>
        </p:nvSpPr>
        <p:spPr bwMode="auto">
          <a:xfrm>
            <a:off x="5148263" y="3716338"/>
            <a:ext cx="1728787" cy="0"/>
          </a:xfrm>
          <a:prstGeom prst="line">
            <a:avLst/>
          </a:prstGeom>
          <a:noFill/>
          <a:ln w="3175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58381" name="Line 14"/>
          <p:cNvSpPr>
            <a:spLocks noChangeShapeType="1"/>
          </p:cNvSpPr>
          <p:nvPr/>
        </p:nvSpPr>
        <p:spPr bwMode="auto">
          <a:xfrm>
            <a:off x="6877050" y="3716338"/>
            <a:ext cx="0" cy="217487"/>
          </a:xfrm>
          <a:prstGeom prst="line">
            <a:avLst/>
          </a:prstGeom>
          <a:noFill/>
          <a:ln w="3175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58382" name="Line 15"/>
          <p:cNvSpPr>
            <a:spLocks noChangeShapeType="1"/>
          </p:cNvSpPr>
          <p:nvPr/>
        </p:nvSpPr>
        <p:spPr bwMode="auto">
          <a:xfrm flipH="1">
            <a:off x="2051050" y="3860800"/>
            <a:ext cx="4826000" cy="0"/>
          </a:xfrm>
          <a:prstGeom prst="line">
            <a:avLst/>
          </a:prstGeom>
          <a:noFill/>
          <a:ln w="3175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58383" name="Rectangle 16"/>
          <p:cNvSpPr>
            <a:spLocks noChangeArrowheads="1"/>
          </p:cNvSpPr>
          <p:nvPr/>
        </p:nvSpPr>
        <p:spPr bwMode="auto">
          <a:xfrm>
            <a:off x="5148263" y="3716338"/>
            <a:ext cx="1728787" cy="144462"/>
          </a:xfrm>
          <a:prstGeom prst="rect">
            <a:avLst/>
          </a:prstGeom>
          <a:solidFill>
            <a:srgbClr val="FF0000">
              <a:alpha val="20000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58384" name="Szövegdoboz 19"/>
          <p:cNvSpPr txBox="1">
            <a:spLocks noChangeArrowheads="1"/>
          </p:cNvSpPr>
          <p:nvPr/>
        </p:nvSpPr>
        <p:spPr bwMode="auto">
          <a:xfrm>
            <a:off x="4787900" y="3789363"/>
            <a:ext cx="5032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u-HU">
                <a:latin typeface="Gill Sans MT" pitchFamily="34" charset="-18"/>
              </a:rPr>
              <a:t>p*</a:t>
            </a:r>
          </a:p>
        </p:txBody>
      </p:sp>
      <p:sp>
        <p:nvSpPr>
          <p:cNvPr id="58385" name="Line 18"/>
          <p:cNvSpPr>
            <a:spLocks noChangeShapeType="1"/>
          </p:cNvSpPr>
          <p:nvPr/>
        </p:nvSpPr>
        <p:spPr bwMode="auto">
          <a:xfrm flipH="1">
            <a:off x="6011863" y="2133600"/>
            <a:ext cx="504825" cy="16557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sp>
        <p:nvSpPr>
          <p:cNvPr id="58386" name="Text Box 19"/>
          <p:cNvSpPr txBox="1">
            <a:spLocks noChangeArrowheads="1"/>
          </p:cNvSpPr>
          <p:nvPr/>
        </p:nvSpPr>
        <p:spPr bwMode="auto">
          <a:xfrm>
            <a:off x="5795963" y="1700213"/>
            <a:ext cx="13684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/>
              <a:t>veszteség</a:t>
            </a:r>
          </a:p>
        </p:txBody>
      </p:sp>
      <p:sp>
        <p:nvSpPr>
          <p:cNvPr id="58387" name="Szövegdoboz 19"/>
          <p:cNvSpPr txBox="1">
            <a:spLocks noChangeArrowheads="1"/>
          </p:cNvSpPr>
          <p:nvPr/>
        </p:nvSpPr>
        <p:spPr bwMode="auto">
          <a:xfrm>
            <a:off x="3203575" y="1700213"/>
            <a:ext cx="5032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u-HU">
                <a:latin typeface="Gill Sans MT" pitchFamily="34" charset="-18"/>
              </a:rPr>
              <a:t>S</a:t>
            </a:r>
          </a:p>
        </p:txBody>
      </p:sp>
      <p:sp>
        <p:nvSpPr>
          <p:cNvPr id="58388" name="Szövegdoboz 19"/>
          <p:cNvSpPr txBox="1">
            <a:spLocks noChangeArrowheads="1"/>
          </p:cNvSpPr>
          <p:nvPr/>
        </p:nvSpPr>
        <p:spPr bwMode="auto">
          <a:xfrm>
            <a:off x="1979613" y="1700213"/>
            <a:ext cx="5032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u-HU">
                <a:latin typeface="Gill Sans MT" pitchFamily="34" charset="-18"/>
              </a:rPr>
              <a:t>D</a:t>
            </a:r>
          </a:p>
        </p:txBody>
      </p:sp>
      <p:sp>
        <p:nvSpPr>
          <p:cNvPr id="58389" name="Szövegdoboz 19"/>
          <p:cNvSpPr txBox="1">
            <a:spLocks noChangeArrowheads="1"/>
          </p:cNvSpPr>
          <p:nvPr/>
        </p:nvSpPr>
        <p:spPr bwMode="auto">
          <a:xfrm>
            <a:off x="4211638" y="4149725"/>
            <a:ext cx="5032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u-HU">
                <a:latin typeface="Gill Sans MT" pitchFamily="34" charset="-18"/>
              </a:rPr>
              <a:t>Q</a:t>
            </a:r>
          </a:p>
        </p:txBody>
      </p:sp>
      <p:sp>
        <p:nvSpPr>
          <p:cNvPr id="58390" name="Szövegdoboz 19"/>
          <p:cNvSpPr txBox="1">
            <a:spLocks noChangeArrowheads="1"/>
          </p:cNvSpPr>
          <p:nvPr/>
        </p:nvSpPr>
        <p:spPr bwMode="auto">
          <a:xfrm>
            <a:off x="1331913" y="1557338"/>
            <a:ext cx="5032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u-HU">
                <a:latin typeface="Gill Sans MT" pitchFamily="34" charset="-18"/>
              </a:rPr>
              <a:t>p</a:t>
            </a:r>
          </a:p>
        </p:txBody>
      </p:sp>
      <p:sp>
        <p:nvSpPr>
          <p:cNvPr id="58391" name="Szövegdoboz 19"/>
          <p:cNvSpPr txBox="1">
            <a:spLocks noChangeArrowheads="1"/>
          </p:cNvSpPr>
          <p:nvPr/>
        </p:nvSpPr>
        <p:spPr bwMode="auto">
          <a:xfrm>
            <a:off x="6659563" y="4437063"/>
            <a:ext cx="5032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u-HU">
                <a:latin typeface="Gill Sans MT" pitchFamily="34" charset="-18"/>
              </a:rPr>
              <a:t>q*</a:t>
            </a:r>
          </a:p>
        </p:txBody>
      </p:sp>
      <p:sp>
        <p:nvSpPr>
          <p:cNvPr id="58392" name="Line 23"/>
          <p:cNvSpPr>
            <a:spLocks noChangeShapeType="1"/>
          </p:cNvSpPr>
          <p:nvPr/>
        </p:nvSpPr>
        <p:spPr bwMode="auto">
          <a:xfrm flipH="1" flipV="1">
            <a:off x="6877050" y="3933825"/>
            <a:ext cx="0" cy="57467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58393" name="Tartalom helye 2"/>
          <p:cNvSpPr>
            <a:spLocks/>
          </p:cNvSpPr>
          <p:nvPr/>
        </p:nvSpPr>
        <p:spPr bwMode="auto">
          <a:xfrm>
            <a:off x="1331913" y="4724400"/>
            <a:ext cx="7499350" cy="187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5125" indent="-282575">
              <a:lnSpc>
                <a:spcPct val="8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</a:pPr>
            <a:r>
              <a:rPr lang="hu-HU" sz="2600">
                <a:latin typeface="Gill Sans MT" pitchFamily="34" charset="-18"/>
              </a:rPr>
              <a:t>A vállalat rövid távon veszteséggel is hajlandó termelni, ha az árbevétele legalább a termelés változó költségeit fedezi, azaz ha p &gt; AVC. Ha ugyanis nem termelne, vesztesége a fix költséggel lenne egyenlő. </a:t>
            </a:r>
            <a:r>
              <a:rPr lang="el-GR" sz="2600">
                <a:latin typeface="Gill Sans MT" pitchFamily="34" charset="-18"/>
              </a:rPr>
              <a:t>π</a:t>
            </a:r>
            <a:r>
              <a:rPr lang="hu-HU" sz="2600">
                <a:latin typeface="Gill Sans MT" pitchFamily="34" charset="-18"/>
              </a:rPr>
              <a:t>(Q)= pQ </a:t>
            </a:r>
            <a:r>
              <a:rPr lang="hu-HU" sz="2600">
                <a:latin typeface="Gill Sans MT" pitchFamily="34" charset="-18"/>
                <a:sym typeface="Symbol" pitchFamily="18" charset="2"/>
              </a:rPr>
              <a:t>– AC</a:t>
            </a:r>
            <a:r>
              <a:rPr lang="hu-HU">
                <a:sym typeface="Symbol" pitchFamily="18" charset="2"/>
              </a:rPr>
              <a:t>*</a:t>
            </a:r>
            <a:r>
              <a:rPr lang="hu-HU" sz="2600">
                <a:latin typeface="Gill Sans MT" pitchFamily="34" charset="-18"/>
                <a:sym typeface="Symbol" pitchFamily="18" charset="2"/>
              </a:rPr>
              <a:t>Q &gt; –FC</a:t>
            </a:r>
            <a:endParaRPr lang="el-GR" sz="2600">
              <a:latin typeface="Gill Sans MT" pitchFamily="34" charset="-18"/>
              <a:sym typeface="Symbol" pitchFamily="18" charset="2"/>
            </a:endParaRPr>
          </a:p>
        </p:txBody>
      </p:sp>
      <p:sp>
        <p:nvSpPr>
          <p:cNvPr id="58394" name="Line 27"/>
          <p:cNvSpPr>
            <a:spLocks noChangeShapeType="1"/>
          </p:cNvSpPr>
          <p:nvPr/>
        </p:nvSpPr>
        <p:spPr bwMode="auto">
          <a:xfrm>
            <a:off x="1692275" y="3357563"/>
            <a:ext cx="646113" cy="936625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58395" name="Szövegdoboz 19"/>
          <p:cNvSpPr txBox="1">
            <a:spLocks noChangeArrowheads="1"/>
          </p:cNvSpPr>
          <p:nvPr/>
        </p:nvSpPr>
        <p:spPr bwMode="auto">
          <a:xfrm>
            <a:off x="1692275" y="3213100"/>
            <a:ext cx="5032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u-HU">
                <a:latin typeface="Gill Sans MT" pitchFamily="34" charset="-18"/>
              </a:rPr>
              <a:t>D’’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83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83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8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8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83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83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83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83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83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83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83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83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83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83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83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83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83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83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5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770" decel="100000"/>
                                        <p:tgtEl>
                                          <p:spTgt spid="5838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6" dur="770" decel="100000"/>
                                        <p:tgtEl>
                                          <p:spTgt spid="5838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838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8" dur="770" fill="hold"/>
                                        <p:tgtEl>
                                          <p:spTgt spid="583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83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0" dur="770" fill="hold"/>
                                        <p:tgtEl>
                                          <p:spTgt spid="583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83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583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83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58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58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3000"/>
                            </p:stCondLst>
                            <p:childTnLst>
                              <p:par>
                                <p:cTn id="6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583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583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80" grpId="0" animBg="1"/>
      <p:bldP spid="58381" grpId="0" animBg="1"/>
      <p:bldP spid="58382" grpId="0" animBg="1"/>
      <p:bldP spid="58383" grpId="0" animBg="1"/>
      <p:bldP spid="58383" grpId="1" animBg="1"/>
      <p:bldP spid="58384" grpId="0" build="allAtOnce"/>
      <p:bldP spid="58385" grpId="0" animBg="1"/>
      <p:bldP spid="58386" grpId="0" build="allAtOnce"/>
      <p:bldP spid="58391" grpId="0" build="allAtOnce"/>
      <p:bldP spid="58392" grpId="0" animBg="1"/>
      <p:bldP spid="58393" grpId="0" build="allAtOnce"/>
      <p:bldP spid="58394" grpId="0" animBg="1"/>
      <p:bldP spid="58395" grpId="0" build="allAtOnce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Rectangle 2"/>
          <p:cNvSpPr>
            <a:spLocks noGrp="1"/>
          </p:cNvSpPr>
          <p:nvPr>
            <p:ph type="title"/>
          </p:nvPr>
        </p:nvSpPr>
        <p:spPr bwMode="auto"/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hu-HU" smtClean="0">
                <a:effectLst/>
              </a:rPr>
              <a:t>A vállalat üzemszüneti pontja</a:t>
            </a:r>
          </a:p>
        </p:txBody>
      </p:sp>
      <p:pic>
        <p:nvPicPr>
          <p:cNvPr id="59394" name="Tartalom helye 3" descr="költséggörbék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8263" y="1700213"/>
            <a:ext cx="3786187" cy="2992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Egyenes összekötő nyíllal 5"/>
          <p:cNvCxnSpPr/>
          <p:nvPr/>
        </p:nvCxnSpPr>
        <p:spPr>
          <a:xfrm rot="5400000" flipH="1" flipV="1">
            <a:off x="3672682" y="3032919"/>
            <a:ext cx="2951162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396" name="Szövegdoboz 19"/>
          <p:cNvSpPr txBox="1">
            <a:spLocks noChangeArrowheads="1"/>
          </p:cNvSpPr>
          <p:nvPr/>
        </p:nvSpPr>
        <p:spPr bwMode="auto">
          <a:xfrm>
            <a:off x="8101013" y="4149725"/>
            <a:ext cx="5032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u-HU">
                <a:latin typeface="Gill Sans MT" pitchFamily="34" charset="-18"/>
              </a:rPr>
              <a:t>q</a:t>
            </a:r>
          </a:p>
        </p:txBody>
      </p:sp>
      <p:sp>
        <p:nvSpPr>
          <p:cNvPr id="59397" name="Szövegdoboz 20"/>
          <p:cNvSpPr txBox="1">
            <a:spLocks noChangeArrowheads="1"/>
          </p:cNvSpPr>
          <p:nvPr/>
        </p:nvSpPr>
        <p:spPr bwMode="auto">
          <a:xfrm>
            <a:off x="4643438" y="1557338"/>
            <a:ext cx="1079500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u-HU" sz="1400">
                <a:latin typeface="Gill Sans MT" pitchFamily="34" charset="-18"/>
              </a:rPr>
              <a:t>MC</a:t>
            </a:r>
          </a:p>
          <a:p>
            <a:r>
              <a:rPr lang="hu-HU" sz="1400">
                <a:latin typeface="Gill Sans MT" pitchFamily="34" charset="-18"/>
              </a:rPr>
              <a:t>AVC</a:t>
            </a:r>
          </a:p>
          <a:p>
            <a:r>
              <a:rPr lang="hu-HU" sz="1400">
                <a:latin typeface="Gill Sans MT" pitchFamily="34" charset="-18"/>
              </a:rPr>
              <a:t>AC</a:t>
            </a:r>
          </a:p>
        </p:txBody>
      </p:sp>
      <p:cxnSp>
        <p:nvCxnSpPr>
          <p:cNvPr id="2" name="Egyenes összekötő nyíllal 5"/>
          <p:cNvCxnSpPr/>
          <p:nvPr/>
        </p:nvCxnSpPr>
        <p:spPr>
          <a:xfrm rot="5400000" flipH="1" flipV="1">
            <a:off x="-143668" y="3032919"/>
            <a:ext cx="2951162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Egyenes összekötő nyíllal 7"/>
          <p:cNvCxnSpPr/>
          <p:nvPr/>
        </p:nvCxnSpPr>
        <p:spPr>
          <a:xfrm>
            <a:off x="1331913" y="4508500"/>
            <a:ext cx="3382962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400" name="Rectangle 9"/>
          <p:cNvSpPr>
            <a:spLocks noChangeArrowheads="1"/>
          </p:cNvSpPr>
          <p:nvPr/>
        </p:nvSpPr>
        <p:spPr bwMode="auto">
          <a:xfrm>
            <a:off x="5003800" y="4508500"/>
            <a:ext cx="3960813" cy="360363"/>
          </a:xfrm>
          <a:prstGeom prst="rect">
            <a:avLst/>
          </a:prstGeom>
          <a:solidFill>
            <a:schemeClr val="bg1"/>
          </a:solidFill>
          <a:ln w="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cxnSp>
        <p:nvCxnSpPr>
          <p:cNvPr id="3" name="Egyenes összekötő nyíllal 7"/>
          <p:cNvCxnSpPr/>
          <p:nvPr/>
        </p:nvCxnSpPr>
        <p:spPr>
          <a:xfrm>
            <a:off x="5148263" y="4508500"/>
            <a:ext cx="3382962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402" name="Line 11"/>
          <p:cNvSpPr>
            <a:spLocks noChangeShapeType="1"/>
          </p:cNvSpPr>
          <p:nvPr/>
        </p:nvSpPr>
        <p:spPr bwMode="auto">
          <a:xfrm>
            <a:off x="1979613" y="1844675"/>
            <a:ext cx="2016125" cy="2447925"/>
          </a:xfrm>
          <a:prstGeom prst="line">
            <a:avLst/>
          </a:prstGeom>
          <a:noFill/>
          <a:ln w="3175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59403" name="Line 12"/>
          <p:cNvSpPr>
            <a:spLocks noChangeShapeType="1"/>
          </p:cNvSpPr>
          <p:nvPr/>
        </p:nvSpPr>
        <p:spPr bwMode="auto">
          <a:xfrm flipV="1">
            <a:off x="1763713" y="1844675"/>
            <a:ext cx="1728787" cy="2447925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59404" name="Line 13"/>
          <p:cNvSpPr>
            <a:spLocks noChangeShapeType="1"/>
          </p:cNvSpPr>
          <p:nvPr/>
        </p:nvSpPr>
        <p:spPr bwMode="auto">
          <a:xfrm>
            <a:off x="5148263" y="3716338"/>
            <a:ext cx="1584325" cy="0"/>
          </a:xfrm>
          <a:prstGeom prst="line">
            <a:avLst/>
          </a:prstGeom>
          <a:noFill/>
          <a:ln w="3175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59405" name="Line 14"/>
          <p:cNvSpPr>
            <a:spLocks noChangeShapeType="1"/>
          </p:cNvSpPr>
          <p:nvPr/>
        </p:nvSpPr>
        <p:spPr bwMode="auto">
          <a:xfrm>
            <a:off x="6804025" y="3716338"/>
            <a:ext cx="0" cy="288925"/>
          </a:xfrm>
          <a:prstGeom prst="line">
            <a:avLst/>
          </a:prstGeom>
          <a:noFill/>
          <a:ln w="3175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59406" name="Line 15"/>
          <p:cNvSpPr>
            <a:spLocks noChangeShapeType="1"/>
          </p:cNvSpPr>
          <p:nvPr/>
        </p:nvSpPr>
        <p:spPr bwMode="auto">
          <a:xfrm flipH="1" flipV="1">
            <a:off x="1979613" y="4005263"/>
            <a:ext cx="4824412" cy="0"/>
          </a:xfrm>
          <a:prstGeom prst="line">
            <a:avLst/>
          </a:prstGeom>
          <a:noFill/>
          <a:ln w="3175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59407" name="Rectangle 16"/>
          <p:cNvSpPr>
            <a:spLocks noChangeArrowheads="1"/>
          </p:cNvSpPr>
          <p:nvPr/>
        </p:nvSpPr>
        <p:spPr bwMode="auto">
          <a:xfrm>
            <a:off x="5148263" y="3716338"/>
            <a:ext cx="1655762" cy="288925"/>
          </a:xfrm>
          <a:prstGeom prst="rect">
            <a:avLst/>
          </a:prstGeom>
          <a:solidFill>
            <a:srgbClr val="FF0000">
              <a:alpha val="20000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59408" name="Szövegdoboz 19"/>
          <p:cNvSpPr txBox="1">
            <a:spLocks noChangeArrowheads="1"/>
          </p:cNvSpPr>
          <p:nvPr/>
        </p:nvSpPr>
        <p:spPr bwMode="auto">
          <a:xfrm>
            <a:off x="4787900" y="3933825"/>
            <a:ext cx="5032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u-HU">
                <a:latin typeface="Gill Sans MT" pitchFamily="34" charset="-18"/>
              </a:rPr>
              <a:t>p*</a:t>
            </a:r>
          </a:p>
        </p:txBody>
      </p:sp>
      <p:sp>
        <p:nvSpPr>
          <p:cNvPr id="59409" name="Line 18"/>
          <p:cNvSpPr>
            <a:spLocks noChangeShapeType="1"/>
          </p:cNvSpPr>
          <p:nvPr/>
        </p:nvSpPr>
        <p:spPr bwMode="auto">
          <a:xfrm flipH="1">
            <a:off x="6011863" y="2133600"/>
            <a:ext cx="504825" cy="16557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sp>
        <p:nvSpPr>
          <p:cNvPr id="59410" name="Text Box 19"/>
          <p:cNvSpPr txBox="1">
            <a:spLocks noChangeArrowheads="1"/>
          </p:cNvSpPr>
          <p:nvPr/>
        </p:nvSpPr>
        <p:spPr bwMode="auto">
          <a:xfrm>
            <a:off x="5364163" y="1700213"/>
            <a:ext cx="18002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/>
              <a:t>veszteség=FC</a:t>
            </a:r>
          </a:p>
        </p:txBody>
      </p:sp>
      <p:sp>
        <p:nvSpPr>
          <p:cNvPr id="59411" name="Szövegdoboz 19"/>
          <p:cNvSpPr txBox="1">
            <a:spLocks noChangeArrowheads="1"/>
          </p:cNvSpPr>
          <p:nvPr/>
        </p:nvSpPr>
        <p:spPr bwMode="auto">
          <a:xfrm>
            <a:off x="3203575" y="1700213"/>
            <a:ext cx="5032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u-HU">
                <a:latin typeface="Gill Sans MT" pitchFamily="34" charset="-18"/>
              </a:rPr>
              <a:t>S</a:t>
            </a:r>
          </a:p>
        </p:txBody>
      </p:sp>
      <p:sp>
        <p:nvSpPr>
          <p:cNvPr id="59412" name="Szövegdoboz 19"/>
          <p:cNvSpPr txBox="1">
            <a:spLocks noChangeArrowheads="1"/>
          </p:cNvSpPr>
          <p:nvPr/>
        </p:nvSpPr>
        <p:spPr bwMode="auto">
          <a:xfrm>
            <a:off x="1979613" y="1700213"/>
            <a:ext cx="5032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u-HU">
                <a:latin typeface="Gill Sans MT" pitchFamily="34" charset="-18"/>
              </a:rPr>
              <a:t>D</a:t>
            </a:r>
          </a:p>
        </p:txBody>
      </p:sp>
      <p:sp>
        <p:nvSpPr>
          <p:cNvPr id="59413" name="Szövegdoboz 19"/>
          <p:cNvSpPr txBox="1">
            <a:spLocks noChangeArrowheads="1"/>
          </p:cNvSpPr>
          <p:nvPr/>
        </p:nvSpPr>
        <p:spPr bwMode="auto">
          <a:xfrm>
            <a:off x="4211638" y="4149725"/>
            <a:ext cx="5032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u-HU">
                <a:latin typeface="Gill Sans MT" pitchFamily="34" charset="-18"/>
              </a:rPr>
              <a:t>Q</a:t>
            </a:r>
          </a:p>
        </p:txBody>
      </p:sp>
      <p:sp>
        <p:nvSpPr>
          <p:cNvPr id="59414" name="Szövegdoboz 19"/>
          <p:cNvSpPr txBox="1">
            <a:spLocks noChangeArrowheads="1"/>
          </p:cNvSpPr>
          <p:nvPr/>
        </p:nvSpPr>
        <p:spPr bwMode="auto">
          <a:xfrm>
            <a:off x="1331913" y="1557338"/>
            <a:ext cx="5032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u-HU">
                <a:latin typeface="Gill Sans MT" pitchFamily="34" charset="-18"/>
              </a:rPr>
              <a:t>p</a:t>
            </a:r>
          </a:p>
        </p:txBody>
      </p:sp>
      <p:sp>
        <p:nvSpPr>
          <p:cNvPr id="59415" name="Szövegdoboz 19"/>
          <p:cNvSpPr txBox="1">
            <a:spLocks noChangeArrowheads="1"/>
          </p:cNvSpPr>
          <p:nvPr/>
        </p:nvSpPr>
        <p:spPr bwMode="auto">
          <a:xfrm>
            <a:off x="6588125" y="4437063"/>
            <a:ext cx="5032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u-HU">
                <a:latin typeface="Gill Sans MT" pitchFamily="34" charset="-18"/>
              </a:rPr>
              <a:t>q*</a:t>
            </a:r>
          </a:p>
        </p:txBody>
      </p:sp>
      <p:sp>
        <p:nvSpPr>
          <p:cNvPr id="59416" name="Line 23"/>
          <p:cNvSpPr>
            <a:spLocks noChangeShapeType="1"/>
          </p:cNvSpPr>
          <p:nvPr/>
        </p:nvSpPr>
        <p:spPr bwMode="auto">
          <a:xfrm flipH="1" flipV="1">
            <a:off x="6804025" y="3933825"/>
            <a:ext cx="0" cy="57467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59417" name="Tartalom helye 2"/>
          <p:cNvSpPr>
            <a:spLocks/>
          </p:cNvSpPr>
          <p:nvPr/>
        </p:nvSpPr>
        <p:spPr bwMode="auto">
          <a:xfrm>
            <a:off x="1331913" y="4724400"/>
            <a:ext cx="7499350" cy="187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5125" indent="-282575">
              <a:lnSpc>
                <a:spcPct val="8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</a:pPr>
            <a:r>
              <a:rPr lang="hu-HU" sz="2600">
                <a:latin typeface="Gill Sans MT" pitchFamily="34" charset="-18"/>
              </a:rPr>
              <a:t>Ha a kialakult egyensúlyi ár azon a szinten van, hogy p=MC=AVC, akkor a vállalat számára közömbös, hogy termel-e vagy nem, vesztesége megegyezik a fix költség mértékével. Ha a piaci ár ennél is alacsonyabb, a vállalat nem termel.</a:t>
            </a:r>
          </a:p>
          <a:p>
            <a:pPr marL="365125" indent="-282575">
              <a:lnSpc>
                <a:spcPct val="8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</a:pPr>
            <a:r>
              <a:rPr lang="el-GR" sz="2600">
                <a:latin typeface="Gill Sans MT" pitchFamily="34" charset="-18"/>
              </a:rPr>
              <a:t>π</a:t>
            </a:r>
            <a:r>
              <a:rPr lang="hu-HU" sz="2600">
                <a:latin typeface="Gill Sans MT" pitchFamily="34" charset="-18"/>
              </a:rPr>
              <a:t>(Q)= pQ </a:t>
            </a:r>
            <a:r>
              <a:rPr lang="hu-HU" sz="2600">
                <a:latin typeface="Gill Sans MT" pitchFamily="34" charset="-18"/>
                <a:sym typeface="Symbol" pitchFamily="18" charset="2"/>
              </a:rPr>
              <a:t>– AC</a:t>
            </a:r>
            <a:r>
              <a:rPr lang="hu-HU">
                <a:sym typeface="Symbol" pitchFamily="18" charset="2"/>
              </a:rPr>
              <a:t>*</a:t>
            </a:r>
            <a:r>
              <a:rPr lang="hu-HU" sz="2600">
                <a:latin typeface="Gill Sans MT" pitchFamily="34" charset="-18"/>
                <a:sym typeface="Symbol" pitchFamily="18" charset="2"/>
              </a:rPr>
              <a:t>Q = –AFC</a:t>
            </a:r>
            <a:r>
              <a:rPr lang="hu-HU">
                <a:sym typeface="Symbol" pitchFamily="18" charset="2"/>
              </a:rPr>
              <a:t>*</a:t>
            </a:r>
            <a:r>
              <a:rPr lang="hu-HU" sz="2600">
                <a:latin typeface="Gill Sans MT" pitchFamily="34" charset="-18"/>
                <a:sym typeface="Symbol" pitchFamily="18" charset="2"/>
              </a:rPr>
              <a:t>Q = –FC = </a:t>
            </a:r>
            <a:r>
              <a:rPr lang="el-GR" sz="2600">
                <a:latin typeface="Gill Sans MT" pitchFamily="34" charset="-18"/>
              </a:rPr>
              <a:t>π</a:t>
            </a:r>
            <a:r>
              <a:rPr lang="hu-HU" sz="2600">
                <a:latin typeface="Gill Sans MT" pitchFamily="34" charset="-18"/>
              </a:rPr>
              <a:t>(0) </a:t>
            </a:r>
            <a:endParaRPr lang="el-GR" sz="2600">
              <a:latin typeface="Gill Sans MT" pitchFamily="34" charset="-18"/>
            </a:endParaRPr>
          </a:p>
        </p:txBody>
      </p:sp>
      <p:sp>
        <p:nvSpPr>
          <p:cNvPr id="59418" name="Line 27"/>
          <p:cNvSpPr>
            <a:spLocks noChangeShapeType="1"/>
          </p:cNvSpPr>
          <p:nvPr/>
        </p:nvSpPr>
        <p:spPr bwMode="auto">
          <a:xfrm>
            <a:off x="1692275" y="3573463"/>
            <a:ext cx="576263" cy="792162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59419" name="Szövegdoboz 19"/>
          <p:cNvSpPr txBox="1">
            <a:spLocks noChangeArrowheads="1"/>
          </p:cNvSpPr>
          <p:nvPr/>
        </p:nvSpPr>
        <p:spPr bwMode="auto">
          <a:xfrm>
            <a:off x="1619250" y="3284538"/>
            <a:ext cx="6492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u-HU">
                <a:latin typeface="Gill Sans MT" pitchFamily="34" charset="-18"/>
              </a:rPr>
              <a:t>D’’’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94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94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9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9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94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94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94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94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94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94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94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94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94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94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94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94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94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94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8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5" dur="2000"/>
                                        <p:tgtEl>
                                          <p:spTgt spid="594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000"/>
                            </p:stCondLst>
                            <p:childTnLst>
                              <p:par>
                                <p:cTn id="4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94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94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59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59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594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594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94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94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404" grpId="0" animBg="1"/>
      <p:bldP spid="59405" grpId="0" animBg="1"/>
      <p:bldP spid="59406" grpId="0" animBg="1"/>
      <p:bldP spid="59407" grpId="0" animBg="1"/>
      <p:bldP spid="59407" grpId="1" animBg="1"/>
      <p:bldP spid="59408" grpId="0" build="allAtOnce"/>
      <p:bldP spid="59409" grpId="0" animBg="1"/>
      <p:bldP spid="59410" grpId="0" build="allAtOnce"/>
      <p:bldP spid="59415" grpId="0" build="allAtOnce"/>
      <p:bldP spid="59416" grpId="0" animBg="1"/>
      <p:bldP spid="59417" grpId="0" build="allAtOnce"/>
      <p:bldP spid="59418" grpId="0" animBg="1"/>
      <p:bldP spid="59419" grpId="0" build="allAtOnce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Rectangle 2"/>
          <p:cNvSpPr>
            <a:spLocks noGrp="1"/>
          </p:cNvSpPr>
          <p:nvPr>
            <p:ph type="title"/>
          </p:nvPr>
        </p:nvSpPr>
        <p:spPr bwMode="auto"/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hu-HU" sz="3900" smtClean="0">
                <a:effectLst/>
              </a:rPr>
              <a:t>A vállalat egyéni kínálati függvénye</a:t>
            </a:r>
          </a:p>
        </p:txBody>
      </p:sp>
      <p:sp>
        <p:nvSpPr>
          <p:cNvPr id="60418" name="Rectangle 3"/>
          <p:cNvSpPr>
            <a:spLocks noGrp="1"/>
          </p:cNvSpPr>
          <p:nvPr>
            <p:ph type="body" idx="1"/>
          </p:nvPr>
        </p:nvSpPr>
        <p:spPr>
          <a:xfrm>
            <a:off x="1435100" y="1447800"/>
            <a:ext cx="7499350" cy="20526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hu-HU" sz="2400" smtClean="0"/>
              <a:t>Az előzőekből tehát kitűnik, hogy a vállalat akkora mennyiséget termel, hogy q*-ra igaz legyen: P=MC(q*), feltéve, hogy ezen az áron p&gt;AVC</a:t>
            </a:r>
            <a:r>
              <a:rPr lang="hu-HU" sz="2400" baseline="-25000" smtClean="0"/>
              <a:t>min</a:t>
            </a:r>
            <a:r>
              <a:rPr lang="hu-HU" sz="2400" smtClean="0"/>
              <a:t>(q*).</a:t>
            </a:r>
          </a:p>
          <a:p>
            <a:pPr>
              <a:lnSpc>
                <a:spcPct val="90000"/>
              </a:lnSpc>
            </a:pPr>
            <a:r>
              <a:rPr lang="hu-HU" sz="2400" smtClean="0"/>
              <a:t>A vállalat egyéni kínálati függvénye így a határköltség-függvény üzemszüneti pont feletti szakasza:</a:t>
            </a:r>
            <a:r>
              <a:rPr lang="hu-HU" smtClean="0"/>
              <a:t> </a:t>
            </a:r>
          </a:p>
        </p:txBody>
      </p:sp>
      <p:pic>
        <p:nvPicPr>
          <p:cNvPr id="60419" name="Tartalom helye 3" descr="költséggörbék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6375" y="3357563"/>
            <a:ext cx="3786188" cy="2992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Egyenes összekötő nyíllal 5"/>
          <p:cNvCxnSpPr/>
          <p:nvPr/>
        </p:nvCxnSpPr>
        <p:spPr>
          <a:xfrm rot="5400000" flipH="1" flipV="1">
            <a:off x="794" y="4833144"/>
            <a:ext cx="2951162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421" name="Rectangle 7"/>
          <p:cNvSpPr>
            <a:spLocks noChangeArrowheads="1"/>
          </p:cNvSpPr>
          <p:nvPr/>
        </p:nvSpPr>
        <p:spPr bwMode="auto">
          <a:xfrm>
            <a:off x="1403350" y="6165850"/>
            <a:ext cx="4392613" cy="2889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cxnSp>
        <p:nvCxnSpPr>
          <p:cNvPr id="8" name="Egyenes összekötő nyíllal 7"/>
          <p:cNvCxnSpPr/>
          <p:nvPr/>
        </p:nvCxnSpPr>
        <p:spPr>
          <a:xfrm>
            <a:off x="1476375" y="6165850"/>
            <a:ext cx="3382963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423" name="Freeform 9"/>
          <p:cNvSpPr>
            <a:spLocks/>
          </p:cNvSpPr>
          <p:nvPr/>
        </p:nvSpPr>
        <p:spPr bwMode="auto">
          <a:xfrm>
            <a:off x="3132138" y="3573463"/>
            <a:ext cx="503237" cy="2087562"/>
          </a:xfrm>
          <a:custGeom>
            <a:avLst/>
            <a:gdLst>
              <a:gd name="T0" fmla="*/ 0 w 304"/>
              <a:gd name="T1" fmla="*/ 2147483647 h 1244"/>
              <a:gd name="T2" fmla="*/ 2147483647 w 304"/>
              <a:gd name="T3" fmla="*/ 2147483647 h 1244"/>
              <a:gd name="T4" fmla="*/ 2147483647 w 304"/>
              <a:gd name="T5" fmla="*/ 0 h 1244"/>
              <a:gd name="T6" fmla="*/ 0 60000 65536"/>
              <a:gd name="T7" fmla="*/ 0 60000 65536"/>
              <a:gd name="T8" fmla="*/ 0 60000 65536"/>
              <a:gd name="T9" fmla="*/ 0 w 304"/>
              <a:gd name="T10" fmla="*/ 0 h 1244"/>
              <a:gd name="T11" fmla="*/ 304 w 304"/>
              <a:gd name="T12" fmla="*/ 1244 h 124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04" h="1244">
                <a:moveTo>
                  <a:pt x="0" y="1244"/>
                </a:moveTo>
                <a:cubicBezTo>
                  <a:pt x="31" y="1168"/>
                  <a:pt x="134" y="994"/>
                  <a:pt x="185" y="787"/>
                </a:cubicBezTo>
                <a:cubicBezTo>
                  <a:pt x="236" y="580"/>
                  <a:pt x="279" y="164"/>
                  <a:pt x="304" y="0"/>
                </a:cubicBezTo>
              </a:path>
            </a:pathLst>
          </a:custGeom>
          <a:noFill/>
          <a:ln w="101600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60424" name="Szövegdoboz 19"/>
          <p:cNvSpPr txBox="1">
            <a:spLocks noChangeArrowheads="1"/>
          </p:cNvSpPr>
          <p:nvPr/>
        </p:nvSpPr>
        <p:spPr bwMode="auto">
          <a:xfrm>
            <a:off x="4356100" y="5805488"/>
            <a:ext cx="5032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u-HU">
                <a:latin typeface="Gill Sans MT" pitchFamily="34" charset="-18"/>
              </a:rPr>
              <a:t>q</a:t>
            </a:r>
          </a:p>
        </p:txBody>
      </p:sp>
      <p:sp>
        <p:nvSpPr>
          <p:cNvPr id="60425" name="Szövegdoboz 20"/>
          <p:cNvSpPr txBox="1">
            <a:spLocks noChangeArrowheads="1"/>
          </p:cNvSpPr>
          <p:nvPr/>
        </p:nvSpPr>
        <p:spPr bwMode="auto">
          <a:xfrm>
            <a:off x="1042988" y="3357563"/>
            <a:ext cx="1079500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u-HU" sz="1400">
                <a:latin typeface="Gill Sans MT" pitchFamily="34" charset="-18"/>
              </a:rPr>
              <a:t>MC</a:t>
            </a:r>
          </a:p>
          <a:p>
            <a:r>
              <a:rPr lang="hu-HU" sz="1400">
                <a:latin typeface="Gill Sans MT" pitchFamily="34" charset="-18"/>
              </a:rPr>
              <a:t>AVC</a:t>
            </a:r>
          </a:p>
          <a:p>
            <a:r>
              <a:rPr lang="hu-HU" sz="1400">
                <a:latin typeface="Gill Sans MT" pitchFamily="34" charset="-18"/>
              </a:rPr>
              <a:t>AC</a:t>
            </a:r>
          </a:p>
          <a:p>
            <a:r>
              <a:rPr lang="hu-HU" sz="1400">
                <a:latin typeface="Gill Sans MT" pitchFamily="34" charset="-18"/>
              </a:rPr>
              <a:t>p</a:t>
            </a:r>
          </a:p>
        </p:txBody>
      </p:sp>
      <p:sp>
        <p:nvSpPr>
          <p:cNvPr id="60426" name="Line 13"/>
          <p:cNvSpPr>
            <a:spLocks noChangeShapeType="1"/>
          </p:cNvSpPr>
          <p:nvPr/>
        </p:nvSpPr>
        <p:spPr bwMode="auto">
          <a:xfrm flipV="1">
            <a:off x="1476375" y="5661025"/>
            <a:ext cx="0" cy="504825"/>
          </a:xfrm>
          <a:prstGeom prst="line">
            <a:avLst/>
          </a:prstGeom>
          <a:noFill/>
          <a:ln w="88900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60427" name="Line 14"/>
          <p:cNvSpPr>
            <a:spLocks noChangeShapeType="1"/>
          </p:cNvSpPr>
          <p:nvPr/>
        </p:nvSpPr>
        <p:spPr bwMode="auto">
          <a:xfrm>
            <a:off x="1476375" y="5661025"/>
            <a:ext cx="1582738" cy="0"/>
          </a:xfrm>
          <a:prstGeom prst="line">
            <a:avLst/>
          </a:prstGeom>
          <a:noFill/>
          <a:ln w="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60428" name="Text Box 15"/>
          <p:cNvSpPr txBox="1">
            <a:spLocks noChangeArrowheads="1"/>
          </p:cNvSpPr>
          <p:nvPr/>
        </p:nvSpPr>
        <p:spPr bwMode="auto">
          <a:xfrm>
            <a:off x="5003800" y="3429000"/>
            <a:ext cx="3960813" cy="2976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/>
              <a:t>Ha a vállalat az eddiginél hatékonyabb termelési technológiával termel, MC „laposabb” lesz </a:t>
            </a:r>
            <a:r>
              <a:rPr lang="hu-HU">
                <a:sym typeface="Wingdings" pitchFamily="2" charset="2"/>
              </a:rPr>
              <a:t> az egyéni kínálati függvény is megváltozik (azonos ár mellett nagyobb mennyiséget kínál).</a:t>
            </a:r>
          </a:p>
          <a:p>
            <a:pPr>
              <a:spcBef>
                <a:spcPct val="50000"/>
              </a:spcBef>
            </a:pPr>
            <a:r>
              <a:rPr lang="hu-HU">
                <a:sym typeface="Wingdings" pitchFamily="2" charset="2"/>
              </a:rPr>
              <a:t>Ha az inputtényezők ára nő  MC is nő  azonos ár mellett kisebb mennyiséget kínál (vagy egyáltalán nem termel).</a:t>
            </a:r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04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04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04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04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3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5" dur="500"/>
                                        <p:tgtEl>
                                          <p:spTgt spid="604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23" grpId="0" animBg="1"/>
      <p:bldP spid="60426" grpId="0" animBg="1"/>
      <p:bldP spid="60427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Rectangle 2"/>
          <p:cNvSpPr>
            <a:spLocks noGrp="1"/>
          </p:cNvSpPr>
          <p:nvPr>
            <p:ph type="title"/>
          </p:nvPr>
        </p:nvSpPr>
        <p:spPr bwMode="auto">
          <a:xfrm>
            <a:off x="1403350" y="0"/>
            <a:ext cx="7499350" cy="1143000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hu-HU" smtClean="0">
                <a:effectLst/>
              </a:rPr>
              <a:t>A kínálati görbék összegzése</a:t>
            </a:r>
          </a:p>
        </p:txBody>
      </p:sp>
      <p:sp>
        <p:nvSpPr>
          <p:cNvPr id="61442" name="Rectangle 3"/>
          <p:cNvSpPr>
            <a:spLocks noGrp="1"/>
          </p:cNvSpPr>
          <p:nvPr>
            <p:ph type="body" idx="1"/>
          </p:nvPr>
        </p:nvSpPr>
        <p:spPr>
          <a:xfrm>
            <a:off x="677863" y="3213100"/>
            <a:ext cx="8466137" cy="3455988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hu-HU" sz="2400" smtClean="0"/>
              <a:t>Az adott árakon jelentkező egyéni (vállalati) kínálatok összegzésével kapjuk meg az iparági (piaci) kínálati görbét.</a:t>
            </a:r>
          </a:p>
          <a:p>
            <a:pPr>
              <a:lnSpc>
                <a:spcPct val="80000"/>
              </a:lnSpc>
            </a:pPr>
            <a:r>
              <a:rPr lang="hu-HU" sz="2400" smtClean="0"/>
              <a:t>A tökéletes versenynél azzal a feltételezéssel élünk, hogy egy vállalat önmagában még nem elég nagy ahhoz, hogy kínálati magatartása (az általa kínálat mennyiség [q]) révén (érdemben) befolyásolni tudja a kialakuló piaci árat ill. a piaci kínálati függvény alakját.</a:t>
            </a:r>
          </a:p>
          <a:p>
            <a:pPr>
              <a:lnSpc>
                <a:spcPct val="80000"/>
              </a:lnSpc>
            </a:pPr>
            <a:r>
              <a:rPr lang="hu-HU" sz="2400" smtClean="0"/>
              <a:t>Több vállalat piacra való belépése (vagy onnan való kilépése) azonban már hatni fog a kínálatra – a kínálati görbe laposabb (meredekebb) lesz; a kialakuló piaci ár pedig csökken (nő)</a:t>
            </a:r>
          </a:p>
          <a:p>
            <a:pPr>
              <a:lnSpc>
                <a:spcPct val="80000"/>
              </a:lnSpc>
            </a:pPr>
            <a:endParaRPr lang="hu-HU" sz="2400" smtClean="0"/>
          </a:p>
          <a:p>
            <a:pPr>
              <a:lnSpc>
                <a:spcPct val="80000"/>
              </a:lnSpc>
            </a:pPr>
            <a:endParaRPr lang="hu-HU" sz="2400" smtClean="0"/>
          </a:p>
        </p:txBody>
      </p:sp>
      <p:sp>
        <p:nvSpPr>
          <p:cNvPr id="61443" name="Line 4"/>
          <p:cNvSpPr>
            <a:spLocks noChangeShapeType="1"/>
          </p:cNvSpPr>
          <p:nvPr/>
        </p:nvSpPr>
        <p:spPr bwMode="auto">
          <a:xfrm flipV="1">
            <a:off x="1476375" y="1054100"/>
            <a:ext cx="0" cy="18716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sp>
        <p:nvSpPr>
          <p:cNvPr id="61444" name="Line 5"/>
          <p:cNvSpPr>
            <a:spLocks noChangeShapeType="1"/>
          </p:cNvSpPr>
          <p:nvPr/>
        </p:nvSpPr>
        <p:spPr bwMode="auto">
          <a:xfrm>
            <a:off x="1476375" y="2925763"/>
            <a:ext cx="172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sp>
        <p:nvSpPr>
          <p:cNvPr id="61445" name="Line 6"/>
          <p:cNvSpPr>
            <a:spLocks noChangeShapeType="1"/>
          </p:cNvSpPr>
          <p:nvPr/>
        </p:nvSpPr>
        <p:spPr bwMode="auto">
          <a:xfrm flipV="1">
            <a:off x="3492500" y="1054100"/>
            <a:ext cx="0" cy="18716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sp>
        <p:nvSpPr>
          <p:cNvPr id="61446" name="Line 7"/>
          <p:cNvSpPr>
            <a:spLocks noChangeShapeType="1"/>
          </p:cNvSpPr>
          <p:nvPr/>
        </p:nvSpPr>
        <p:spPr bwMode="auto">
          <a:xfrm>
            <a:off x="3492500" y="2925763"/>
            <a:ext cx="172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sp>
        <p:nvSpPr>
          <p:cNvPr id="61447" name="Line 8"/>
          <p:cNvSpPr>
            <a:spLocks noChangeShapeType="1"/>
          </p:cNvSpPr>
          <p:nvPr/>
        </p:nvSpPr>
        <p:spPr bwMode="auto">
          <a:xfrm flipV="1">
            <a:off x="5435600" y="1054100"/>
            <a:ext cx="0" cy="18716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sp>
        <p:nvSpPr>
          <p:cNvPr id="61448" name="Line 9"/>
          <p:cNvSpPr>
            <a:spLocks noChangeShapeType="1"/>
          </p:cNvSpPr>
          <p:nvPr/>
        </p:nvSpPr>
        <p:spPr bwMode="auto">
          <a:xfrm>
            <a:off x="5435600" y="2925763"/>
            <a:ext cx="26654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sp>
        <p:nvSpPr>
          <p:cNvPr id="61449" name="Line 10"/>
          <p:cNvSpPr>
            <a:spLocks noChangeShapeType="1"/>
          </p:cNvSpPr>
          <p:nvPr/>
        </p:nvSpPr>
        <p:spPr bwMode="auto">
          <a:xfrm flipV="1">
            <a:off x="1763713" y="1701800"/>
            <a:ext cx="576262" cy="792163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61450" name="Line 12"/>
          <p:cNvSpPr>
            <a:spLocks noChangeShapeType="1"/>
          </p:cNvSpPr>
          <p:nvPr/>
        </p:nvSpPr>
        <p:spPr bwMode="auto">
          <a:xfrm flipV="1">
            <a:off x="3779838" y="1701800"/>
            <a:ext cx="576262" cy="792163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61451" name="Line 15"/>
          <p:cNvSpPr>
            <a:spLocks noChangeShapeType="1"/>
          </p:cNvSpPr>
          <p:nvPr/>
        </p:nvSpPr>
        <p:spPr bwMode="auto">
          <a:xfrm flipV="1">
            <a:off x="6011863" y="1701800"/>
            <a:ext cx="1152525" cy="792163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61452" name="Line 19"/>
          <p:cNvSpPr>
            <a:spLocks noChangeShapeType="1"/>
          </p:cNvSpPr>
          <p:nvPr/>
        </p:nvSpPr>
        <p:spPr bwMode="auto">
          <a:xfrm>
            <a:off x="1476375" y="2493963"/>
            <a:ext cx="4535488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61453" name="Line 20"/>
          <p:cNvSpPr>
            <a:spLocks noChangeShapeType="1"/>
          </p:cNvSpPr>
          <p:nvPr/>
        </p:nvSpPr>
        <p:spPr bwMode="auto">
          <a:xfrm>
            <a:off x="1763713" y="2493963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61454" name="Line 21"/>
          <p:cNvSpPr>
            <a:spLocks noChangeShapeType="1"/>
          </p:cNvSpPr>
          <p:nvPr/>
        </p:nvSpPr>
        <p:spPr bwMode="auto">
          <a:xfrm>
            <a:off x="3779838" y="2493963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61455" name="Line 22"/>
          <p:cNvSpPr>
            <a:spLocks noChangeShapeType="1"/>
          </p:cNvSpPr>
          <p:nvPr/>
        </p:nvSpPr>
        <p:spPr bwMode="auto">
          <a:xfrm>
            <a:off x="6011863" y="2493963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61456" name="Szövegdoboz 19"/>
          <p:cNvSpPr txBox="1">
            <a:spLocks noChangeArrowheads="1"/>
          </p:cNvSpPr>
          <p:nvPr/>
        </p:nvSpPr>
        <p:spPr bwMode="auto">
          <a:xfrm>
            <a:off x="2771775" y="2565400"/>
            <a:ext cx="5032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u-HU">
                <a:latin typeface="Gill Sans MT" pitchFamily="34" charset="-18"/>
              </a:rPr>
              <a:t>q</a:t>
            </a:r>
            <a:r>
              <a:rPr lang="hu-HU" baseline="-25000">
                <a:latin typeface="Gill Sans MT" pitchFamily="34" charset="-18"/>
              </a:rPr>
              <a:t>I</a:t>
            </a:r>
            <a:endParaRPr lang="hu-HU">
              <a:latin typeface="Gill Sans MT" pitchFamily="34" charset="-18"/>
            </a:endParaRPr>
          </a:p>
        </p:txBody>
      </p:sp>
      <p:sp>
        <p:nvSpPr>
          <p:cNvPr id="61457" name="Szövegdoboz 19"/>
          <p:cNvSpPr txBox="1">
            <a:spLocks noChangeArrowheads="1"/>
          </p:cNvSpPr>
          <p:nvPr/>
        </p:nvSpPr>
        <p:spPr bwMode="auto">
          <a:xfrm>
            <a:off x="4787900" y="2565400"/>
            <a:ext cx="5032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u-HU">
                <a:latin typeface="Gill Sans MT" pitchFamily="34" charset="-18"/>
              </a:rPr>
              <a:t>q</a:t>
            </a:r>
            <a:r>
              <a:rPr lang="hu-HU" baseline="-25000">
                <a:latin typeface="Gill Sans MT" pitchFamily="34" charset="-18"/>
              </a:rPr>
              <a:t>II</a:t>
            </a:r>
            <a:endParaRPr lang="hu-HU">
              <a:latin typeface="Gill Sans MT" pitchFamily="34" charset="-18"/>
            </a:endParaRPr>
          </a:p>
        </p:txBody>
      </p:sp>
      <p:sp>
        <p:nvSpPr>
          <p:cNvPr id="61458" name="Szövegdoboz 19"/>
          <p:cNvSpPr txBox="1">
            <a:spLocks noChangeArrowheads="1"/>
          </p:cNvSpPr>
          <p:nvPr/>
        </p:nvSpPr>
        <p:spPr bwMode="auto">
          <a:xfrm>
            <a:off x="7092950" y="2565400"/>
            <a:ext cx="12223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u-HU">
                <a:latin typeface="Gill Sans MT" pitchFamily="34" charset="-18"/>
              </a:rPr>
              <a:t>Q=</a:t>
            </a:r>
            <a:r>
              <a:rPr lang="hu-HU"/>
              <a:t>q</a:t>
            </a:r>
            <a:r>
              <a:rPr lang="hu-HU" baseline="-25000"/>
              <a:t>I</a:t>
            </a:r>
            <a:r>
              <a:rPr lang="hu-HU"/>
              <a:t>+q</a:t>
            </a:r>
            <a:r>
              <a:rPr lang="hu-HU" baseline="-25000"/>
              <a:t>II</a:t>
            </a:r>
            <a:endParaRPr lang="hu-HU"/>
          </a:p>
        </p:txBody>
      </p:sp>
      <p:sp>
        <p:nvSpPr>
          <p:cNvPr id="61459" name="Szövegdoboz 19"/>
          <p:cNvSpPr txBox="1">
            <a:spLocks noChangeArrowheads="1"/>
          </p:cNvSpPr>
          <p:nvPr/>
        </p:nvSpPr>
        <p:spPr bwMode="auto">
          <a:xfrm>
            <a:off x="1403350" y="981075"/>
            <a:ext cx="5032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u-HU">
                <a:latin typeface="Gill Sans MT" pitchFamily="34" charset="-18"/>
              </a:rPr>
              <a:t>p</a:t>
            </a:r>
          </a:p>
        </p:txBody>
      </p:sp>
      <p:sp>
        <p:nvSpPr>
          <p:cNvPr id="61460" name="Szövegdoboz 19"/>
          <p:cNvSpPr txBox="1">
            <a:spLocks noChangeArrowheads="1"/>
          </p:cNvSpPr>
          <p:nvPr/>
        </p:nvSpPr>
        <p:spPr bwMode="auto">
          <a:xfrm>
            <a:off x="3419475" y="981075"/>
            <a:ext cx="5032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u-HU">
                <a:latin typeface="Gill Sans MT" pitchFamily="34" charset="-18"/>
              </a:rPr>
              <a:t>p</a:t>
            </a:r>
          </a:p>
        </p:txBody>
      </p:sp>
      <p:sp>
        <p:nvSpPr>
          <p:cNvPr id="61461" name="Szövegdoboz 19"/>
          <p:cNvSpPr txBox="1">
            <a:spLocks noChangeArrowheads="1"/>
          </p:cNvSpPr>
          <p:nvPr/>
        </p:nvSpPr>
        <p:spPr bwMode="auto">
          <a:xfrm>
            <a:off x="5364163" y="981075"/>
            <a:ext cx="5032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u-HU">
                <a:latin typeface="Gill Sans MT" pitchFamily="34" charset="-18"/>
              </a:rPr>
              <a:t>p</a:t>
            </a:r>
          </a:p>
        </p:txBody>
      </p:sp>
      <p:sp>
        <p:nvSpPr>
          <p:cNvPr id="61462" name="Szövegdoboz 19"/>
          <p:cNvSpPr txBox="1">
            <a:spLocks noChangeArrowheads="1"/>
          </p:cNvSpPr>
          <p:nvPr/>
        </p:nvSpPr>
        <p:spPr bwMode="auto">
          <a:xfrm>
            <a:off x="1116013" y="2205038"/>
            <a:ext cx="5032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u-HU">
                <a:latin typeface="Gill Sans MT" pitchFamily="34" charset="-18"/>
              </a:rPr>
              <a:t>p</a:t>
            </a:r>
            <a:r>
              <a:rPr lang="hu-HU" baseline="-25000">
                <a:latin typeface="Gill Sans MT" pitchFamily="34" charset="-18"/>
              </a:rPr>
              <a:t>0</a:t>
            </a:r>
            <a:endParaRPr lang="hu-HU">
              <a:latin typeface="Gill Sans MT" pitchFamily="34" charset="-18"/>
            </a:endParaRPr>
          </a:p>
        </p:txBody>
      </p:sp>
      <p:sp>
        <p:nvSpPr>
          <p:cNvPr id="61463" name="Szövegdoboz 19"/>
          <p:cNvSpPr txBox="1">
            <a:spLocks noChangeArrowheads="1"/>
          </p:cNvSpPr>
          <p:nvPr/>
        </p:nvSpPr>
        <p:spPr bwMode="auto">
          <a:xfrm>
            <a:off x="1547813" y="2854325"/>
            <a:ext cx="7921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u-HU">
                <a:latin typeface="Gill Sans MT" pitchFamily="34" charset="-18"/>
              </a:rPr>
              <a:t>q</a:t>
            </a:r>
            <a:r>
              <a:rPr lang="hu-HU" baseline="-25000">
                <a:latin typeface="Gill Sans MT" pitchFamily="34" charset="-18"/>
              </a:rPr>
              <a:t>I</a:t>
            </a:r>
            <a:r>
              <a:rPr lang="hu-HU">
                <a:latin typeface="Gill Sans MT" pitchFamily="34" charset="-18"/>
              </a:rPr>
              <a:t>(</a:t>
            </a:r>
            <a:r>
              <a:rPr lang="hu-HU"/>
              <a:t>p</a:t>
            </a:r>
            <a:r>
              <a:rPr lang="hu-HU" baseline="-25000"/>
              <a:t>0</a:t>
            </a:r>
            <a:r>
              <a:rPr lang="hu-HU">
                <a:latin typeface="Gill Sans MT" pitchFamily="34" charset="-18"/>
              </a:rPr>
              <a:t>)</a:t>
            </a:r>
          </a:p>
        </p:txBody>
      </p:sp>
      <p:sp>
        <p:nvSpPr>
          <p:cNvPr id="61464" name="Szövegdoboz 19"/>
          <p:cNvSpPr txBox="1">
            <a:spLocks noChangeArrowheads="1"/>
          </p:cNvSpPr>
          <p:nvPr/>
        </p:nvSpPr>
        <p:spPr bwMode="auto">
          <a:xfrm>
            <a:off x="3563938" y="2854325"/>
            <a:ext cx="7921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u-HU">
                <a:latin typeface="Gill Sans MT" pitchFamily="34" charset="-18"/>
              </a:rPr>
              <a:t>q</a:t>
            </a:r>
            <a:r>
              <a:rPr lang="hu-HU" baseline="-25000">
                <a:latin typeface="Gill Sans MT" pitchFamily="34" charset="-18"/>
              </a:rPr>
              <a:t>II</a:t>
            </a:r>
            <a:r>
              <a:rPr lang="hu-HU">
                <a:latin typeface="Gill Sans MT" pitchFamily="34" charset="-18"/>
              </a:rPr>
              <a:t>(</a:t>
            </a:r>
            <a:r>
              <a:rPr lang="hu-HU"/>
              <a:t>p</a:t>
            </a:r>
            <a:r>
              <a:rPr lang="hu-HU" baseline="-25000"/>
              <a:t>0</a:t>
            </a:r>
            <a:r>
              <a:rPr lang="hu-HU">
                <a:latin typeface="Gill Sans MT" pitchFamily="34" charset="-18"/>
              </a:rPr>
              <a:t>)</a:t>
            </a:r>
          </a:p>
        </p:txBody>
      </p:sp>
      <p:sp>
        <p:nvSpPr>
          <p:cNvPr id="61465" name="Szövegdoboz 19"/>
          <p:cNvSpPr txBox="1">
            <a:spLocks noChangeArrowheads="1"/>
          </p:cNvSpPr>
          <p:nvPr/>
        </p:nvSpPr>
        <p:spPr bwMode="auto">
          <a:xfrm>
            <a:off x="5795963" y="2854325"/>
            <a:ext cx="2520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u-HU">
                <a:latin typeface="Gill Sans MT" pitchFamily="34" charset="-18"/>
              </a:rPr>
              <a:t>Q</a:t>
            </a:r>
            <a:r>
              <a:rPr lang="hu-HU" baseline="30000">
                <a:latin typeface="Gill Sans MT" pitchFamily="34" charset="-18"/>
              </a:rPr>
              <a:t>S</a:t>
            </a:r>
            <a:r>
              <a:rPr lang="hu-HU">
                <a:latin typeface="Gill Sans MT" pitchFamily="34" charset="-18"/>
              </a:rPr>
              <a:t>(</a:t>
            </a:r>
            <a:r>
              <a:rPr lang="hu-HU"/>
              <a:t>p</a:t>
            </a:r>
            <a:r>
              <a:rPr lang="hu-HU" baseline="-25000"/>
              <a:t>0</a:t>
            </a:r>
            <a:r>
              <a:rPr lang="hu-HU">
                <a:latin typeface="Gill Sans MT" pitchFamily="34" charset="-18"/>
              </a:rPr>
              <a:t>)= </a:t>
            </a:r>
            <a:r>
              <a:rPr lang="hu-HU"/>
              <a:t>q</a:t>
            </a:r>
            <a:r>
              <a:rPr lang="hu-HU" baseline="-25000"/>
              <a:t>I</a:t>
            </a:r>
            <a:r>
              <a:rPr lang="hu-HU"/>
              <a:t>(p</a:t>
            </a:r>
            <a:r>
              <a:rPr lang="hu-HU" baseline="-25000"/>
              <a:t>0</a:t>
            </a:r>
            <a:r>
              <a:rPr lang="hu-HU"/>
              <a:t>)+ q</a:t>
            </a:r>
            <a:r>
              <a:rPr lang="hu-HU" baseline="-25000"/>
              <a:t>II</a:t>
            </a:r>
            <a:r>
              <a:rPr lang="hu-HU"/>
              <a:t>(p</a:t>
            </a:r>
            <a:r>
              <a:rPr lang="hu-HU" baseline="-25000"/>
              <a:t>0</a:t>
            </a:r>
            <a:r>
              <a:rPr lang="hu-HU"/>
              <a:t>)</a:t>
            </a:r>
          </a:p>
        </p:txBody>
      </p:sp>
      <p:sp>
        <p:nvSpPr>
          <p:cNvPr id="61466" name="Line 33"/>
          <p:cNvSpPr>
            <a:spLocks noChangeShapeType="1"/>
          </p:cNvSpPr>
          <p:nvPr/>
        </p:nvSpPr>
        <p:spPr bwMode="auto">
          <a:xfrm>
            <a:off x="1476375" y="1701800"/>
            <a:ext cx="561657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14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14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14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14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14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14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14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14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14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14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14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614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614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500"/>
                            </p:stCondLst>
                            <p:childTnLst>
                              <p:par>
                                <p:cTn id="42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14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614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000"/>
                            </p:stCondLst>
                            <p:childTnLst>
                              <p:par>
                                <p:cTn id="47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9" dur="500"/>
                                        <p:tgtEl>
                                          <p:spTgt spid="614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51" grpId="0" animBg="1"/>
      <p:bldP spid="61452" grpId="0" animBg="1"/>
      <p:bldP spid="61453" grpId="0" animBg="1"/>
      <p:bldP spid="61454" grpId="0" animBg="1"/>
      <p:bldP spid="61455" grpId="0" animBg="1"/>
      <p:bldP spid="61462" grpId="0" build="allAtOnce"/>
      <p:bldP spid="61463" grpId="0" build="allAtOnce"/>
      <p:bldP spid="61464" grpId="0" build="allAtOnce"/>
      <p:bldP spid="61465" grpId="0" build="allAtOnce"/>
      <p:bldP spid="6146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églalap 3"/>
          <p:cNvSpPr/>
          <p:nvPr/>
        </p:nvSpPr>
        <p:spPr>
          <a:xfrm>
            <a:off x="6877050" y="5445125"/>
            <a:ext cx="2087563" cy="936625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/>
          </a:p>
        </p:txBody>
      </p:sp>
      <p:sp>
        <p:nvSpPr>
          <p:cNvPr id="9219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hu-HU" sz="2700" smtClean="0"/>
              <a:t>A vállalat célja profitjának (nyereségének) maximalizálása:  </a:t>
            </a:r>
            <a:r>
              <a:rPr lang="hu-HU" sz="2700" smtClean="0">
                <a:sym typeface="Symbol" pitchFamily="18" charset="2"/>
              </a:rPr>
              <a:t>(q) = TR(q) – TC(q)</a:t>
            </a:r>
          </a:p>
          <a:p>
            <a:pPr eaLnBrk="1" hangingPunct="1">
              <a:lnSpc>
                <a:spcPct val="80000"/>
              </a:lnSpc>
            </a:pPr>
            <a:r>
              <a:rPr lang="hu-HU" sz="2700" smtClean="0">
                <a:sym typeface="Symbol" pitchFamily="18" charset="2"/>
              </a:rPr>
              <a:t>A vállalat profitja a bevételek (TR: összes bevétel, </a:t>
            </a:r>
            <a:r>
              <a:rPr lang="hu-HU" sz="2700" i="1" smtClean="0">
                <a:sym typeface="Symbol" pitchFamily="18" charset="2"/>
              </a:rPr>
              <a:t>total revenue</a:t>
            </a:r>
            <a:r>
              <a:rPr lang="hu-HU" sz="2700" smtClean="0">
                <a:sym typeface="Symbol" pitchFamily="18" charset="2"/>
              </a:rPr>
              <a:t>) és a gazdasági költségek (TC: teljes költség, </a:t>
            </a:r>
            <a:r>
              <a:rPr lang="hu-HU" sz="2700" i="1" smtClean="0">
                <a:sym typeface="Symbol" pitchFamily="18" charset="2"/>
              </a:rPr>
              <a:t>total cost</a:t>
            </a:r>
            <a:r>
              <a:rPr lang="hu-HU" sz="2700" smtClean="0">
                <a:sym typeface="Symbol" pitchFamily="18" charset="2"/>
              </a:rPr>
              <a:t>) különbsége.</a:t>
            </a:r>
          </a:p>
          <a:p>
            <a:pPr eaLnBrk="1" hangingPunct="1">
              <a:lnSpc>
                <a:spcPct val="80000"/>
              </a:lnSpc>
            </a:pPr>
            <a:endParaRPr lang="hu-HU" sz="2700" smtClean="0">
              <a:sym typeface="Symbol" pitchFamily="18" charset="2"/>
            </a:endParaRPr>
          </a:p>
          <a:p>
            <a:pPr eaLnBrk="1" hangingPunct="1">
              <a:lnSpc>
                <a:spcPct val="80000"/>
              </a:lnSpc>
            </a:pPr>
            <a:r>
              <a:rPr lang="hu-HU" sz="2700" smtClean="0">
                <a:sym typeface="Symbol" pitchFamily="18" charset="2"/>
              </a:rPr>
              <a:t>A nyereség maximalizálása érdekében a vállalatnak döntést kell hoznia arról, hogy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Char char="§"/>
            </a:pPr>
            <a:r>
              <a:rPr lang="hu-HU" sz="2400" smtClean="0"/>
              <a:t>Hány terméket állítson elő?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Char char="§"/>
            </a:pPr>
            <a:r>
              <a:rPr lang="hu-HU" sz="2400" smtClean="0"/>
              <a:t>Ezeket milyen áron értékesítse?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Char char="§"/>
            </a:pPr>
            <a:r>
              <a:rPr lang="hu-HU" sz="2400" smtClean="0"/>
              <a:t>Adott termékmennyiség előállítása érdekében milyen termelési tényezőket használjon fel </a:t>
            </a:r>
            <a:r>
              <a:rPr lang="hu-HU" sz="2400" smtClean="0">
                <a:sym typeface="Wingdings" pitchFamily="2" charset="2"/>
              </a:rPr>
              <a:t>  a termelés 							technológiai 					        		összefüggései</a:t>
            </a:r>
            <a:endParaRPr lang="hu-HU" sz="2400" smtClean="0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u-HU" dirty="0" smtClean="0">
                <a:solidFill>
                  <a:schemeClr val="tx2">
                    <a:satMod val="130000"/>
                  </a:schemeClr>
                </a:solidFill>
              </a:rPr>
              <a:t>A vállalat által hozott döntések</a:t>
            </a:r>
            <a:endParaRPr lang="hu-HU" dirty="0">
              <a:solidFill>
                <a:schemeClr val="tx2">
                  <a:satMod val="13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Rectangle 2"/>
          <p:cNvSpPr>
            <a:spLocks noGrp="1"/>
          </p:cNvSpPr>
          <p:nvPr>
            <p:ph type="title"/>
          </p:nvPr>
        </p:nvSpPr>
        <p:spPr bwMode="auto"/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hu-HU" sz="3900" smtClean="0">
                <a:effectLst/>
              </a:rPr>
              <a:t>A tökéletes verseny hosszú távon</a:t>
            </a:r>
          </a:p>
        </p:txBody>
      </p:sp>
      <p:sp>
        <p:nvSpPr>
          <p:cNvPr id="62466" name="Rectangle 3"/>
          <p:cNvSpPr>
            <a:spLocks noGrp="1"/>
          </p:cNvSpPr>
          <p:nvPr>
            <p:ph type="body" idx="1"/>
          </p:nvPr>
        </p:nvSpPr>
        <p:spPr>
          <a:xfrm>
            <a:off x="684213" y="1447800"/>
            <a:ext cx="8250237" cy="4800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hu-HU" sz="2800" dirty="0" smtClean="0"/>
              <a:t>Ha a be- és kilépés szabad („költségmentes”), hosszú távon a piacon realizálható profit (nyereség) 0 lesz, azaz a vállalatok éppen a fedezeti pontjukban termelnek. </a:t>
            </a:r>
            <a:r>
              <a:rPr lang="hu-HU" sz="2800" smtClean="0"/>
              <a:t>[ LAC(q*)=LMC(q*)=P* ]</a:t>
            </a:r>
          </a:p>
          <a:p>
            <a:pPr>
              <a:lnSpc>
                <a:spcPct val="80000"/>
              </a:lnSpc>
            </a:pPr>
            <a:r>
              <a:rPr lang="hu-HU" sz="2800" dirty="0" smtClean="0"/>
              <a:t>Az iparágban található vállalatok száma: n=Q/</a:t>
            </a:r>
            <a:r>
              <a:rPr lang="hu-HU" sz="2800" dirty="0" err="1" smtClean="0"/>
              <a:t>q</a:t>
            </a:r>
            <a:r>
              <a:rPr lang="hu-HU" sz="2800" dirty="0" smtClean="0"/>
              <a:t>       Q</a:t>
            </a:r>
            <a:r>
              <a:rPr lang="hu-HU" sz="2800" baseline="30000" dirty="0" smtClean="0"/>
              <a:t>S</a:t>
            </a:r>
            <a:r>
              <a:rPr lang="hu-HU" sz="2800" dirty="0" smtClean="0"/>
              <a:t>(p*)= Q</a:t>
            </a:r>
            <a:r>
              <a:rPr lang="hu-HU" sz="2800" baseline="30000" dirty="0" smtClean="0"/>
              <a:t>D</a:t>
            </a:r>
            <a:r>
              <a:rPr lang="hu-HU" sz="2800" dirty="0" smtClean="0"/>
              <a:t>(p*);  </a:t>
            </a:r>
          </a:p>
          <a:p>
            <a:pPr>
              <a:lnSpc>
                <a:spcPct val="80000"/>
              </a:lnSpc>
            </a:pPr>
            <a:r>
              <a:rPr lang="hu-HU" sz="2800" dirty="0" smtClean="0"/>
              <a:t>Ha az adott iparágban (rövid távon) nyereség realizálható, ez a vállalatokat a piacra való belépésre ösztönzi, ami a kialakuló árat lefelé nyomja</a:t>
            </a:r>
          </a:p>
          <a:p>
            <a:pPr>
              <a:lnSpc>
                <a:spcPct val="80000"/>
              </a:lnSpc>
            </a:pPr>
            <a:r>
              <a:rPr lang="hu-HU" sz="2800" dirty="0" smtClean="0"/>
              <a:t>Ha az iparág vállalatai veszteségesek, hosszú távon kiléphetnek az iparágból, a kínálat csökkenése miatt a piaci ár nőni fog.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Rectangle 2"/>
          <p:cNvSpPr>
            <a:spLocks noGrp="1"/>
          </p:cNvSpPr>
          <p:nvPr>
            <p:ph type="title" idx="4294967295"/>
          </p:nvPr>
        </p:nvSpPr>
        <p:spPr bwMode="auto">
          <a:xfrm>
            <a:off x="1403350" y="0"/>
            <a:ext cx="7499350" cy="1143000"/>
          </a:xfrm>
          <a:noFill/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hu-HU" dirty="0" smtClean="0">
                <a:effectLst/>
              </a:rPr>
              <a:t>Piaci struktúra</a:t>
            </a:r>
          </a:p>
        </p:txBody>
      </p:sp>
      <p:graphicFrame>
        <p:nvGraphicFramePr>
          <p:cNvPr id="67620" name="Group 36"/>
          <p:cNvGraphicFramePr>
            <a:graphicFrameLocks noGrp="1"/>
          </p:cNvGraphicFramePr>
          <p:nvPr>
            <p:ph sz="half" idx="4294967295"/>
          </p:nvPr>
        </p:nvGraphicFramePr>
        <p:xfrm>
          <a:off x="468313" y="1052513"/>
          <a:ext cx="8466137" cy="3261360"/>
        </p:xfrm>
        <a:graphic>
          <a:graphicData uri="http://schemas.openxmlformats.org/drawingml/2006/table">
            <a:tbl>
              <a:tblPr/>
              <a:tblGrid>
                <a:gridCol w="1803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430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843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843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51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15963">
                <a:tc>
                  <a:txBody>
                    <a:bodyPr/>
                    <a:lstStyle/>
                    <a:p>
                      <a:pPr marL="8255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hu-H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-1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8255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hu-H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-18"/>
                        </a:rPr>
                        <a:t>tökéletes verseny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8255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hu-H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-18"/>
                        </a:rPr>
                        <a:t>monopo-lisztikus verseny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8255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hu-H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-18"/>
                        </a:rPr>
                        <a:t>oligopólium</a:t>
                      </a:r>
                    </a:p>
                    <a:p>
                      <a:pPr marL="8255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hu-H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-1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8255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hu-H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-18"/>
                        </a:rPr>
                        <a:t>monopólium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4038">
                <a:tc>
                  <a:txBody>
                    <a:bodyPr/>
                    <a:lstStyle/>
                    <a:p>
                      <a:pPr marL="8255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hu-H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-18"/>
                        </a:rPr>
                        <a:t>szereplők száma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8255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hu-H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-18"/>
                        </a:rPr>
                        <a:t>„sok”</a:t>
                      </a:r>
                    </a:p>
                    <a:p>
                      <a:pPr marL="8255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hu-H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-1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8255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hu-H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-18"/>
                        </a:rPr>
                        <a:t>„sok”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8255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hu-H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-18"/>
                        </a:rPr>
                        <a:t>„kevés”/ „néhány”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8255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hu-H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-18"/>
                        </a:rPr>
                        <a:t>egy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5625">
                <a:tc>
                  <a:txBody>
                    <a:bodyPr/>
                    <a:lstStyle/>
                    <a:p>
                      <a:pPr marL="8255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hu-H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-18"/>
                        </a:rPr>
                        <a:t>termék jellege</a:t>
                      </a:r>
                    </a:p>
                    <a:p>
                      <a:pPr marL="8255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hu-H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-1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8255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hu-H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-18"/>
                        </a:rPr>
                        <a:t>homogén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8255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hu-H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-18"/>
                        </a:rPr>
                        <a:t>differenciált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8255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hu-H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-18"/>
                        </a:rPr>
                        <a:t>homogén/</a:t>
                      </a:r>
                    </a:p>
                    <a:p>
                      <a:pPr marL="8255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hu-H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-18"/>
                        </a:rPr>
                        <a:t>differenciált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8255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hu-H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-18"/>
                        </a:rPr>
                        <a:t>„homogén”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8475">
                <a:tc>
                  <a:txBody>
                    <a:bodyPr/>
                    <a:lstStyle/>
                    <a:p>
                      <a:pPr marL="8255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hu-H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-18"/>
                        </a:rPr>
                        <a:t>profit hosszú távon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8255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el-G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-18"/>
                        </a:rPr>
                        <a:t>π</a:t>
                      </a:r>
                      <a:r>
                        <a:rPr kumimoji="0" lang="hu-H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-18"/>
                        </a:rPr>
                        <a:t> = 0 (TC=TR)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8255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el-G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-18"/>
                        </a:rPr>
                        <a:t>π</a:t>
                      </a:r>
                      <a:r>
                        <a:rPr kumimoji="0" lang="hu-H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-18"/>
                        </a:rPr>
                        <a:t> = 0 (TR=TC)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8255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el-G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-18"/>
                        </a:rPr>
                        <a:t>π </a:t>
                      </a:r>
                      <a:r>
                        <a:rPr kumimoji="0" lang="hu-H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-18"/>
                        </a:rPr>
                        <a:t>≥</a:t>
                      </a:r>
                      <a:r>
                        <a:rPr kumimoji="0" lang="el-G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-18"/>
                        </a:rPr>
                        <a:t> </a:t>
                      </a:r>
                      <a:r>
                        <a:rPr kumimoji="0" lang="hu-H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-18"/>
                        </a:rPr>
                        <a:t>0 (TR≥TC)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8255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el-G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-18"/>
                        </a:rPr>
                        <a:t>π </a:t>
                      </a:r>
                      <a:r>
                        <a:rPr kumimoji="0" lang="hu-H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-18"/>
                        </a:rPr>
                        <a:t>≥</a:t>
                      </a:r>
                      <a:r>
                        <a:rPr kumimoji="0" lang="el-G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-18"/>
                        </a:rPr>
                        <a:t> </a:t>
                      </a:r>
                      <a:r>
                        <a:rPr kumimoji="0" lang="hu-H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-18"/>
                        </a:rPr>
                        <a:t>0 (TR≥TC)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67618" name="Rectangle 153"/>
          <p:cNvSpPr>
            <a:spLocks noGrp="1"/>
          </p:cNvSpPr>
          <p:nvPr>
            <p:ph type="body" sz="half" idx="4294967295"/>
          </p:nvPr>
        </p:nvSpPr>
        <p:spPr>
          <a:xfrm>
            <a:off x="0" y="4437063"/>
            <a:ext cx="8934450" cy="2232025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hu-HU" sz="2800" smtClean="0"/>
              <a:t>	Tökéletlen piaci struktúrák létrejöttének oka: a tökéletes verseny valamely feltétele nem teljesül. Pl. a szereplők [egy része] nem árelfogadó[k] (oligopólium, monopólium), a termék nem homogén (monopolisztikus verseny); a be- és kilépés nem szabad stb.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Rectangle 2"/>
          <p:cNvSpPr>
            <a:spLocks noGrp="1"/>
          </p:cNvSpPr>
          <p:nvPr>
            <p:ph type="title"/>
          </p:nvPr>
        </p:nvSpPr>
        <p:spPr bwMode="auto"/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hu-HU" smtClean="0">
                <a:effectLst/>
              </a:rPr>
              <a:t>A monopólium</a:t>
            </a:r>
          </a:p>
        </p:txBody>
      </p:sp>
      <p:sp>
        <p:nvSpPr>
          <p:cNvPr id="68610" name="Rectangle 3"/>
          <p:cNvSpPr>
            <a:spLocks noGrp="1"/>
          </p:cNvSpPr>
          <p:nvPr>
            <p:ph type="body" idx="1"/>
          </p:nvPr>
        </p:nvSpPr>
        <p:spPr>
          <a:xfrm>
            <a:off x="3629025" y="1412875"/>
            <a:ext cx="5514975" cy="525621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hu-HU" sz="2400" smtClean="0"/>
              <a:t>Az optimális termelési mennyiség: 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hu-HU" sz="2400" smtClean="0"/>
              <a:t>	p &gt; MR = MC</a:t>
            </a:r>
          </a:p>
          <a:p>
            <a:pPr>
              <a:lnSpc>
                <a:spcPct val="80000"/>
              </a:lnSpc>
            </a:pPr>
            <a:r>
              <a:rPr lang="hu-HU" sz="2400" smtClean="0"/>
              <a:t>A monopólium a tökéletes verseny egyensúlyának megfelelő termelési mennyiségnél kevesebbet állít elő; ezért magasabb árat kérhet érte          (p&gt;MC; q*: MR(q*)=MC(q*)).</a:t>
            </a:r>
          </a:p>
          <a:p>
            <a:pPr>
              <a:lnSpc>
                <a:spcPct val="80000"/>
              </a:lnSpc>
            </a:pPr>
            <a:r>
              <a:rPr lang="hu-HU" sz="2400" smtClean="0"/>
              <a:t>A monopólium társadalmi szempontból nem hatékony, a fogyasztói többlet nagyobb mértékben csökken, mint amennyivel a termelői többlet nő (de: méretgazdaságosság).</a:t>
            </a:r>
          </a:p>
          <a:p>
            <a:pPr>
              <a:lnSpc>
                <a:spcPct val="80000"/>
              </a:lnSpc>
            </a:pPr>
            <a:r>
              <a:rPr lang="hu-HU" sz="2400" smtClean="0"/>
              <a:t>A monopólium által kínált mennyiség mindig függ a kereslettől </a:t>
            </a:r>
            <a:r>
              <a:rPr lang="hu-HU" sz="2400" smtClean="0">
                <a:sym typeface="Wingdings" pitchFamily="2" charset="2"/>
              </a:rPr>
              <a:t> a monopólium kínálati függvénye nem határozható meg.</a:t>
            </a:r>
            <a:endParaRPr lang="hu-HU" sz="2400" smtClean="0"/>
          </a:p>
        </p:txBody>
      </p:sp>
      <p:sp>
        <p:nvSpPr>
          <p:cNvPr id="68611" name="Line 4"/>
          <p:cNvSpPr>
            <a:spLocks noChangeShapeType="1"/>
          </p:cNvSpPr>
          <p:nvPr/>
        </p:nvSpPr>
        <p:spPr bwMode="auto">
          <a:xfrm flipV="1">
            <a:off x="1258888" y="1341438"/>
            <a:ext cx="0" cy="25923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sp>
        <p:nvSpPr>
          <p:cNvPr id="68612" name="Line 5"/>
          <p:cNvSpPr>
            <a:spLocks noChangeShapeType="1"/>
          </p:cNvSpPr>
          <p:nvPr/>
        </p:nvSpPr>
        <p:spPr bwMode="auto">
          <a:xfrm>
            <a:off x="1258888" y="3933825"/>
            <a:ext cx="25923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sp>
        <p:nvSpPr>
          <p:cNvPr id="68613" name="Line 6"/>
          <p:cNvSpPr>
            <a:spLocks noChangeShapeType="1"/>
          </p:cNvSpPr>
          <p:nvPr/>
        </p:nvSpPr>
        <p:spPr bwMode="auto">
          <a:xfrm>
            <a:off x="1258888" y="1844675"/>
            <a:ext cx="1009650" cy="20891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68614" name="Line 9"/>
          <p:cNvSpPr>
            <a:spLocks noChangeShapeType="1"/>
          </p:cNvSpPr>
          <p:nvPr/>
        </p:nvSpPr>
        <p:spPr bwMode="auto">
          <a:xfrm>
            <a:off x="1258888" y="1844675"/>
            <a:ext cx="1873250" cy="20891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68615" name="Line 11"/>
          <p:cNvSpPr>
            <a:spLocks noChangeShapeType="1"/>
          </p:cNvSpPr>
          <p:nvPr/>
        </p:nvSpPr>
        <p:spPr bwMode="auto">
          <a:xfrm>
            <a:off x="1258888" y="3213100"/>
            <a:ext cx="649287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68616" name="Line 12"/>
          <p:cNvSpPr>
            <a:spLocks noChangeShapeType="1"/>
          </p:cNvSpPr>
          <p:nvPr/>
        </p:nvSpPr>
        <p:spPr bwMode="auto">
          <a:xfrm flipV="1">
            <a:off x="1908175" y="2565400"/>
            <a:ext cx="0" cy="6477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68617" name="Line 13"/>
          <p:cNvSpPr>
            <a:spLocks noChangeShapeType="1"/>
          </p:cNvSpPr>
          <p:nvPr/>
        </p:nvSpPr>
        <p:spPr bwMode="auto">
          <a:xfrm>
            <a:off x="1258888" y="2565400"/>
            <a:ext cx="649287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68618" name="Szövegdoboz 19"/>
          <p:cNvSpPr txBox="1">
            <a:spLocks noChangeArrowheads="1"/>
          </p:cNvSpPr>
          <p:nvPr/>
        </p:nvSpPr>
        <p:spPr bwMode="auto">
          <a:xfrm>
            <a:off x="3492500" y="3573463"/>
            <a:ext cx="5032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u-HU">
                <a:latin typeface="Gill Sans MT" pitchFamily="34" charset="-18"/>
              </a:rPr>
              <a:t>Q</a:t>
            </a:r>
          </a:p>
        </p:txBody>
      </p:sp>
      <p:sp>
        <p:nvSpPr>
          <p:cNvPr id="68619" name="Szövegdoboz 19"/>
          <p:cNvSpPr txBox="1">
            <a:spLocks noChangeArrowheads="1"/>
          </p:cNvSpPr>
          <p:nvPr/>
        </p:nvSpPr>
        <p:spPr bwMode="auto">
          <a:xfrm>
            <a:off x="1187450" y="1268413"/>
            <a:ext cx="11525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u-HU">
                <a:latin typeface="Gill Sans MT" pitchFamily="34" charset="-18"/>
              </a:rPr>
              <a:t>P, MC, MR</a:t>
            </a:r>
          </a:p>
        </p:txBody>
      </p:sp>
      <p:sp>
        <p:nvSpPr>
          <p:cNvPr id="68620" name="Szövegdoboz 19"/>
          <p:cNvSpPr txBox="1">
            <a:spLocks noChangeArrowheads="1"/>
          </p:cNvSpPr>
          <p:nvPr/>
        </p:nvSpPr>
        <p:spPr bwMode="auto">
          <a:xfrm>
            <a:off x="2987675" y="1700213"/>
            <a:ext cx="7191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u-HU">
                <a:latin typeface="Gill Sans MT" pitchFamily="34" charset="-18"/>
              </a:rPr>
              <a:t>MC</a:t>
            </a:r>
          </a:p>
        </p:txBody>
      </p:sp>
      <p:sp>
        <p:nvSpPr>
          <p:cNvPr id="68621" name="Szövegdoboz 19"/>
          <p:cNvSpPr txBox="1">
            <a:spLocks noChangeArrowheads="1"/>
          </p:cNvSpPr>
          <p:nvPr/>
        </p:nvSpPr>
        <p:spPr bwMode="auto">
          <a:xfrm>
            <a:off x="2843213" y="3284538"/>
            <a:ext cx="5032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u-HU">
                <a:latin typeface="Gill Sans MT" pitchFamily="34" charset="-18"/>
              </a:rPr>
              <a:t>Q</a:t>
            </a:r>
            <a:r>
              <a:rPr lang="hu-HU" baseline="-25000">
                <a:latin typeface="Gill Sans MT" pitchFamily="34" charset="-18"/>
              </a:rPr>
              <a:t>D</a:t>
            </a:r>
            <a:endParaRPr lang="hu-HU">
              <a:latin typeface="Gill Sans MT" pitchFamily="34" charset="-18"/>
            </a:endParaRPr>
          </a:p>
        </p:txBody>
      </p:sp>
      <p:sp>
        <p:nvSpPr>
          <p:cNvPr id="68622" name="Szövegdoboz 19"/>
          <p:cNvSpPr txBox="1">
            <a:spLocks noChangeArrowheads="1"/>
          </p:cNvSpPr>
          <p:nvPr/>
        </p:nvSpPr>
        <p:spPr bwMode="auto">
          <a:xfrm>
            <a:off x="2195513" y="3573463"/>
            <a:ext cx="5032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u-HU">
                <a:latin typeface="Gill Sans MT" pitchFamily="34" charset="-18"/>
              </a:rPr>
              <a:t>MR</a:t>
            </a:r>
          </a:p>
        </p:txBody>
      </p:sp>
      <p:sp>
        <p:nvSpPr>
          <p:cNvPr id="68623" name="AutoShape 22"/>
          <p:cNvSpPr>
            <a:spLocks noChangeArrowheads="1"/>
          </p:cNvSpPr>
          <p:nvPr/>
        </p:nvSpPr>
        <p:spPr bwMode="auto">
          <a:xfrm>
            <a:off x="1908175" y="2565400"/>
            <a:ext cx="360363" cy="431800"/>
          </a:xfrm>
          <a:prstGeom prst="rtTriangle">
            <a:avLst/>
          </a:prstGeom>
          <a:solidFill>
            <a:schemeClr val="accent1">
              <a:alpha val="25098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68624" name="AutoShape 23"/>
          <p:cNvSpPr>
            <a:spLocks noChangeArrowheads="1"/>
          </p:cNvSpPr>
          <p:nvPr/>
        </p:nvSpPr>
        <p:spPr bwMode="auto">
          <a:xfrm flipV="1">
            <a:off x="1908175" y="2997200"/>
            <a:ext cx="431800" cy="215900"/>
          </a:xfrm>
          <a:prstGeom prst="rtTriangle">
            <a:avLst/>
          </a:prstGeom>
          <a:solidFill>
            <a:schemeClr val="accent1">
              <a:alpha val="25098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68625" name="AutoShape 24"/>
          <p:cNvSpPr>
            <a:spLocks noChangeArrowheads="1"/>
          </p:cNvSpPr>
          <p:nvPr/>
        </p:nvSpPr>
        <p:spPr bwMode="auto">
          <a:xfrm>
            <a:off x="1258888" y="1844675"/>
            <a:ext cx="649287" cy="720725"/>
          </a:xfrm>
          <a:prstGeom prst="rtTriangle">
            <a:avLst/>
          </a:prstGeom>
          <a:solidFill>
            <a:srgbClr val="800000">
              <a:alpha val="20000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68626" name="AutoShape 24"/>
          <p:cNvSpPr>
            <a:spLocks noChangeArrowheads="1"/>
          </p:cNvSpPr>
          <p:nvPr/>
        </p:nvSpPr>
        <p:spPr bwMode="auto">
          <a:xfrm>
            <a:off x="1116013" y="4149725"/>
            <a:ext cx="720725" cy="504825"/>
          </a:xfrm>
          <a:prstGeom prst="rtTriangle">
            <a:avLst/>
          </a:prstGeom>
          <a:solidFill>
            <a:srgbClr val="800000">
              <a:alpha val="2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68627" name="AutoShape 22"/>
          <p:cNvSpPr>
            <a:spLocks noChangeArrowheads="1"/>
          </p:cNvSpPr>
          <p:nvPr/>
        </p:nvSpPr>
        <p:spPr bwMode="auto">
          <a:xfrm>
            <a:off x="1116013" y="4941888"/>
            <a:ext cx="792162" cy="433387"/>
          </a:xfrm>
          <a:prstGeom prst="rtTriangle">
            <a:avLst/>
          </a:prstGeom>
          <a:solidFill>
            <a:schemeClr val="accent1">
              <a:alpha val="25098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68628" name="Text Box 23"/>
          <p:cNvSpPr txBox="1">
            <a:spLocks noChangeArrowheads="1"/>
          </p:cNvSpPr>
          <p:nvPr/>
        </p:nvSpPr>
        <p:spPr bwMode="auto">
          <a:xfrm>
            <a:off x="1908175" y="4076700"/>
            <a:ext cx="165576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/>
              <a:t>fogyasztói többlet</a:t>
            </a:r>
          </a:p>
        </p:txBody>
      </p:sp>
      <p:sp>
        <p:nvSpPr>
          <p:cNvPr id="68629" name="Text Box 24"/>
          <p:cNvSpPr txBox="1">
            <a:spLocks noChangeArrowheads="1"/>
          </p:cNvSpPr>
          <p:nvPr/>
        </p:nvSpPr>
        <p:spPr bwMode="auto">
          <a:xfrm>
            <a:off x="1908175" y="4797425"/>
            <a:ext cx="165576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/>
              <a:t>holtteher-   veszteség</a:t>
            </a:r>
          </a:p>
        </p:txBody>
      </p:sp>
      <p:sp>
        <p:nvSpPr>
          <p:cNvPr id="68630" name="Rectangle 25"/>
          <p:cNvSpPr>
            <a:spLocks noChangeArrowheads="1"/>
          </p:cNvSpPr>
          <p:nvPr/>
        </p:nvSpPr>
        <p:spPr bwMode="auto">
          <a:xfrm>
            <a:off x="1258888" y="2565400"/>
            <a:ext cx="649287" cy="647700"/>
          </a:xfrm>
          <a:prstGeom prst="rect">
            <a:avLst/>
          </a:prstGeom>
          <a:solidFill>
            <a:srgbClr val="008000">
              <a:alpha val="39999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68631" name="AutoShape 26"/>
          <p:cNvSpPr>
            <a:spLocks noChangeArrowheads="1"/>
          </p:cNvSpPr>
          <p:nvPr/>
        </p:nvSpPr>
        <p:spPr bwMode="auto">
          <a:xfrm flipV="1">
            <a:off x="1258888" y="3213100"/>
            <a:ext cx="649287" cy="287338"/>
          </a:xfrm>
          <a:prstGeom prst="rtTriangle">
            <a:avLst/>
          </a:prstGeom>
          <a:solidFill>
            <a:srgbClr val="008000">
              <a:alpha val="39999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68632" name="AutoShape 22"/>
          <p:cNvSpPr>
            <a:spLocks noChangeArrowheads="1"/>
          </p:cNvSpPr>
          <p:nvPr/>
        </p:nvSpPr>
        <p:spPr bwMode="auto">
          <a:xfrm>
            <a:off x="1116013" y="5661025"/>
            <a:ext cx="792162" cy="433388"/>
          </a:xfrm>
          <a:prstGeom prst="rtTriangle">
            <a:avLst/>
          </a:prstGeom>
          <a:solidFill>
            <a:srgbClr val="008000">
              <a:alpha val="39999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68633" name="Text Box 28"/>
          <p:cNvSpPr txBox="1">
            <a:spLocks noChangeArrowheads="1"/>
          </p:cNvSpPr>
          <p:nvPr/>
        </p:nvSpPr>
        <p:spPr bwMode="auto">
          <a:xfrm>
            <a:off x="1908175" y="5589588"/>
            <a:ext cx="165576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/>
              <a:t>termelői többlet</a:t>
            </a:r>
          </a:p>
        </p:txBody>
      </p:sp>
      <p:sp>
        <p:nvSpPr>
          <p:cNvPr id="68634" name="Line 28"/>
          <p:cNvSpPr>
            <a:spLocks noChangeShapeType="1"/>
          </p:cNvSpPr>
          <p:nvPr/>
        </p:nvSpPr>
        <p:spPr bwMode="auto">
          <a:xfrm>
            <a:off x="1908175" y="3213100"/>
            <a:ext cx="0" cy="72072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68635" name="Szövegdoboz 19"/>
          <p:cNvSpPr txBox="1">
            <a:spLocks noChangeArrowheads="1"/>
          </p:cNvSpPr>
          <p:nvPr/>
        </p:nvSpPr>
        <p:spPr bwMode="auto">
          <a:xfrm>
            <a:off x="1547813" y="3573463"/>
            <a:ext cx="5032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u-HU">
                <a:latin typeface="Gill Sans MT" pitchFamily="34" charset="-18"/>
              </a:rPr>
              <a:t>Q*</a:t>
            </a:r>
          </a:p>
        </p:txBody>
      </p:sp>
      <p:sp>
        <p:nvSpPr>
          <p:cNvPr id="68636" name="Szövegdoboz 19"/>
          <p:cNvSpPr txBox="1">
            <a:spLocks noChangeArrowheads="1"/>
          </p:cNvSpPr>
          <p:nvPr/>
        </p:nvSpPr>
        <p:spPr bwMode="auto">
          <a:xfrm>
            <a:off x="900113" y="2349500"/>
            <a:ext cx="5032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u-HU">
                <a:latin typeface="Gill Sans MT" pitchFamily="34" charset="-18"/>
              </a:rPr>
              <a:t>P*</a:t>
            </a:r>
          </a:p>
        </p:txBody>
      </p:sp>
      <p:sp>
        <p:nvSpPr>
          <p:cNvPr id="68637" name="Freeform 33"/>
          <p:cNvSpPr>
            <a:spLocks/>
          </p:cNvSpPr>
          <p:nvPr/>
        </p:nvSpPr>
        <p:spPr bwMode="auto">
          <a:xfrm>
            <a:off x="1258888" y="1773238"/>
            <a:ext cx="2233612" cy="1728787"/>
          </a:xfrm>
          <a:custGeom>
            <a:avLst/>
            <a:gdLst>
              <a:gd name="T0" fmla="*/ 0 w 1633"/>
              <a:gd name="T1" fmla="*/ 2147483647 h 1089"/>
              <a:gd name="T2" fmla="*/ 2147483647 w 1633"/>
              <a:gd name="T3" fmla="*/ 1257556644 h 1089"/>
              <a:gd name="T4" fmla="*/ 2147483647 w 1633"/>
              <a:gd name="T5" fmla="*/ 0 h 1089"/>
              <a:gd name="T6" fmla="*/ 0 60000 65536"/>
              <a:gd name="T7" fmla="*/ 0 60000 65536"/>
              <a:gd name="T8" fmla="*/ 0 60000 65536"/>
              <a:gd name="T9" fmla="*/ 0 w 1633"/>
              <a:gd name="T10" fmla="*/ 0 h 1089"/>
              <a:gd name="T11" fmla="*/ 1633 w 1633"/>
              <a:gd name="T12" fmla="*/ 1089 h 108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633" h="1089">
                <a:moveTo>
                  <a:pt x="0" y="1089"/>
                </a:moveTo>
                <a:cubicBezTo>
                  <a:pt x="544" y="884"/>
                  <a:pt x="1089" y="680"/>
                  <a:pt x="1361" y="499"/>
                </a:cubicBezTo>
                <a:cubicBezTo>
                  <a:pt x="1633" y="318"/>
                  <a:pt x="1633" y="159"/>
                  <a:pt x="1633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686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686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86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86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86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86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86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86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86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86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86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86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500"/>
                            </p:stCondLst>
                            <p:childTnLst>
                              <p:par>
                                <p:cTn id="31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3" dur="500"/>
                                        <p:tgtEl>
                                          <p:spTgt spid="686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6" dur="500"/>
                                        <p:tgtEl>
                                          <p:spTgt spid="686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686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86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86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686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686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3" grpId="0" animBg="1"/>
      <p:bldP spid="68615" grpId="0" animBg="1"/>
      <p:bldP spid="68616" grpId="0" animBg="1"/>
      <p:bldP spid="68617" grpId="0" animBg="1"/>
      <p:bldP spid="68622" grpId="0" build="allAtOnce"/>
      <p:bldP spid="68623" grpId="0" animBg="1"/>
      <p:bldP spid="68624" grpId="0" animBg="1"/>
      <p:bldP spid="68625" grpId="0" animBg="1"/>
      <p:bldP spid="68630" grpId="0" animBg="1"/>
      <p:bldP spid="68631" grpId="0" animBg="1"/>
      <p:bldP spid="68634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79" name="Rectangle 2"/>
          <p:cNvSpPr>
            <a:spLocks noGrp="1"/>
          </p:cNvSpPr>
          <p:nvPr>
            <p:ph type="title" idx="4294967295"/>
          </p:nvPr>
        </p:nvSpPr>
        <p:spPr bwMode="auto">
          <a:xfrm>
            <a:off x="971550" y="0"/>
            <a:ext cx="7962900" cy="1143000"/>
          </a:xfrm>
          <a:noFill/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hu-HU" sz="3900" smtClean="0">
                <a:effectLst/>
              </a:rPr>
              <a:t>Határbevétel, haszonkulcsos árképzés</a:t>
            </a:r>
          </a:p>
        </p:txBody>
      </p:sp>
      <p:sp>
        <p:nvSpPr>
          <p:cNvPr id="103480" name="Rectangle 3"/>
          <p:cNvSpPr>
            <a:spLocks noGrp="1"/>
          </p:cNvSpPr>
          <p:nvPr>
            <p:ph type="body" idx="4294967295"/>
          </p:nvPr>
        </p:nvSpPr>
        <p:spPr>
          <a:xfrm>
            <a:off x="3629025" y="1052513"/>
            <a:ext cx="5514975" cy="5256212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hu-HU" sz="2000" smtClean="0"/>
              <a:t>A monopólium határbevételi függvénye felírható a kereslet sajátár-rugalmassága segítségével:</a:t>
            </a:r>
          </a:p>
          <a:p>
            <a:pPr>
              <a:lnSpc>
                <a:spcPct val="80000"/>
              </a:lnSpc>
            </a:pPr>
            <a:endParaRPr lang="hu-HU" sz="2000" smtClean="0"/>
          </a:p>
          <a:p>
            <a:pPr>
              <a:lnSpc>
                <a:spcPct val="80000"/>
              </a:lnSpc>
            </a:pPr>
            <a:endParaRPr lang="hu-HU" sz="2000" smtClean="0"/>
          </a:p>
          <a:p>
            <a:pPr>
              <a:lnSpc>
                <a:spcPct val="80000"/>
              </a:lnSpc>
            </a:pPr>
            <a:endParaRPr lang="hu-HU" sz="2000" smtClean="0"/>
          </a:p>
          <a:p>
            <a:pPr>
              <a:lnSpc>
                <a:spcPct val="80000"/>
              </a:lnSpc>
            </a:pPr>
            <a:endParaRPr lang="hu-HU" sz="2000" smtClean="0"/>
          </a:p>
          <a:p>
            <a:pPr>
              <a:lnSpc>
                <a:spcPct val="80000"/>
              </a:lnSpc>
            </a:pPr>
            <a:endParaRPr lang="hu-HU" sz="2000" smtClean="0"/>
          </a:p>
          <a:p>
            <a:pPr>
              <a:lnSpc>
                <a:spcPct val="80000"/>
              </a:lnSpc>
            </a:pPr>
            <a:r>
              <a:rPr lang="hu-HU" sz="2000" smtClean="0"/>
              <a:t>Mivel az optimumban MR=MC, a rugalmasság segítségével felírhatjuk a (határköltségből kiinduló) árképzési formulát:</a:t>
            </a:r>
          </a:p>
          <a:p>
            <a:pPr>
              <a:lnSpc>
                <a:spcPct val="80000"/>
              </a:lnSpc>
            </a:pPr>
            <a:endParaRPr lang="hu-HU" sz="2000" smtClean="0"/>
          </a:p>
          <a:p>
            <a:pPr>
              <a:lnSpc>
                <a:spcPct val="80000"/>
              </a:lnSpc>
            </a:pPr>
            <a:endParaRPr lang="hu-HU" sz="2000" smtClean="0"/>
          </a:p>
          <a:p>
            <a:pPr>
              <a:lnSpc>
                <a:spcPct val="80000"/>
              </a:lnSpc>
            </a:pPr>
            <a:endParaRPr lang="hu-HU" sz="2000" smtClean="0"/>
          </a:p>
          <a:p>
            <a:pPr>
              <a:lnSpc>
                <a:spcPct val="80000"/>
              </a:lnSpc>
            </a:pPr>
            <a:r>
              <a:rPr lang="hu-HU" sz="2000" smtClean="0"/>
              <a:t>A racionális vállalat soha nem fog a keresleti görbe rugalmatlan szakaszán (|</a:t>
            </a:r>
            <a:r>
              <a:rPr lang="el-GR" sz="2000" smtClean="0">
                <a:latin typeface="Arial" charset="0"/>
                <a:cs typeface="Arial" charset="0"/>
              </a:rPr>
              <a:t>ε</a:t>
            </a:r>
            <a:r>
              <a:rPr lang="hu-HU" sz="2000" smtClean="0">
                <a:latin typeface="Arial" charset="0"/>
                <a:cs typeface="Arial" charset="0"/>
              </a:rPr>
              <a:t>|</a:t>
            </a:r>
            <a:r>
              <a:rPr lang="hu-HU" sz="2000" smtClean="0"/>
              <a:t>&lt;1) termelni, mivel |</a:t>
            </a:r>
            <a:r>
              <a:rPr lang="el-GR" sz="2000" smtClean="0">
                <a:latin typeface="Arial" charset="0"/>
                <a:cs typeface="Arial" charset="0"/>
              </a:rPr>
              <a:t>ε</a:t>
            </a:r>
            <a:r>
              <a:rPr lang="hu-HU" sz="2000" smtClean="0">
                <a:latin typeface="Arial" charset="0"/>
                <a:cs typeface="Arial" charset="0"/>
              </a:rPr>
              <a:t>|</a:t>
            </a:r>
            <a:r>
              <a:rPr lang="hu-HU" sz="2000" smtClean="0"/>
              <a:t>=1-nél nagyobb termelési mennyiségekre az összbevétel már csökken (az összköltség pedig nő, hiszen MC&gt;0).</a:t>
            </a:r>
          </a:p>
          <a:p>
            <a:pPr>
              <a:lnSpc>
                <a:spcPct val="80000"/>
              </a:lnSpc>
            </a:pPr>
            <a:endParaRPr lang="hu-HU" sz="2000" smtClean="0"/>
          </a:p>
          <a:p>
            <a:pPr>
              <a:lnSpc>
                <a:spcPct val="80000"/>
              </a:lnSpc>
            </a:pPr>
            <a:endParaRPr lang="hu-HU" sz="2000" smtClean="0"/>
          </a:p>
        </p:txBody>
      </p:sp>
      <p:sp>
        <p:nvSpPr>
          <p:cNvPr id="103481" name="Line 4"/>
          <p:cNvSpPr>
            <a:spLocks noChangeShapeType="1"/>
          </p:cNvSpPr>
          <p:nvPr/>
        </p:nvSpPr>
        <p:spPr bwMode="auto">
          <a:xfrm flipV="1">
            <a:off x="1258888" y="1341438"/>
            <a:ext cx="0" cy="25923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sp>
        <p:nvSpPr>
          <p:cNvPr id="103482" name="Line 5"/>
          <p:cNvSpPr>
            <a:spLocks noChangeShapeType="1"/>
          </p:cNvSpPr>
          <p:nvPr/>
        </p:nvSpPr>
        <p:spPr bwMode="auto">
          <a:xfrm>
            <a:off x="1258888" y="3933825"/>
            <a:ext cx="25923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sp>
        <p:nvSpPr>
          <p:cNvPr id="103483" name="Line 6"/>
          <p:cNvSpPr>
            <a:spLocks noChangeShapeType="1"/>
          </p:cNvSpPr>
          <p:nvPr/>
        </p:nvSpPr>
        <p:spPr bwMode="auto">
          <a:xfrm>
            <a:off x="1258888" y="1844675"/>
            <a:ext cx="1009650" cy="20891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103484" name="Line 9"/>
          <p:cNvSpPr>
            <a:spLocks noChangeShapeType="1"/>
          </p:cNvSpPr>
          <p:nvPr/>
        </p:nvSpPr>
        <p:spPr bwMode="auto">
          <a:xfrm>
            <a:off x="1258888" y="1844675"/>
            <a:ext cx="2019300" cy="20891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103485" name="Szövegdoboz 19"/>
          <p:cNvSpPr txBox="1">
            <a:spLocks noChangeArrowheads="1"/>
          </p:cNvSpPr>
          <p:nvPr/>
        </p:nvSpPr>
        <p:spPr bwMode="auto">
          <a:xfrm>
            <a:off x="3492500" y="3573463"/>
            <a:ext cx="5032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u-HU">
                <a:latin typeface="Gill Sans MT" pitchFamily="34" charset="-18"/>
              </a:rPr>
              <a:t>Q</a:t>
            </a:r>
          </a:p>
        </p:txBody>
      </p:sp>
      <p:sp>
        <p:nvSpPr>
          <p:cNvPr id="103486" name="Szövegdoboz 19"/>
          <p:cNvSpPr txBox="1">
            <a:spLocks noChangeArrowheads="1"/>
          </p:cNvSpPr>
          <p:nvPr/>
        </p:nvSpPr>
        <p:spPr bwMode="auto">
          <a:xfrm>
            <a:off x="1187450" y="4149725"/>
            <a:ext cx="1152525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u-HU">
                <a:latin typeface="Gill Sans MT" pitchFamily="34" charset="-18"/>
              </a:rPr>
              <a:t>TR</a:t>
            </a:r>
          </a:p>
          <a:p>
            <a:r>
              <a:rPr lang="hu-HU" baseline="30000">
                <a:latin typeface="Gill Sans MT" pitchFamily="34" charset="-18"/>
              </a:rPr>
              <a:t>(=P</a:t>
            </a:r>
            <a:r>
              <a:rPr lang="hu-HU" sz="1000" baseline="50000">
                <a:latin typeface="Gill Sans MT" pitchFamily="34" charset="-18"/>
              </a:rPr>
              <a:t>*</a:t>
            </a:r>
            <a:r>
              <a:rPr lang="hu-HU" baseline="30000">
                <a:latin typeface="Gill Sans MT" pitchFamily="34" charset="-18"/>
              </a:rPr>
              <a:t>Q)</a:t>
            </a:r>
          </a:p>
        </p:txBody>
      </p:sp>
      <p:sp>
        <p:nvSpPr>
          <p:cNvPr id="103487" name="Szövegdoboz 19"/>
          <p:cNvSpPr txBox="1">
            <a:spLocks noChangeArrowheads="1"/>
          </p:cNvSpPr>
          <p:nvPr/>
        </p:nvSpPr>
        <p:spPr bwMode="auto">
          <a:xfrm>
            <a:off x="2843213" y="3284538"/>
            <a:ext cx="5032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u-HU">
                <a:latin typeface="Gill Sans MT" pitchFamily="34" charset="-18"/>
              </a:rPr>
              <a:t>Q</a:t>
            </a:r>
            <a:r>
              <a:rPr lang="hu-HU" baseline="-25000">
                <a:latin typeface="Gill Sans MT" pitchFamily="34" charset="-18"/>
              </a:rPr>
              <a:t>D</a:t>
            </a:r>
            <a:endParaRPr lang="hu-HU">
              <a:latin typeface="Gill Sans MT" pitchFamily="34" charset="-18"/>
            </a:endParaRPr>
          </a:p>
        </p:txBody>
      </p:sp>
      <p:sp>
        <p:nvSpPr>
          <p:cNvPr id="103488" name="Szövegdoboz 19"/>
          <p:cNvSpPr txBox="1">
            <a:spLocks noChangeArrowheads="1"/>
          </p:cNvSpPr>
          <p:nvPr/>
        </p:nvSpPr>
        <p:spPr bwMode="auto">
          <a:xfrm>
            <a:off x="2195513" y="3573463"/>
            <a:ext cx="5032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u-HU">
                <a:latin typeface="Gill Sans MT" pitchFamily="34" charset="-18"/>
              </a:rPr>
              <a:t>MR</a:t>
            </a:r>
          </a:p>
        </p:txBody>
      </p:sp>
      <p:sp>
        <p:nvSpPr>
          <p:cNvPr id="103489" name="Line 31"/>
          <p:cNvSpPr>
            <a:spLocks noChangeShapeType="1"/>
          </p:cNvSpPr>
          <p:nvPr/>
        </p:nvSpPr>
        <p:spPr bwMode="auto">
          <a:xfrm flipV="1">
            <a:off x="1258888" y="4149725"/>
            <a:ext cx="0" cy="2232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sp>
        <p:nvSpPr>
          <p:cNvPr id="103490" name="Line 32"/>
          <p:cNvSpPr>
            <a:spLocks noChangeShapeType="1"/>
          </p:cNvSpPr>
          <p:nvPr/>
        </p:nvSpPr>
        <p:spPr bwMode="auto">
          <a:xfrm>
            <a:off x="1258888" y="6381750"/>
            <a:ext cx="25923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sp>
        <p:nvSpPr>
          <p:cNvPr id="103491" name="Line 38"/>
          <p:cNvSpPr>
            <a:spLocks noChangeShapeType="1"/>
          </p:cNvSpPr>
          <p:nvPr/>
        </p:nvSpPr>
        <p:spPr bwMode="auto">
          <a:xfrm>
            <a:off x="2268538" y="3933825"/>
            <a:ext cx="0" cy="244792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103492" name="Arc 41"/>
          <p:cNvSpPr>
            <a:spLocks noChangeAspect="1"/>
          </p:cNvSpPr>
          <p:nvPr/>
        </p:nvSpPr>
        <p:spPr bwMode="auto">
          <a:xfrm rot="13500000" flipV="1">
            <a:off x="1547813" y="5661025"/>
            <a:ext cx="1450975" cy="1449388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103493" name="Line 42"/>
          <p:cNvSpPr>
            <a:spLocks noChangeShapeType="1"/>
          </p:cNvSpPr>
          <p:nvPr/>
        </p:nvSpPr>
        <p:spPr bwMode="auto">
          <a:xfrm flipV="1">
            <a:off x="2268538" y="2924175"/>
            <a:ext cx="0" cy="100965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103494" name="Szövegdoboz 19"/>
          <p:cNvSpPr txBox="1">
            <a:spLocks noChangeArrowheads="1"/>
          </p:cNvSpPr>
          <p:nvPr/>
        </p:nvSpPr>
        <p:spPr bwMode="auto">
          <a:xfrm>
            <a:off x="2268538" y="4221163"/>
            <a:ext cx="9366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u-HU">
                <a:latin typeface="Gill Sans MT" pitchFamily="34" charset="-18"/>
              </a:rPr>
              <a:t>MR=0</a:t>
            </a:r>
          </a:p>
        </p:txBody>
      </p:sp>
      <p:sp>
        <p:nvSpPr>
          <p:cNvPr id="103495" name="Szövegdoboz 19"/>
          <p:cNvSpPr txBox="1">
            <a:spLocks noChangeArrowheads="1"/>
          </p:cNvSpPr>
          <p:nvPr/>
        </p:nvSpPr>
        <p:spPr bwMode="auto">
          <a:xfrm>
            <a:off x="1476375" y="6491288"/>
            <a:ext cx="9366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u-HU">
                <a:cs typeface="Arial" charset="0"/>
              </a:rPr>
              <a:t>|</a:t>
            </a:r>
            <a:r>
              <a:rPr lang="el-GR">
                <a:cs typeface="Arial" charset="0"/>
              </a:rPr>
              <a:t>ε</a:t>
            </a:r>
            <a:r>
              <a:rPr lang="hu-HU">
                <a:cs typeface="Arial" charset="0"/>
              </a:rPr>
              <a:t>|</a:t>
            </a:r>
            <a:r>
              <a:rPr lang="hu-HU">
                <a:latin typeface="Gill Sans MT" pitchFamily="34" charset="-18"/>
              </a:rPr>
              <a:t>&gt;1</a:t>
            </a:r>
          </a:p>
        </p:txBody>
      </p:sp>
      <p:sp>
        <p:nvSpPr>
          <p:cNvPr id="103496" name="Szövegdoboz 19"/>
          <p:cNvSpPr txBox="1">
            <a:spLocks noChangeArrowheads="1"/>
          </p:cNvSpPr>
          <p:nvPr/>
        </p:nvSpPr>
        <p:spPr bwMode="auto">
          <a:xfrm>
            <a:off x="2555875" y="6491288"/>
            <a:ext cx="9366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u-HU"/>
              <a:t>|</a:t>
            </a:r>
            <a:r>
              <a:rPr lang="el-GR"/>
              <a:t>ε</a:t>
            </a:r>
            <a:r>
              <a:rPr lang="hu-HU"/>
              <a:t>|</a:t>
            </a:r>
            <a:r>
              <a:rPr lang="hu-HU">
                <a:latin typeface="Gill Sans MT" pitchFamily="34" charset="-18"/>
              </a:rPr>
              <a:t>&lt;1</a:t>
            </a:r>
          </a:p>
        </p:txBody>
      </p:sp>
      <p:sp>
        <p:nvSpPr>
          <p:cNvPr id="103497" name="AutoShape 47"/>
          <p:cNvSpPr>
            <a:spLocks/>
          </p:cNvSpPr>
          <p:nvPr/>
        </p:nvSpPr>
        <p:spPr bwMode="auto">
          <a:xfrm rot="5400000">
            <a:off x="1690687" y="5949951"/>
            <a:ext cx="144463" cy="1008062"/>
          </a:xfrm>
          <a:prstGeom prst="rightBrace">
            <a:avLst>
              <a:gd name="adj1" fmla="val 58150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103498" name="AutoShape 48"/>
          <p:cNvSpPr>
            <a:spLocks/>
          </p:cNvSpPr>
          <p:nvPr/>
        </p:nvSpPr>
        <p:spPr bwMode="auto">
          <a:xfrm rot="5400000">
            <a:off x="2700337" y="5949951"/>
            <a:ext cx="144463" cy="1008062"/>
          </a:xfrm>
          <a:prstGeom prst="rightBrace">
            <a:avLst>
              <a:gd name="adj1" fmla="val 58150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103499" name="Szövegdoboz 19"/>
          <p:cNvSpPr txBox="1">
            <a:spLocks noChangeArrowheads="1"/>
          </p:cNvSpPr>
          <p:nvPr/>
        </p:nvSpPr>
        <p:spPr bwMode="auto">
          <a:xfrm>
            <a:off x="2051050" y="6021388"/>
            <a:ext cx="9366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u-HU"/>
              <a:t>|</a:t>
            </a:r>
            <a:r>
              <a:rPr lang="el-GR"/>
              <a:t>ε</a:t>
            </a:r>
            <a:r>
              <a:rPr lang="hu-HU"/>
              <a:t>|</a:t>
            </a:r>
            <a:r>
              <a:rPr lang="hu-HU">
                <a:latin typeface="Gill Sans MT" pitchFamily="34" charset="-18"/>
              </a:rPr>
              <a:t>=1</a:t>
            </a:r>
          </a:p>
        </p:txBody>
      </p:sp>
      <p:sp>
        <p:nvSpPr>
          <p:cNvPr id="103500" name="Szövegdoboz 19"/>
          <p:cNvSpPr txBox="1">
            <a:spLocks noChangeArrowheads="1"/>
          </p:cNvSpPr>
          <p:nvPr/>
        </p:nvSpPr>
        <p:spPr bwMode="auto">
          <a:xfrm>
            <a:off x="2268538" y="3933825"/>
            <a:ext cx="1295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u-HU">
                <a:latin typeface="Gill Sans MT" pitchFamily="34" charset="-18"/>
              </a:rPr>
              <a:t>TR</a:t>
            </a:r>
            <a:r>
              <a:rPr lang="hu-HU" baseline="-25000">
                <a:latin typeface="Gill Sans MT" pitchFamily="34" charset="-18"/>
              </a:rPr>
              <a:t>MAX</a:t>
            </a:r>
            <a:endParaRPr lang="hu-HU">
              <a:latin typeface="Gill Sans MT" pitchFamily="34" charset="-18"/>
            </a:endParaRPr>
          </a:p>
        </p:txBody>
      </p:sp>
      <p:graphicFrame>
        <p:nvGraphicFramePr>
          <p:cNvPr id="103476" name="Object 52"/>
          <p:cNvGraphicFramePr>
            <a:graphicFrameLocks noChangeAspect="1"/>
          </p:cNvGraphicFramePr>
          <p:nvPr/>
        </p:nvGraphicFramePr>
        <p:xfrm>
          <a:off x="4067175" y="1628775"/>
          <a:ext cx="3960813" cy="1508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42" name="Egyenlet" r:id="rId3" imgW="2400300" imgH="914400" progId="Equation.3">
                  <p:embed/>
                </p:oleObj>
              </mc:Choice>
              <mc:Fallback>
                <p:oleObj name="Egyenlet" r:id="rId3" imgW="2400300" imgH="9144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67175" y="1628775"/>
                        <a:ext cx="3960813" cy="1508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501" name="Szövegdoboz 19"/>
          <p:cNvSpPr txBox="1">
            <a:spLocks noChangeArrowheads="1"/>
          </p:cNvSpPr>
          <p:nvPr/>
        </p:nvSpPr>
        <p:spPr bwMode="auto">
          <a:xfrm>
            <a:off x="1187450" y="1412875"/>
            <a:ext cx="11525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u-HU">
                <a:latin typeface="Gill Sans MT" pitchFamily="34" charset="-18"/>
              </a:rPr>
              <a:t>P, MR</a:t>
            </a:r>
          </a:p>
        </p:txBody>
      </p:sp>
      <p:graphicFrame>
        <p:nvGraphicFramePr>
          <p:cNvPr id="103478" name="Object 54"/>
          <p:cNvGraphicFramePr>
            <a:graphicFrameLocks noChangeAspect="1"/>
          </p:cNvGraphicFramePr>
          <p:nvPr/>
        </p:nvGraphicFramePr>
        <p:xfrm>
          <a:off x="4067175" y="4005263"/>
          <a:ext cx="4176713" cy="1004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43" name="Egyenlet" r:id="rId5" imgW="2692400" imgH="647700" progId="Equation.3">
                  <p:embed/>
                </p:oleObj>
              </mc:Choice>
              <mc:Fallback>
                <p:oleObj name="Egyenlet" r:id="rId5" imgW="2692400" imgH="6477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67175" y="4005263"/>
                        <a:ext cx="4176713" cy="10048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502" name="AutoShape 55"/>
          <p:cNvSpPr>
            <a:spLocks/>
          </p:cNvSpPr>
          <p:nvPr/>
        </p:nvSpPr>
        <p:spPr bwMode="auto">
          <a:xfrm rot="-5400000">
            <a:off x="1690688" y="5084763"/>
            <a:ext cx="144462" cy="1008062"/>
          </a:xfrm>
          <a:prstGeom prst="rightBrace">
            <a:avLst>
              <a:gd name="adj1" fmla="val 58150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103503" name="Text Box 56"/>
          <p:cNvSpPr txBox="1">
            <a:spLocks noChangeArrowheads="1"/>
          </p:cNvSpPr>
          <p:nvPr/>
        </p:nvSpPr>
        <p:spPr bwMode="auto">
          <a:xfrm>
            <a:off x="1187450" y="5157788"/>
            <a:ext cx="21605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sz="1200"/>
              <a:t>Q* ezen szakasz egy pontja (MC-től függően)</a:t>
            </a:r>
          </a:p>
        </p:txBody>
      </p:sp>
      <p:sp>
        <p:nvSpPr>
          <p:cNvPr id="103504" name="Szövegdoboz 19"/>
          <p:cNvSpPr txBox="1">
            <a:spLocks noChangeArrowheads="1"/>
          </p:cNvSpPr>
          <p:nvPr/>
        </p:nvSpPr>
        <p:spPr bwMode="auto">
          <a:xfrm>
            <a:off x="3492500" y="6021388"/>
            <a:ext cx="5032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u-HU">
                <a:latin typeface="Gill Sans MT" pitchFamily="34" charset="-18"/>
              </a:rPr>
              <a:t>Q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49" name="Rectangle 2"/>
          <p:cNvSpPr>
            <a:spLocks noGrp="1"/>
          </p:cNvSpPr>
          <p:nvPr>
            <p:ph type="title" idx="4294967295"/>
          </p:nvPr>
        </p:nvSpPr>
        <p:spPr bwMode="auto">
          <a:xfrm>
            <a:off x="1403350" y="0"/>
            <a:ext cx="7499350" cy="1143000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>
              <a:defRPr/>
            </a:pPr>
            <a:r>
              <a:rPr lang="hu-HU" sz="3900" smtClean="0">
                <a:effectLst/>
              </a:rPr>
              <a:t>A monopólium és a tökéletes verseny összehasonlítása</a:t>
            </a:r>
          </a:p>
        </p:txBody>
      </p:sp>
      <p:sp>
        <p:nvSpPr>
          <p:cNvPr id="104450" name="Rectangle 3"/>
          <p:cNvSpPr>
            <a:spLocks noGrp="1"/>
          </p:cNvSpPr>
          <p:nvPr>
            <p:ph type="body" idx="4294967295"/>
          </p:nvPr>
        </p:nvSpPr>
        <p:spPr>
          <a:xfrm>
            <a:off x="827088" y="4292600"/>
            <a:ext cx="8316912" cy="2376488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hu-HU" sz="1800" smtClean="0"/>
              <a:t>A monopólium holtteher-vesztesége (HTV) az a területnagyság, amennyivel a tökéletes versenyhez képest kisebb a fogyasztói és termelői többlet összege.</a:t>
            </a:r>
          </a:p>
          <a:p>
            <a:pPr>
              <a:lnSpc>
                <a:spcPct val="80000"/>
              </a:lnSpc>
            </a:pPr>
            <a:r>
              <a:rPr lang="hu-HU" sz="1800" smtClean="0"/>
              <a:t>Elvileg a fogyasztók és a monopólium is növelni tudná a többletét, ha (Q</a:t>
            </a:r>
            <a:r>
              <a:rPr lang="hu-HU" sz="1800" baseline="-25000" smtClean="0"/>
              <a:t>M</a:t>
            </a:r>
            <a:r>
              <a:rPr lang="hu-HU" sz="1800" smtClean="0"/>
              <a:t> mennyiség P</a:t>
            </a:r>
            <a:r>
              <a:rPr lang="hu-HU" sz="1800" baseline="-25000" smtClean="0"/>
              <a:t>M</a:t>
            </a:r>
            <a:r>
              <a:rPr lang="hu-HU" sz="1800" smtClean="0"/>
              <a:t> áron való megvétele/eladása után) a maradék (Q</a:t>
            </a:r>
            <a:r>
              <a:rPr lang="hu-HU" sz="1800" baseline="-25000" smtClean="0"/>
              <a:t>V</a:t>
            </a:r>
            <a:r>
              <a:rPr lang="hu-HU" sz="1800" smtClean="0"/>
              <a:t>-Q</a:t>
            </a:r>
            <a:r>
              <a:rPr lang="hu-HU" sz="1800" baseline="-25000" smtClean="0"/>
              <a:t>M</a:t>
            </a:r>
            <a:r>
              <a:rPr lang="hu-HU" sz="1800" smtClean="0"/>
              <a:t>) termék P</a:t>
            </a:r>
            <a:r>
              <a:rPr lang="hu-HU" sz="1800" baseline="-25000" smtClean="0"/>
              <a:t>V</a:t>
            </a:r>
            <a:r>
              <a:rPr lang="hu-HU" sz="1800" smtClean="0"/>
              <a:t> áron gazdát cserélhetne. Erre viszont a monopólium nem hajlandó akkor, ha az eredeti Q</a:t>
            </a:r>
            <a:r>
              <a:rPr lang="hu-HU" sz="1800" baseline="-25000" smtClean="0"/>
              <a:t>M</a:t>
            </a:r>
            <a:r>
              <a:rPr lang="hu-HU" sz="1800" smtClean="0"/>
              <a:t> mennyiséget is a versenyzői árakon kellene eladnia.</a:t>
            </a:r>
          </a:p>
          <a:p>
            <a:pPr>
              <a:lnSpc>
                <a:spcPct val="80000"/>
              </a:lnSpc>
            </a:pPr>
            <a:r>
              <a:rPr lang="hu-HU" sz="1800" smtClean="0"/>
              <a:t>Ha a monopólium nem kényszerül arra, hogy az összes fogyasztónak azonos áron adja a terméket, hanem a különböző fizetési hajlandóságú vevőknek más-más árat állapíthat meg, növelheti a profitját és a HTV is csökkenthető (mert Q nő).</a:t>
            </a:r>
          </a:p>
        </p:txBody>
      </p:sp>
      <p:sp>
        <p:nvSpPr>
          <p:cNvPr id="104451" name="Line 4"/>
          <p:cNvSpPr>
            <a:spLocks noChangeShapeType="1"/>
          </p:cNvSpPr>
          <p:nvPr/>
        </p:nvSpPr>
        <p:spPr bwMode="auto">
          <a:xfrm flipV="1">
            <a:off x="1258888" y="1341438"/>
            <a:ext cx="0" cy="25923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sp>
        <p:nvSpPr>
          <p:cNvPr id="104452" name="Line 5"/>
          <p:cNvSpPr>
            <a:spLocks noChangeShapeType="1"/>
          </p:cNvSpPr>
          <p:nvPr/>
        </p:nvSpPr>
        <p:spPr bwMode="auto">
          <a:xfrm>
            <a:off x="1258888" y="3933825"/>
            <a:ext cx="25923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sp>
        <p:nvSpPr>
          <p:cNvPr id="104453" name="Line 6"/>
          <p:cNvSpPr>
            <a:spLocks noChangeShapeType="1"/>
          </p:cNvSpPr>
          <p:nvPr/>
        </p:nvSpPr>
        <p:spPr bwMode="auto">
          <a:xfrm>
            <a:off x="1258888" y="1844675"/>
            <a:ext cx="1009650" cy="20891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104454" name="Line 9"/>
          <p:cNvSpPr>
            <a:spLocks noChangeShapeType="1"/>
          </p:cNvSpPr>
          <p:nvPr/>
        </p:nvSpPr>
        <p:spPr bwMode="auto">
          <a:xfrm>
            <a:off x="1258888" y="1844675"/>
            <a:ext cx="2019300" cy="20891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104455" name="Line 11"/>
          <p:cNvSpPr>
            <a:spLocks noChangeShapeType="1"/>
          </p:cNvSpPr>
          <p:nvPr/>
        </p:nvSpPr>
        <p:spPr bwMode="auto">
          <a:xfrm>
            <a:off x="1258888" y="3213100"/>
            <a:ext cx="649287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104456" name="Line 12"/>
          <p:cNvSpPr>
            <a:spLocks noChangeShapeType="1"/>
          </p:cNvSpPr>
          <p:nvPr/>
        </p:nvSpPr>
        <p:spPr bwMode="auto">
          <a:xfrm flipV="1">
            <a:off x="1908175" y="2565400"/>
            <a:ext cx="0" cy="6477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104457" name="Line 13"/>
          <p:cNvSpPr>
            <a:spLocks noChangeShapeType="1"/>
          </p:cNvSpPr>
          <p:nvPr/>
        </p:nvSpPr>
        <p:spPr bwMode="auto">
          <a:xfrm>
            <a:off x="1258888" y="2565400"/>
            <a:ext cx="649287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104458" name="Szövegdoboz 19"/>
          <p:cNvSpPr txBox="1">
            <a:spLocks noChangeArrowheads="1"/>
          </p:cNvSpPr>
          <p:nvPr/>
        </p:nvSpPr>
        <p:spPr bwMode="auto">
          <a:xfrm>
            <a:off x="3492500" y="3573463"/>
            <a:ext cx="5032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u-HU">
                <a:latin typeface="Gill Sans MT" pitchFamily="34" charset="-18"/>
              </a:rPr>
              <a:t>Q</a:t>
            </a:r>
          </a:p>
        </p:txBody>
      </p:sp>
      <p:sp>
        <p:nvSpPr>
          <p:cNvPr id="104459" name="Szövegdoboz 19"/>
          <p:cNvSpPr txBox="1">
            <a:spLocks noChangeArrowheads="1"/>
          </p:cNvSpPr>
          <p:nvPr/>
        </p:nvSpPr>
        <p:spPr bwMode="auto">
          <a:xfrm>
            <a:off x="1187450" y="1268413"/>
            <a:ext cx="11525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u-HU">
                <a:latin typeface="Gill Sans MT" pitchFamily="34" charset="-18"/>
              </a:rPr>
              <a:t>P, MC, MR</a:t>
            </a:r>
          </a:p>
        </p:txBody>
      </p:sp>
      <p:sp>
        <p:nvSpPr>
          <p:cNvPr id="104460" name="Szövegdoboz 19"/>
          <p:cNvSpPr txBox="1">
            <a:spLocks noChangeArrowheads="1"/>
          </p:cNvSpPr>
          <p:nvPr/>
        </p:nvSpPr>
        <p:spPr bwMode="auto">
          <a:xfrm>
            <a:off x="2987675" y="1773238"/>
            <a:ext cx="7191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u-HU">
                <a:latin typeface="Gill Sans MT" pitchFamily="34" charset="-18"/>
              </a:rPr>
              <a:t>MC</a:t>
            </a:r>
          </a:p>
        </p:txBody>
      </p:sp>
      <p:sp>
        <p:nvSpPr>
          <p:cNvPr id="104461" name="Szövegdoboz 19"/>
          <p:cNvSpPr txBox="1">
            <a:spLocks noChangeArrowheads="1"/>
          </p:cNvSpPr>
          <p:nvPr/>
        </p:nvSpPr>
        <p:spPr bwMode="auto">
          <a:xfrm>
            <a:off x="2843213" y="3284538"/>
            <a:ext cx="5032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u-HU">
                <a:latin typeface="Gill Sans MT" pitchFamily="34" charset="-18"/>
              </a:rPr>
              <a:t>Q</a:t>
            </a:r>
            <a:r>
              <a:rPr lang="hu-HU" baseline="-25000">
                <a:latin typeface="Gill Sans MT" pitchFamily="34" charset="-18"/>
              </a:rPr>
              <a:t>D</a:t>
            </a:r>
            <a:endParaRPr lang="hu-HU">
              <a:latin typeface="Gill Sans MT" pitchFamily="34" charset="-18"/>
            </a:endParaRPr>
          </a:p>
        </p:txBody>
      </p:sp>
      <p:sp>
        <p:nvSpPr>
          <p:cNvPr id="104462" name="Szövegdoboz 19"/>
          <p:cNvSpPr txBox="1">
            <a:spLocks noChangeArrowheads="1"/>
          </p:cNvSpPr>
          <p:nvPr/>
        </p:nvSpPr>
        <p:spPr bwMode="auto">
          <a:xfrm>
            <a:off x="2195513" y="3573463"/>
            <a:ext cx="5032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u-HU">
                <a:latin typeface="Gill Sans MT" pitchFamily="34" charset="-18"/>
              </a:rPr>
              <a:t>MR</a:t>
            </a:r>
          </a:p>
        </p:txBody>
      </p:sp>
      <p:sp>
        <p:nvSpPr>
          <p:cNvPr id="104463" name="AutoShape 22"/>
          <p:cNvSpPr>
            <a:spLocks noChangeArrowheads="1"/>
          </p:cNvSpPr>
          <p:nvPr/>
        </p:nvSpPr>
        <p:spPr bwMode="auto">
          <a:xfrm>
            <a:off x="1908175" y="2492375"/>
            <a:ext cx="431800" cy="504825"/>
          </a:xfrm>
          <a:prstGeom prst="rtTriangle">
            <a:avLst/>
          </a:prstGeom>
          <a:solidFill>
            <a:schemeClr val="accent1">
              <a:alpha val="25098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104464" name="AutoShape 23"/>
          <p:cNvSpPr>
            <a:spLocks noChangeArrowheads="1"/>
          </p:cNvSpPr>
          <p:nvPr/>
        </p:nvSpPr>
        <p:spPr bwMode="auto">
          <a:xfrm flipV="1">
            <a:off x="1908175" y="2997200"/>
            <a:ext cx="503238" cy="215900"/>
          </a:xfrm>
          <a:prstGeom prst="rtTriangle">
            <a:avLst/>
          </a:prstGeom>
          <a:solidFill>
            <a:schemeClr val="accent1">
              <a:alpha val="25098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104465" name="AutoShape 24"/>
          <p:cNvSpPr>
            <a:spLocks noChangeArrowheads="1"/>
          </p:cNvSpPr>
          <p:nvPr/>
        </p:nvSpPr>
        <p:spPr bwMode="auto">
          <a:xfrm>
            <a:off x="1258888" y="1844675"/>
            <a:ext cx="720725" cy="720725"/>
          </a:xfrm>
          <a:prstGeom prst="rtTriangle">
            <a:avLst/>
          </a:prstGeom>
          <a:solidFill>
            <a:srgbClr val="800000">
              <a:alpha val="20000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104466" name="AutoShape 24"/>
          <p:cNvSpPr>
            <a:spLocks noChangeArrowheads="1"/>
          </p:cNvSpPr>
          <p:nvPr/>
        </p:nvSpPr>
        <p:spPr bwMode="auto">
          <a:xfrm>
            <a:off x="3708400" y="1485900"/>
            <a:ext cx="720725" cy="504825"/>
          </a:xfrm>
          <a:prstGeom prst="rtTriangle">
            <a:avLst/>
          </a:prstGeom>
          <a:solidFill>
            <a:srgbClr val="800000">
              <a:alpha val="2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104467" name="AutoShape 22"/>
          <p:cNvSpPr>
            <a:spLocks noChangeArrowheads="1"/>
          </p:cNvSpPr>
          <p:nvPr/>
        </p:nvSpPr>
        <p:spPr bwMode="auto">
          <a:xfrm>
            <a:off x="3708400" y="2278063"/>
            <a:ext cx="792163" cy="433387"/>
          </a:xfrm>
          <a:prstGeom prst="rtTriangle">
            <a:avLst/>
          </a:prstGeom>
          <a:solidFill>
            <a:schemeClr val="accent1">
              <a:alpha val="25098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104468" name="Text Box 23"/>
          <p:cNvSpPr txBox="1">
            <a:spLocks noChangeArrowheads="1"/>
          </p:cNvSpPr>
          <p:nvPr/>
        </p:nvSpPr>
        <p:spPr bwMode="auto">
          <a:xfrm>
            <a:off x="4500563" y="1412875"/>
            <a:ext cx="165576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/>
              <a:t>fogyasztói többlet</a:t>
            </a:r>
          </a:p>
        </p:txBody>
      </p:sp>
      <p:sp>
        <p:nvSpPr>
          <p:cNvPr id="104469" name="Text Box 24"/>
          <p:cNvSpPr txBox="1">
            <a:spLocks noChangeArrowheads="1"/>
          </p:cNvSpPr>
          <p:nvPr/>
        </p:nvSpPr>
        <p:spPr bwMode="auto">
          <a:xfrm>
            <a:off x="4500563" y="2133600"/>
            <a:ext cx="165576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/>
              <a:t>holtteher-   veszteség</a:t>
            </a:r>
          </a:p>
        </p:txBody>
      </p:sp>
      <p:sp>
        <p:nvSpPr>
          <p:cNvPr id="104470" name="Rectangle 25"/>
          <p:cNvSpPr>
            <a:spLocks noChangeArrowheads="1"/>
          </p:cNvSpPr>
          <p:nvPr/>
        </p:nvSpPr>
        <p:spPr bwMode="auto">
          <a:xfrm>
            <a:off x="1258888" y="2565400"/>
            <a:ext cx="649287" cy="647700"/>
          </a:xfrm>
          <a:prstGeom prst="rect">
            <a:avLst/>
          </a:prstGeom>
          <a:solidFill>
            <a:srgbClr val="008000">
              <a:alpha val="39999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104471" name="AutoShape 26"/>
          <p:cNvSpPr>
            <a:spLocks noChangeArrowheads="1"/>
          </p:cNvSpPr>
          <p:nvPr/>
        </p:nvSpPr>
        <p:spPr bwMode="auto">
          <a:xfrm flipV="1">
            <a:off x="1258888" y="3213100"/>
            <a:ext cx="649287" cy="287338"/>
          </a:xfrm>
          <a:prstGeom prst="rtTriangle">
            <a:avLst/>
          </a:prstGeom>
          <a:solidFill>
            <a:srgbClr val="008000">
              <a:alpha val="39999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104472" name="AutoShape 22"/>
          <p:cNvSpPr>
            <a:spLocks noChangeArrowheads="1"/>
          </p:cNvSpPr>
          <p:nvPr/>
        </p:nvSpPr>
        <p:spPr bwMode="auto">
          <a:xfrm>
            <a:off x="3708400" y="2997200"/>
            <a:ext cx="792163" cy="433388"/>
          </a:xfrm>
          <a:prstGeom prst="rtTriangle">
            <a:avLst/>
          </a:prstGeom>
          <a:solidFill>
            <a:srgbClr val="008000">
              <a:alpha val="39999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104473" name="Text Box 28"/>
          <p:cNvSpPr txBox="1">
            <a:spLocks noChangeArrowheads="1"/>
          </p:cNvSpPr>
          <p:nvPr/>
        </p:nvSpPr>
        <p:spPr bwMode="auto">
          <a:xfrm>
            <a:off x="4500563" y="2925763"/>
            <a:ext cx="165576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/>
              <a:t>termelői többlet</a:t>
            </a:r>
          </a:p>
        </p:txBody>
      </p:sp>
      <p:sp>
        <p:nvSpPr>
          <p:cNvPr id="104474" name="Line 4"/>
          <p:cNvSpPr>
            <a:spLocks noChangeShapeType="1"/>
          </p:cNvSpPr>
          <p:nvPr/>
        </p:nvSpPr>
        <p:spPr bwMode="auto">
          <a:xfrm flipV="1">
            <a:off x="6156325" y="1341438"/>
            <a:ext cx="0" cy="25923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sp>
        <p:nvSpPr>
          <p:cNvPr id="104475" name="Line 5"/>
          <p:cNvSpPr>
            <a:spLocks noChangeShapeType="1"/>
          </p:cNvSpPr>
          <p:nvPr/>
        </p:nvSpPr>
        <p:spPr bwMode="auto">
          <a:xfrm>
            <a:off x="6156325" y="3933825"/>
            <a:ext cx="25923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sp>
        <p:nvSpPr>
          <p:cNvPr id="104476" name="Line 9"/>
          <p:cNvSpPr>
            <a:spLocks noChangeShapeType="1"/>
          </p:cNvSpPr>
          <p:nvPr/>
        </p:nvSpPr>
        <p:spPr bwMode="auto">
          <a:xfrm>
            <a:off x="6156325" y="1844675"/>
            <a:ext cx="2087563" cy="20891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104477" name="Szövegdoboz 19"/>
          <p:cNvSpPr txBox="1">
            <a:spLocks noChangeArrowheads="1"/>
          </p:cNvSpPr>
          <p:nvPr/>
        </p:nvSpPr>
        <p:spPr bwMode="auto">
          <a:xfrm>
            <a:off x="8389938" y="3573463"/>
            <a:ext cx="5032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u-HU">
                <a:latin typeface="Gill Sans MT" pitchFamily="34" charset="-18"/>
              </a:rPr>
              <a:t>Q</a:t>
            </a:r>
          </a:p>
        </p:txBody>
      </p:sp>
      <p:sp>
        <p:nvSpPr>
          <p:cNvPr id="104478" name="Szövegdoboz 19"/>
          <p:cNvSpPr txBox="1">
            <a:spLocks noChangeArrowheads="1"/>
          </p:cNvSpPr>
          <p:nvPr/>
        </p:nvSpPr>
        <p:spPr bwMode="auto">
          <a:xfrm>
            <a:off x="7885113" y="1773238"/>
            <a:ext cx="7191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u-HU">
                <a:latin typeface="Gill Sans MT" pitchFamily="34" charset="-18"/>
              </a:rPr>
              <a:t>MC</a:t>
            </a:r>
          </a:p>
        </p:txBody>
      </p:sp>
      <p:sp>
        <p:nvSpPr>
          <p:cNvPr id="104479" name="Szövegdoboz 19"/>
          <p:cNvSpPr txBox="1">
            <a:spLocks noChangeArrowheads="1"/>
          </p:cNvSpPr>
          <p:nvPr/>
        </p:nvSpPr>
        <p:spPr bwMode="auto">
          <a:xfrm>
            <a:off x="7812088" y="3284538"/>
            <a:ext cx="5032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u-HU">
                <a:latin typeface="Gill Sans MT" pitchFamily="34" charset="-18"/>
              </a:rPr>
              <a:t>Q</a:t>
            </a:r>
            <a:r>
              <a:rPr lang="hu-HU" baseline="-25000">
                <a:latin typeface="Gill Sans MT" pitchFamily="34" charset="-18"/>
              </a:rPr>
              <a:t>D</a:t>
            </a:r>
            <a:endParaRPr lang="hu-HU">
              <a:latin typeface="Gill Sans MT" pitchFamily="34" charset="-18"/>
            </a:endParaRPr>
          </a:p>
        </p:txBody>
      </p:sp>
      <p:sp>
        <p:nvSpPr>
          <p:cNvPr id="104480" name="Line 45"/>
          <p:cNvSpPr>
            <a:spLocks noChangeShapeType="1"/>
          </p:cNvSpPr>
          <p:nvPr/>
        </p:nvSpPr>
        <p:spPr bwMode="auto">
          <a:xfrm>
            <a:off x="1908175" y="3213100"/>
            <a:ext cx="0" cy="72072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104481" name="Line 46"/>
          <p:cNvSpPr>
            <a:spLocks noChangeShapeType="1"/>
          </p:cNvSpPr>
          <p:nvPr/>
        </p:nvSpPr>
        <p:spPr bwMode="auto">
          <a:xfrm flipH="1">
            <a:off x="6156325" y="2997200"/>
            <a:ext cx="10795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104482" name="Line 47"/>
          <p:cNvSpPr>
            <a:spLocks noChangeShapeType="1"/>
          </p:cNvSpPr>
          <p:nvPr/>
        </p:nvSpPr>
        <p:spPr bwMode="auto">
          <a:xfrm>
            <a:off x="7308850" y="2997200"/>
            <a:ext cx="0" cy="93662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104483" name="Szövegdoboz 19"/>
          <p:cNvSpPr txBox="1">
            <a:spLocks noChangeArrowheads="1"/>
          </p:cNvSpPr>
          <p:nvPr/>
        </p:nvSpPr>
        <p:spPr bwMode="auto">
          <a:xfrm>
            <a:off x="900113" y="2349500"/>
            <a:ext cx="5032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u-HU">
                <a:latin typeface="Gill Sans MT" pitchFamily="34" charset="-18"/>
              </a:rPr>
              <a:t>P</a:t>
            </a:r>
            <a:r>
              <a:rPr lang="hu-HU" baseline="-25000">
                <a:latin typeface="Gill Sans MT" pitchFamily="34" charset="-18"/>
              </a:rPr>
              <a:t>m</a:t>
            </a:r>
            <a:endParaRPr lang="hu-HU">
              <a:latin typeface="Gill Sans MT" pitchFamily="34" charset="-18"/>
            </a:endParaRPr>
          </a:p>
        </p:txBody>
      </p:sp>
      <p:sp>
        <p:nvSpPr>
          <p:cNvPr id="104484" name="Szövegdoboz 19"/>
          <p:cNvSpPr txBox="1">
            <a:spLocks noChangeArrowheads="1"/>
          </p:cNvSpPr>
          <p:nvPr/>
        </p:nvSpPr>
        <p:spPr bwMode="auto">
          <a:xfrm>
            <a:off x="5795963" y="2781300"/>
            <a:ext cx="5032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u-HU">
                <a:latin typeface="Gill Sans MT" pitchFamily="34" charset="-18"/>
              </a:rPr>
              <a:t>P</a:t>
            </a:r>
            <a:r>
              <a:rPr lang="hu-HU" baseline="-25000">
                <a:latin typeface="Gill Sans MT" pitchFamily="34" charset="-18"/>
              </a:rPr>
              <a:t>V</a:t>
            </a:r>
            <a:endParaRPr lang="hu-HU">
              <a:latin typeface="Gill Sans MT" pitchFamily="34" charset="-18"/>
            </a:endParaRPr>
          </a:p>
        </p:txBody>
      </p:sp>
      <p:sp>
        <p:nvSpPr>
          <p:cNvPr id="104485" name="Szövegdoboz 19"/>
          <p:cNvSpPr txBox="1">
            <a:spLocks noChangeArrowheads="1"/>
          </p:cNvSpPr>
          <p:nvPr/>
        </p:nvSpPr>
        <p:spPr bwMode="auto">
          <a:xfrm>
            <a:off x="1692275" y="3860800"/>
            <a:ext cx="5032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u-HU">
                <a:latin typeface="Gill Sans MT" pitchFamily="34" charset="-18"/>
              </a:rPr>
              <a:t>Q</a:t>
            </a:r>
            <a:r>
              <a:rPr lang="hu-HU" baseline="-25000">
                <a:latin typeface="Gill Sans MT" pitchFamily="34" charset="-18"/>
              </a:rPr>
              <a:t>M</a:t>
            </a:r>
            <a:endParaRPr lang="hu-HU">
              <a:latin typeface="Gill Sans MT" pitchFamily="34" charset="-18"/>
            </a:endParaRPr>
          </a:p>
        </p:txBody>
      </p:sp>
      <p:sp>
        <p:nvSpPr>
          <p:cNvPr id="104486" name="Szövegdoboz 19"/>
          <p:cNvSpPr txBox="1">
            <a:spLocks noChangeArrowheads="1"/>
          </p:cNvSpPr>
          <p:nvPr/>
        </p:nvSpPr>
        <p:spPr bwMode="auto">
          <a:xfrm>
            <a:off x="7092950" y="3860800"/>
            <a:ext cx="5032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u-HU">
                <a:latin typeface="Gill Sans MT" pitchFamily="34" charset="-18"/>
              </a:rPr>
              <a:t>Q</a:t>
            </a:r>
            <a:r>
              <a:rPr lang="hu-HU" baseline="-25000">
                <a:latin typeface="Gill Sans MT" pitchFamily="34" charset="-18"/>
              </a:rPr>
              <a:t>V</a:t>
            </a:r>
            <a:endParaRPr lang="hu-HU">
              <a:latin typeface="Gill Sans MT" pitchFamily="34" charset="-18"/>
            </a:endParaRPr>
          </a:p>
        </p:txBody>
      </p:sp>
      <p:sp>
        <p:nvSpPr>
          <p:cNvPr id="104487" name="AutoShape 24"/>
          <p:cNvSpPr>
            <a:spLocks noChangeArrowheads="1"/>
          </p:cNvSpPr>
          <p:nvPr/>
        </p:nvSpPr>
        <p:spPr bwMode="auto">
          <a:xfrm>
            <a:off x="6156325" y="1844675"/>
            <a:ext cx="1152525" cy="1152525"/>
          </a:xfrm>
          <a:prstGeom prst="rtTriangle">
            <a:avLst/>
          </a:prstGeom>
          <a:solidFill>
            <a:srgbClr val="800000">
              <a:alpha val="20000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104488" name="AutoShape 22"/>
          <p:cNvSpPr>
            <a:spLocks noChangeArrowheads="1"/>
          </p:cNvSpPr>
          <p:nvPr/>
        </p:nvSpPr>
        <p:spPr bwMode="auto">
          <a:xfrm flipV="1">
            <a:off x="6156325" y="2997200"/>
            <a:ext cx="1152525" cy="503238"/>
          </a:xfrm>
          <a:prstGeom prst="rtTriangle">
            <a:avLst/>
          </a:prstGeom>
          <a:solidFill>
            <a:srgbClr val="008000">
              <a:alpha val="39999"/>
            </a:srgbClr>
          </a:solidFill>
          <a:ln w="9525">
            <a:noFill/>
            <a:miter lim="800000"/>
            <a:headEnd/>
            <a:tailEnd/>
          </a:ln>
        </p:spPr>
        <p:txBody>
          <a:bodyPr rot="10800000" wrap="none" anchor="ctr"/>
          <a:lstStyle/>
          <a:p>
            <a:endParaRPr lang="hu-HU"/>
          </a:p>
        </p:txBody>
      </p:sp>
      <p:sp>
        <p:nvSpPr>
          <p:cNvPr id="104489" name="Freeform 46"/>
          <p:cNvSpPr>
            <a:spLocks/>
          </p:cNvSpPr>
          <p:nvPr/>
        </p:nvSpPr>
        <p:spPr bwMode="auto">
          <a:xfrm>
            <a:off x="1258888" y="1773238"/>
            <a:ext cx="2332037" cy="1728787"/>
          </a:xfrm>
          <a:custGeom>
            <a:avLst/>
            <a:gdLst>
              <a:gd name="T0" fmla="*/ 0 w 1633"/>
              <a:gd name="T1" fmla="*/ 2147483647 h 1089"/>
              <a:gd name="T2" fmla="*/ 2147483647 w 1633"/>
              <a:gd name="T3" fmla="*/ 1257556644 h 1089"/>
              <a:gd name="T4" fmla="*/ 2147483647 w 1633"/>
              <a:gd name="T5" fmla="*/ 0 h 1089"/>
              <a:gd name="T6" fmla="*/ 0 60000 65536"/>
              <a:gd name="T7" fmla="*/ 0 60000 65536"/>
              <a:gd name="T8" fmla="*/ 0 60000 65536"/>
              <a:gd name="T9" fmla="*/ 0 w 1633"/>
              <a:gd name="T10" fmla="*/ 0 h 1089"/>
              <a:gd name="T11" fmla="*/ 1633 w 1633"/>
              <a:gd name="T12" fmla="*/ 1089 h 108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633" h="1089">
                <a:moveTo>
                  <a:pt x="0" y="1089"/>
                </a:moveTo>
                <a:cubicBezTo>
                  <a:pt x="544" y="884"/>
                  <a:pt x="1089" y="680"/>
                  <a:pt x="1361" y="499"/>
                </a:cubicBezTo>
                <a:cubicBezTo>
                  <a:pt x="1633" y="318"/>
                  <a:pt x="1633" y="159"/>
                  <a:pt x="1633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104490" name="Freeform 47"/>
          <p:cNvSpPr>
            <a:spLocks/>
          </p:cNvSpPr>
          <p:nvPr/>
        </p:nvSpPr>
        <p:spPr bwMode="auto">
          <a:xfrm>
            <a:off x="6156325" y="1773238"/>
            <a:ext cx="2332038" cy="1728787"/>
          </a:xfrm>
          <a:custGeom>
            <a:avLst/>
            <a:gdLst>
              <a:gd name="T0" fmla="*/ 0 w 1633"/>
              <a:gd name="T1" fmla="*/ 2147483647 h 1089"/>
              <a:gd name="T2" fmla="*/ 2147483647 w 1633"/>
              <a:gd name="T3" fmla="*/ 1257556644 h 1089"/>
              <a:gd name="T4" fmla="*/ 2147483647 w 1633"/>
              <a:gd name="T5" fmla="*/ 0 h 1089"/>
              <a:gd name="T6" fmla="*/ 0 60000 65536"/>
              <a:gd name="T7" fmla="*/ 0 60000 65536"/>
              <a:gd name="T8" fmla="*/ 0 60000 65536"/>
              <a:gd name="T9" fmla="*/ 0 w 1633"/>
              <a:gd name="T10" fmla="*/ 0 h 1089"/>
              <a:gd name="T11" fmla="*/ 1633 w 1633"/>
              <a:gd name="T12" fmla="*/ 1089 h 108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633" h="1089">
                <a:moveTo>
                  <a:pt x="0" y="1089"/>
                </a:moveTo>
                <a:cubicBezTo>
                  <a:pt x="544" y="884"/>
                  <a:pt x="1089" y="680"/>
                  <a:pt x="1361" y="499"/>
                </a:cubicBezTo>
                <a:cubicBezTo>
                  <a:pt x="1633" y="318"/>
                  <a:pt x="1633" y="159"/>
                  <a:pt x="1633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 idx="4294967295"/>
          </p:nvPr>
        </p:nvSpPr>
        <p:spPr>
          <a:xfrm>
            <a:off x="1403350" y="0"/>
            <a:ext cx="7497763" cy="11430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hu-HU" sz="3900">
                <a:effectLst>
                  <a:outerShdw blurRad="38100" dist="38100" dir="2700000" algn="tl">
                    <a:srgbClr val="C0C0C0"/>
                  </a:outerShdw>
                </a:effectLst>
              </a:rPr>
              <a:t>A vállalat az inputpiacon (tökéletes verseny esetén)</a:t>
            </a:r>
          </a:p>
        </p:txBody>
      </p:sp>
      <p:sp>
        <p:nvSpPr>
          <p:cNvPr id="141319" name="Tartalom helye 2"/>
          <p:cNvSpPr>
            <a:spLocks noGrp="1"/>
          </p:cNvSpPr>
          <p:nvPr>
            <p:ph idx="4294967295"/>
          </p:nvPr>
        </p:nvSpPr>
        <p:spPr>
          <a:xfrm>
            <a:off x="1403350" y="1268413"/>
            <a:ext cx="7497763" cy="342106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hu-HU" smtClean="0"/>
              <a:t>A vállalat profitja: </a:t>
            </a:r>
            <a:r>
              <a:rPr lang="hu-HU" smtClean="0">
                <a:sym typeface="Symbol" pitchFamily="18" charset="2"/>
              </a:rPr>
              <a:t>(L) = TR(L) – TC(L)</a:t>
            </a:r>
          </a:p>
          <a:p>
            <a:pPr eaLnBrk="1" hangingPunct="1">
              <a:lnSpc>
                <a:spcPct val="90000"/>
              </a:lnSpc>
            </a:pPr>
            <a:r>
              <a:rPr lang="hu-HU" smtClean="0">
                <a:sym typeface="Symbol" pitchFamily="18" charset="2"/>
              </a:rPr>
              <a:t>A vállalat teljes bevétele: TR(L)=q(L)</a:t>
            </a:r>
            <a:r>
              <a:rPr lang="hu-HU" sz="1800" smtClean="0">
                <a:latin typeface="Arial" charset="0"/>
                <a:sym typeface="Symbol" pitchFamily="18" charset="2"/>
              </a:rPr>
              <a:t>*</a:t>
            </a:r>
            <a:r>
              <a:rPr lang="hu-HU" smtClean="0">
                <a:sym typeface="Symbol" pitchFamily="18" charset="2"/>
              </a:rPr>
              <a:t>p= ([eladott mennyiség]</a:t>
            </a:r>
            <a:r>
              <a:rPr lang="hu-HU" sz="1800" smtClean="0">
                <a:latin typeface="Arial" charset="0"/>
              </a:rPr>
              <a:t>*</a:t>
            </a:r>
            <a:r>
              <a:rPr lang="hu-HU" smtClean="0">
                <a:sym typeface="Symbol" pitchFamily="18" charset="2"/>
              </a:rPr>
              <a:t>[egységár])</a:t>
            </a:r>
          </a:p>
          <a:p>
            <a:pPr eaLnBrk="1" hangingPunct="1">
              <a:lnSpc>
                <a:spcPct val="90000"/>
              </a:lnSpc>
            </a:pPr>
            <a:r>
              <a:rPr lang="hu-HU" smtClean="0">
                <a:sym typeface="Symbol" pitchFamily="18" charset="2"/>
              </a:rPr>
              <a:t>A vállalat teljes költsége: TC=</a:t>
            </a:r>
            <a:r>
              <a:rPr lang="hu-HU" smtClean="0"/>
              <a:t> TC=P</a:t>
            </a:r>
            <a:r>
              <a:rPr lang="hu-HU" baseline="-25000" smtClean="0"/>
              <a:t>L</a:t>
            </a:r>
            <a:r>
              <a:rPr lang="hu-HU" sz="1800" baseline="30000" smtClean="0"/>
              <a:t>*</a:t>
            </a:r>
            <a:r>
              <a:rPr lang="hu-HU" smtClean="0"/>
              <a:t>L+P</a:t>
            </a:r>
            <a:r>
              <a:rPr lang="hu-HU" baseline="-25000" smtClean="0"/>
              <a:t>K</a:t>
            </a:r>
            <a:r>
              <a:rPr lang="hu-HU" sz="1800" baseline="30000" smtClean="0">
                <a:latin typeface="Arial" charset="0"/>
              </a:rPr>
              <a:t>*</a:t>
            </a:r>
            <a:r>
              <a:rPr lang="hu-HU" smtClean="0"/>
              <a:t>K=FC+P</a:t>
            </a:r>
            <a:r>
              <a:rPr lang="hu-HU" baseline="-25000" smtClean="0"/>
              <a:t>L</a:t>
            </a:r>
            <a:r>
              <a:rPr lang="hu-HU" sz="1800" baseline="30000" smtClean="0">
                <a:latin typeface="Arial" charset="0"/>
              </a:rPr>
              <a:t>*</a:t>
            </a:r>
            <a:r>
              <a:rPr lang="hu-HU" smtClean="0"/>
              <a:t>L</a:t>
            </a:r>
          </a:p>
          <a:p>
            <a:pPr eaLnBrk="1" hangingPunct="1">
              <a:lnSpc>
                <a:spcPct val="90000"/>
              </a:lnSpc>
            </a:pPr>
            <a:r>
              <a:rPr lang="hu-HU" smtClean="0">
                <a:sym typeface="Symbol" pitchFamily="18" charset="2"/>
              </a:rPr>
              <a:t>Ha a vállalat az input- és az outputpiacon is árelfogadó a maximális  ott lesz, ahol:  </a:t>
            </a:r>
            <a:r>
              <a:rPr lang="hu-HU" smtClean="0"/>
              <a:t> </a:t>
            </a:r>
          </a:p>
        </p:txBody>
      </p:sp>
      <p:graphicFrame>
        <p:nvGraphicFramePr>
          <p:cNvPr id="141316" name="Object 4"/>
          <p:cNvGraphicFramePr>
            <a:graphicFrameLocks noChangeAspect="1"/>
          </p:cNvGraphicFramePr>
          <p:nvPr/>
        </p:nvGraphicFramePr>
        <p:xfrm>
          <a:off x="4926013" y="4652963"/>
          <a:ext cx="3614737" cy="1728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66" name="Egyenlet" r:id="rId3" imgW="1701800" imgH="812800" progId="Equation.3">
                  <p:embed/>
                </p:oleObj>
              </mc:Choice>
              <mc:Fallback>
                <p:oleObj name="Egyenlet" r:id="rId3" imgW="1701800" imgH="8128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26013" y="4652963"/>
                        <a:ext cx="3614737" cy="17287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1317" name="Object 5"/>
          <p:cNvGraphicFramePr>
            <a:graphicFrameLocks noChangeAspect="1"/>
          </p:cNvGraphicFramePr>
          <p:nvPr/>
        </p:nvGraphicFramePr>
        <p:xfrm>
          <a:off x="1403350" y="4652963"/>
          <a:ext cx="3122613" cy="1393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67" name="Equation" r:id="rId5" imgW="1422400" imgH="635000" progId="Equation.3">
                  <p:embed/>
                </p:oleObj>
              </mc:Choice>
              <mc:Fallback>
                <p:oleObj name="Equation" r:id="rId5" imgW="1422400" imgH="6350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3350" y="4652963"/>
                        <a:ext cx="3122613" cy="1393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5" name="Rectangle 2"/>
          <p:cNvSpPr>
            <a:spLocks noGrp="1"/>
          </p:cNvSpPr>
          <p:nvPr>
            <p:ph type="title"/>
          </p:nvPr>
        </p:nvSpPr>
        <p:spPr bwMode="auto">
          <a:xfrm>
            <a:off x="1403350" y="0"/>
            <a:ext cx="7499350" cy="1143000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>
              <a:defRPr/>
            </a:pPr>
            <a:r>
              <a:rPr lang="hu-HU" sz="3900" smtClean="0">
                <a:effectLst/>
              </a:rPr>
              <a:t>Monopólium az inputpiacon</a:t>
            </a:r>
            <a:br>
              <a:rPr lang="hu-HU" sz="3900" smtClean="0">
                <a:effectLst/>
              </a:rPr>
            </a:br>
            <a:r>
              <a:rPr lang="hu-HU" sz="3900" smtClean="0">
                <a:effectLst/>
              </a:rPr>
              <a:t>(monopszónia)</a:t>
            </a:r>
          </a:p>
        </p:txBody>
      </p:sp>
      <p:sp>
        <p:nvSpPr>
          <p:cNvPr id="144386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hu-HU" sz="2400" dirty="0" smtClean="0"/>
              <a:t>Ha a vállalat az input és az outputpiacon is árelfogadó, „vízszintes” munkakínálati görbével, és „vízszintes” vállalati (</a:t>
            </a:r>
            <a:r>
              <a:rPr lang="hu-HU" sz="2400" dirty="0" err="1" smtClean="0"/>
              <a:t>reziduális</a:t>
            </a:r>
            <a:r>
              <a:rPr lang="hu-HU" sz="2400" dirty="0" smtClean="0"/>
              <a:t>) keresleti görbével szembesül.</a:t>
            </a:r>
          </a:p>
          <a:p>
            <a:pPr>
              <a:lnSpc>
                <a:spcPct val="80000"/>
              </a:lnSpc>
            </a:pPr>
            <a:r>
              <a:rPr lang="hu-HU" sz="2400" dirty="0" smtClean="0"/>
              <a:t>Ha a vállalat az outputpiacon „ármeghatározó”, a </a:t>
            </a:r>
            <a:r>
              <a:rPr lang="hu-HU" sz="2400" dirty="0" err="1" smtClean="0"/>
              <a:t>vállala-ti</a:t>
            </a:r>
            <a:r>
              <a:rPr lang="hu-HU" sz="2400" dirty="0" smtClean="0"/>
              <a:t> keresleti görbe negatív </a:t>
            </a:r>
            <a:r>
              <a:rPr lang="hu-HU" sz="2400" dirty="0" err="1" smtClean="0"/>
              <a:t>meredekségű</a:t>
            </a:r>
            <a:r>
              <a:rPr lang="hu-HU" sz="2400" dirty="0" smtClean="0"/>
              <a:t> (nagyobb eladott mennyiség csökkenti a termékért elkérhető árat).</a:t>
            </a:r>
          </a:p>
          <a:p>
            <a:pPr>
              <a:lnSpc>
                <a:spcPct val="80000"/>
              </a:lnSpc>
            </a:pPr>
            <a:r>
              <a:rPr lang="hu-HU" sz="2400" dirty="0" smtClean="0"/>
              <a:t>Ha a vállalat az inputpiacon „ármeghatározó”, pozitív </a:t>
            </a:r>
            <a:r>
              <a:rPr lang="hu-HU" sz="2400" dirty="0" err="1" smtClean="0"/>
              <a:t>meredekségű</a:t>
            </a:r>
            <a:r>
              <a:rPr lang="hu-HU" sz="2400" dirty="0" smtClean="0"/>
              <a:t> az a munkakínálati görbe, amellyel szembesül (több alkalmazott munkás esetén egy munkásnak magasabb bért kell fizetnie).                     Ha monopolhelyzetben van </a:t>
            </a:r>
            <a:r>
              <a:rPr lang="hu-HU" sz="2400" dirty="0" smtClean="0">
                <a:sym typeface="Wingdings" pitchFamily="2" charset="2"/>
              </a:rPr>
              <a:t> „</a:t>
            </a:r>
            <a:r>
              <a:rPr lang="hu-HU" sz="2400" dirty="0" err="1" smtClean="0">
                <a:sym typeface="Wingdings" pitchFamily="2" charset="2"/>
              </a:rPr>
              <a:t>monopszónia</a:t>
            </a:r>
            <a:r>
              <a:rPr lang="hu-HU" sz="2400" dirty="0" smtClean="0">
                <a:sym typeface="Wingdings" pitchFamily="2" charset="2"/>
              </a:rPr>
              <a:t>”</a:t>
            </a:r>
            <a:endParaRPr lang="hu-HU" sz="2400" dirty="0" smtClean="0"/>
          </a:p>
          <a:p>
            <a:pPr>
              <a:lnSpc>
                <a:spcPct val="80000"/>
              </a:lnSpc>
            </a:pPr>
            <a:r>
              <a:rPr lang="hu-HU" sz="2400" dirty="0" smtClean="0"/>
              <a:t>Mindkét esetben (ill. akkor is, ha a vállalat mindkét piacon ármeghatározó) a vállalat kevesebb termelési tényezőt fog alkalmazni mint ha az iparágban (és az inputpiacon) tökéletes verseny lenne.</a:t>
            </a:r>
          </a:p>
          <a:p>
            <a:pPr>
              <a:lnSpc>
                <a:spcPct val="80000"/>
              </a:lnSpc>
            </a:pPr>
            <a:endParaRPr lang="hu-HU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tx2">
                <a:lumMod val="20000"/>
                <a:lumOff val="80000"/>
                <a:alpha val="20000"/>
              </a:schemeClr>
            </a:gs>
            <a:gs pos="50000">
              <a:schemeClr val="accent1">
                <a:tint val="44500"/>
                <a:satMod val="160000"/>
                <a:alpha val="20000"/>
              </a:schemeClr>
            </a:gs>
            <a:gs pos="100000">
              <a:schemeClr val="accent1">
                <a:tint val="23500"/>
                <a:satMod val="160000"/>
                <a:alpha val="2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2343" name="Object 7"/>
          <p:cNvGraphicFramePr>
            <a:graphicFrameLocks noChangeAspect="1"/>
          </p:cNvGraphicFramePr>
          <p:nvPr/>
        </p:nvGraphicFramePr>
        <p:xfrm>
          <a:off x="3527425" y="2492375"/>
          <a:ext cx="5616575" cy="1939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098" name="Egyenlet" r:id="rId3" imgW="2578100" imgH="889000" progId="Equation.3">
                  <p:embed/>
                </p:oleObj>
              </mc:Choice>
              <mc:Fallback>
                <p:oleObj name="Egyenlet" r:id="rId3" imgW="2578100" imgH="8890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27425" y="2492375"/>
                        <a:ext cx="5616575" cy="1939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23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hu-HU" sz="4000" smtClean="0"/>
              <a:t>Monopólium az inputpiacon</a:t>
            </a:r>
            <a:br>
              <a:rPr lang="hu-HU" sz="4000" smtClean="0"/>
            </a:br>
            <a:r>
              <a:rPr lang="hu-HU" sz="4000" smtClean="0"/>
              <a:t>(monopszónia) II.</a:t>
            </a:r>
          </a:p>
        </p:txBody>
      </p:sp>
      <p:sp>
        <p:nvSpPr>
          <p:cNvPr id="14235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68313" y="1484313"/>
            <a:ext cx="8496300" cy="5373687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hu-HU" sz="2400" dirty="0" smtClean="0"/>
              <a:t>	Az optimális tényező-felhasználás általánosan:</a:t>
            </a:r>
          </a:p>
          <a:p>
            <a:pPr eaLnBrk="1" hangingPunct="1"/>
            <a:endParaRPr lang="hu-HU" sz="2400" dirty="0" smtClean="0"/>
          </a:p>
          <a:p>
            <a:pPr eaLnBrk="1" hangingPunct="1"/>
            <a:endParaRPr lang="hu-HU" sz="2400" dirty="0" smtClean="0"/>
          </a:p>
          <a:p>
            <a:pPr eaLnBrk="1" hangingPunct="1"/>
            <a:endParaRPr lang="hu-HU" sz="2400" dirty="0" smtClean="0"/>
          </a:p>
          <a:p>
            <a:pPr eaLnBrk="1" hangingPunct="1"/>
            <a:endParaRPr lang="hu-HU" sz="2400" dirty="0" smtClean="0"/>
          </a:p>
          <a:p>
            <a:pPr eaLnBrk="1" hangingPunct="1"/>
            <a:endParaRPr lang="hu-HU" sz="2400" dirty="0" smtClean="0"/>
          </a:p>
          <a:p>
            <a:pPr eaLnBrk="1" hangingPunct="1">
              <a:buFontTx/>
              <a:buNone/>
            </a:pPr>
            <a:r>
              <a:rPr lang="hu-HU" sz="2400" dirty="0" smtClean="0"/>
              <a:t>	</a:t>
            </a:r>
          </a:p>
          <a:p>
            <a:pPr eaLnBrk="1" hangingPunct="1">
              <a:buFontTx/>
              <a:buNone/>
            </a:pPr>
            <a:r>
              <a:rPr lang="hu-HU" sz="2400" dirty="0" smtClean="0"/>
              <a:t>			ahol η a munkakínálati függvény rugalmassága.</a:t>
            </a:r>
          </a:p>
          <a:p>
            <a:pPr eaLnBrk="1" hangingPunct="1"/>
            <a:endParaRPr lang="hu-HU" sz="2400" dirty="0" smtClean="0"/>
          </a:p>
          <a:p>
            <a:pPr eaLnBrk="1" hangingPunct="1">
              <a:buFontTx/>
              <a:buNone/>
            </a:pPr>
            <a:r>
              <a:rPr lang="hu-HU" sz="2400" dirty="0" smtClean="0"/>
              <a:t>	A tökéletes versennyel összehasonlítva (az optimumban):</a:t>
            </a:r>
          </a:p>
          <a:p>
            <a:pPr eaLnBrk="1" hangingPunct="1">
              <a:buFontTx/>
              <a:buNone/>
            </a:pPr>
            <a:endParaRPr lang="hu-HU" sz="2400" dirty="0" smtClean="0"/>
          </a:p>
          <a:p>
            <a:pPr eaLnBrk="1" hangingPunct="1">
              <a:buFontTx/>
              <a:buNone/>
            </a:pPr>
            <a:endParaRPr lang="hu-HU" sz="2400" dirty="0" smtClean="0"/>
          </a:p>
        </p:txBody>
      </p:sp>
      <p:graphicFrame>
        <p:nvGraphicFramePr>
          <p:cNvPr id="142345" name="Object 9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2987675" y="5876925"/>
          <a:ext cx="4248150" cy="490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099" name="Egyenlet" r:id="rId5" imgW="1866090" imgH="215806" progId="Equation.3">
                  <p:embed/>
                </p:oleObj>
              </mc:Choice>
              <mc:Fallback>
                <p:oleObj name="Egyenlet" r:id="rId5" imgW="1866090" imgH="215806" progId="Equation.3">
                  <p:embed/>
                  <p:pic>
                    <p:nvPicPr>
                      <p:cNvPr id="0" name="Picture 3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7675" y="5876925"/>
                        <a:ext cx="4248150" cy="4905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2344" name="Object 8"/>
          <p:cNvGraphicFramePr>
            <a:graphicFrameLocks noChangeAspect="1"/>
          </p:cNvGraphicFramePr>
          <p:nvPr/>
        </p:nvGraphicFramePr>
        <p:xfrm>
          <a:off x="250825" y="1989138"/>
          <a:ext cx="3097213" cy="1370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100" name="Egyenlet" r:id="rId7" imgW="1434477" imgH="634725" progId="Equation.3">
                  <p:embed/>
                </p:oleObj>
              </mc:Choice>
              <mc:Fallback>
                <p:oleObj name="Egyenlet" r:id="rId7" imgW="1434477" imgH="634725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825" y="1989138"/>
                        <a:ext cx="3097213" cy="13700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2349" name="Object 13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2411413" y="3716338"/>
          <a:ext cx="1152525" cy="436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101" name="Egyenlet" r:id="rId9" imgW="571252" imgH="215806" progId="Equation.3">
                  <p:embed/>
                </p:oleObj>
              </mc:Choice>
              <mc:Fallback>
                <p:oleObj name="Egyenlet" r:id="rId9" imgW="571252" imgH="215806" progId="Equation.3">
                  <p:embed/>
                  <p:pic>
                    <p:nvPicPr>
                      <p:cNvPr id="0" name="Picture 5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11413" y="3716338"/>
                        <a:ext cx="1152525" cy="4365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2352" name="Line 15"/>
          <p:cNvSpPr>
            <a:spLocks noChangeShapeType="1"/>
          </p:cNvSpPr>
          <p:nvPr/>
        </p:nvSpPr>
        <p:spPr bwMode="auto">
          <a:xfrm flipV="1">
            <a:off x="1619250" y="3284538"/>
            <a:ext cx="1512888" cy="504825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142353" name="Line 16"/>
          <p:cNvSpPr>
            <a:spLocks noChangeShapeType="1"/>
          </p:cNvSpPr>
          <p:nvPr/>
        </p:nvSpPr>
        <p:spPr bwMode="auto">
          <a:xfrm flipV="1">
            <a:off x="3132138" y="1989138"/>
            <a:ext cx="576262" cy="12954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09" name="Rectangle 2"/>
          <p:cNvSpPr>
            <a:spLocks noGrp="1"/>
          </p:cNvSpPr>
          <p:nvPr>
            <p:ph type="title"/>
          </p:nvPr>
        </p:nvSpPr>
        <p:spPr bwMode="auto">
          <a:xfrm>
            <a:off x="1403350" y="0"/>
            <a:ext cx="7499350" cy="1143000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hu-HU" smtClean="0">
                <a:effectLst/>
              </a:rPr>
              <a:t>Monopólium az inputpiacon III.</a:t>
            </a:r>
          </a:p>
        </p:txBody>
      </p:sp>
      <p:sp>
        <p:nvSpPr>
          <p:cNvPr id="145410" name="Line 5"/>
          <p:cNvSpPr>
            <a:spLocks noChangeShapeType="1"/>
          </p:cNvSpPr>
          <p:nvPr/>
        </p:nvSpPr>
        <p:spPr bwMode="auto">
          <a:xfrm flipV="1">
            <a:off x="2124075" y="1052513"/>
            <a:ext cx="0" cy="532923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sp>
        <p:nvSpPr>
          <p:cNvPr id="145411" name="Line 6"/>
          <p:cNvSpPr>
            <a:spLocks noChangeShapeType="1"/>
          </p:cNvSpPr>
          <p:nvPr/>
        </p:nvSpPr>
        <p:spPr bwMode="auto">
          <a:xfrm>
            <a:off x="2124075" y="6381750"/>
            <a:ext cx="6192838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sp>
        <p:nvSpPr>
          <p:cNvPr id="145412" name="Text Box 7"/>
          <p:cNvSpPr txBox="1">
            <a:spLocks noChangeArrowheads="1"/>
          </p:cNvSpPr>
          <p:nvPr/>
        </p:nvSpPr>
        <p:spPr bwMode="auto">
          <a:xfrm>
            <a:off x="2124075" y="549275"/>
            <a:ext cx="1512888" cy="167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/>
              <a:t> </a:t>
            </a:r>
          </a:p>
          <a:p>
            <a:pPr>
              <a:spcBef>
                <a:spcPct val="50000"/>
              </a:spcBef>
            </a:pPr>
            <a:r>
              <a:rPr lang="hu-HU"/>
              <a:t>p</a:t>
            </a:r>
            <a:r>
              <a:rPr lang="hu-HU" sz="3200" baseline="20000"/>
              <a:t>.</a:t>
            </a:r>
            <a:r>
              <a:rPr lang="hu-HU"/>
              <a:t>MP</a:t>
            </a:r>
            <a:r>
              <a:rPr lang="hu-HU" baseline="-25000"/>
              <a:t>L</a:t>
            </a:r>
          </a:p>
          <a:p>
            <a:pPr>
              <a:spcBef>
                <a:spcPct val="50000"/>
              </a:spcBef>
            </a:pPr>
            <a:r>
              <a:rPr lang="hu-HU"/>
              <a:t>MRPL</a:t>
            </a:r>
            <a:endParaRPr lang="hu-HU" baseline="-25000"/>
          </a:p>
          <a:p>
            <a:pPr>
              <a:spcBef>
                <a:spcPct val="50000"/>
              </a:spcBef>
            </a:pPr>
            <a:r>
              <a:rPr lang="hu-HU"/>
              <a:t>MFC</a:t>
            </a:r>
            <a:r>
              <a:rPr lang="hu-HU" baseline="-25000"/>
              <a:t>L</a:t>
            </a:r>
            <a:r>
              <a:rPr lang="hu-HU"/>
              <a:t>, p</a:t>
            </a:r>
            <a:r>
              <a:rPr lang="hu-HU" baseline="-25000"/>
              <a:t>L</a:t>
            </a:r>
          </a:p>
        </p:txBody>
      </p:sp>
      <p:sp>
        <p:nvSpPr>
          <p:cNvPr id="145413" name="Freeform 8"/>
          <p:cNvSpPr>
            <a:spLocks/>
          </p:cNvSpPr>
          <p:nvPr/>
        </p:nvSpPr>
        <p:spPr bwMode="auto">
          <a:xfrm>
            <a:off x="2124075" y="3213100"/>
            <a:ext cx="3527425" cy="1800225"/>
          </a:xfrm>
          <a:custGeom>
            <a:avLst/>
            <a:gdLst>
              <a:gd name="T0" fmla="*/ 0 w 2222"/>
              <a:gd name="T1" fmla="*/ 2147483647 h 1134"/>
              <a:gd name="T2" fmla="*/ 2147483647 w 2222"/>
              <a:gd name="T3" fmla="*/ 1600298133 h 1134"/>
              <a:gd name="T4" fmla="*/ 2147483647 w 2222"/>
              <a:gd name="T5" fmla="*/ 0 h 1134"/>
              <a:gd name="T6" fmla="*/ 0 60000 65536"/>
              <a:gd name="T7" fmla="*/ 0 60000 65536"/>
              <a:gd name="T8" fmla="*/ 0 60000 65536"/>
              <a:gd name="T9" fmla="*/ 0 w 2222"/>
              <a:gd name="T10" fmla="*/ 0 h 1134"/>
              <a:gd name="T11" fmla="*/ 2222 w 2222"/>
              <a:gd name="T12" fmla="*/ 1134 h 113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222" h="1134">
                <a:moveTo>
                  <a:pt x="0" y="1134"/>
                </a:moveTo>
                <a:cubicBezTo>
                  <a:pt x="495" y="979"/>
                  <a:pt x="991" y="824"/>
                  <a:pt x="1361" y="635"/>
                </a:cubicBezTo>
                <a:cubicBezTo>
                  <a:pt x="1731" y="446"/>
                  <a:pt x="1976" y="223"/>
                  <a:pt x="2222" y="0"/>
                </a:cubicBezTo>
              </a:path>
            </a:pathLst>
          </a:custGeom>
          <a:noFill/>
          <a:ln w="50800">
            <a:solidFill>
              <a:srgbClr val="003300">
                <a:alpha val="70195"/>
              </a:srgbClr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145414" name="Freeform 9"/>
          <p:cNvSpPr>
            <a:spLocks/>
          </p:cNvSpPr>
          <p:nvPr/>
        </p:nvSpPr>
        <p:spPr bwMode="auto">
          <a:xfrm>
            <a:off x="2124075" y="1412875"/>
            <a:ext cx="3527425" cy="3598863"/>
          </a:xfrm>
          <a:custGeom>
            <a:avLst/>
            <a:gdLst>
              <a:gd name="T0" fmla="*/ 0 w 2222"/>
              <a:gd name="T1" fmla="*/ 2147483647 h 1134"/>
              <a:gd name="T2" fmla="*/ 2147483647 w 2222"/>
              <a:gd name="T3" fmla="*/ 2147483647 h 1134"/>
              <a:gd name="T4" fmla="*/ 2147483647 w 2222"/>
              <a:gd name="T5" fmla="*/ 0 h 1134"/>
              <a:gd name="T6" fmla="*/ 0 60000 65536"/>
              <a:gd name="T7" fmla="*/ 0 60000 65536"/>
              <a:gd name="T8" fmla="*/ 0 60000 65536"/>
              <a:gd name="T9" fmla="*/ 0 w 2222"/>
              <a:gd name="T10" fmla="*/ 0 h 1134"/>
              <a:gd name="T11" fmla="*/ 2222 w 2222"/>
              <a:gd name="T12" fmla="*/ 1134 h 113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222" h="1134">
                <a:moveTo>
                  <a:pt x="0" y="1134"/>
                </a:moveTo>
                <a:cubicBezTo>
                  <a:pt x="495" y="979"/>
                  <a:pt x="991" y="824"/>
                  <a:pt x="1361" y="635"/>
                </a:cubicBezTo>
                <a:cubicBezTo>
                  <a:pt x="1731" y="446"/>
                  <a:pt x="1976" y="223"/>
                  <a:pt x="2222" y="0"/>
                </a:cubicBezTo>
              </a:path>
            </a:pathLst>
          </a:custGeom>
          <a:noFill/>
          <a:ln w="50800">
            <a:solidFill>
              <a:srgbClr val="003300">
                <a:alpha val="89803"/>
              </a:srgbClr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145415" name="Line 10"/>
          <p:cNvSpPr>
            <a:spLocks noChangeShapeType="1"/>
          </p:cNvSpPr>
          <p:nvPr/>
        </p:nvSpPr>
        <p:spPr bwMode="auto">
          <a:xfrm>
            <a:off x="2124075" y="2420938"/>
            <a:ext cx="2303463" cy="3960812"/>
          </a:xfrm>
          <a:prstGeom prst="line">
            <a:avLst/>
          </a:prstGeom>
          <a:noFill/>
          <a:ln w="50800">
            <a:solidFill>
              <a:srgbClr val="000066">
                <a:alpha val="79999"/>
              </a:srgbClr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145416" name="Line 16"/>
          <p:cNvSpPr>
            <a:spLocks noChangeShapeType="1"/>
          </p:cNvSpPr>
          <p:nvPr/>
        </p:nvSpPr>
        <p:spPr bwMode="auto">
          <a:xfrm>
            <a:off x="2124075" y="2420938"/>
            <a:ext cx="4608513" cy="3960812"/>
          </a:xfrm>
          <a:prstGeom prst="line">
            <a:avLst/>
          </a:prstGeom>
          <a:noFill/>
          <a:ln w="50800">
            <a:solidFill>
              <a:srgbClr val="000066">
                <a:alpha val="39999"/>
              </a:srgbClr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145417" name="Line 17"/>
          <p:cNvSpPr>
            <a:spLocks noChangeShapeType="1"/>
          </p:cNvSpPr>
          <p:nvPr/>
        </p:nvSpPr>
        <p:spPr bwMode="auto">
          <a:xfrm flipH="1">
            <a:off x="4427538" y="4076700"/>
            <a:ext cx="1439862" cy="1444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sp>
        <p:nvSpPr>
          <p:cNvPr id="145418" name="Text Box 18"/>
          <p:cNvSpPr txBox="1">
            <a:spLocks noChangeArrowheads="1"/>
          </p:cNvSpPr>
          <p:nvPr/>
        </p:nvSpPr>
        <p:spPr bwMode="auto">
          <a:xfrm>
            <a:off x="6156325" y="4868863"/>
            <a:ext cx="23050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/>
              <a:t>monopolhelyzet   mindkét piacon</a:t>
            </a:r>
          </a:p>
        </p:txBody>
      </p:sp>
      <p:sp>
        <p:nvSpPr>
          <p:cNvPr id="145419" name="Text Box 19"/>
          <p:cNvSpPr txBox="1">
            <a:spLocks noChangeArrowheads="1"/>
          </p:cNvSpPr>
          <p:nvPr/>
        </p:nvSpPr>
        <p:spPr bwMode="auto">
          <a:xfrm>
            <a:off x="2268538" y="5229225"/>
            <a:ext cx="194468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/>
              <a:t>monopólium (output-piac)</a:t>
            </a:r>
          </a:p>
        </p:txBody>
      </p:sp>
      <p:sp>
        <p:nvSpPr>
          <p:cNvPr id="145420" name="Line 20"/>
          <p:cNvSpPr>
            <a:spLocks noChangeShapeType="1"/>
          </p:cNvSpPr>
          <p:nvPr/>
        </p:nvSpPr>
        <p:spPr bwMode="auto">
          <a:xfrm flipV="1">
            <a:off x="2987675" y="4652963"/>
            <a:ext cx="360363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sp>
        <p:nvSpPr>
          <p:cNvPr id="145421" name="Line 21"/>
          <p:cNvSpPr>
            <a:spLocks noChangeShapeType="1"/>
          </p:cNvSpPr>
          <p:nvPr/>
        </p:nvSpPr>
        <p:spPr bwMode="auto">
          <a:xfrm flipH="1">
            <a:off x="3924300" y="2924175"/>
            <a:ext cx="1727200" cy="936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sp>
        <p:nvSpPr>
          <p:cNvPr id="145422" name="Text Box 22"/>
          <p:cNvSpPr txBox="1">
            <a:spLocks noChangeArrowheads="1"/>
          </p:cNvSpPr>
          <p:nvPr/>
        </p:nvSpPr>
        <p:spPr bwMode="auto">
          <a:xfrm>
            <a:off x="5219700" y="2565400"/>
            <a:ext cx="23050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/>
              <a:t>monopszónia</a:t>
            </a:r>
          </a:p>
        </p:txBody>
      </p:sp>
      <p:sp>
        <p:nvSpPr>
          <p:cNvPr id="145423" name="Line 23"/>
          <p:cNvSpPr>
            <a:spLocks noChangeShapeType="1"/>
          </p:cNvSpPr>
          <p:nvPr/>
        </p:nvSpPr>
        <p:spPr bwMode="auto">
          <a:xfrm flipH="1" flipV="1">
            <a:off x="3276600" y="4292600"/>
            <a:ext cx="2879725" cy="8651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sp>
        <p:nvSpPr>
          <p:cNvPr id="145424" name="Text Box 24"/>
          <p:cNvSpPr txBox="1">
            <a:spLocks noChangeArrowheads="1"/>
          </p:cNvSpPr>
          <p:nvPr/>
        </p:nvSpPr>
        <p:spPr bwMode="auto">
          <a:xfrm>
            <a:off x="5867400" y="3860800"/>
            <a:ext cx="23050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/>
              <a:t>tökéletes verseny</a:t>
            </a:r>
          </a:p>
        </p:txBody>
      </p:sp>
      <p:sp>
        <p:nvSpPr>
          <p:cNvPr id="145425" name="Text Box 25"/>
          <p:cNvSpPr txBox="1">
            <a:spLocks noChangeArrowheads="1"/>
          </p:cNvSpPr>
          <p:nvPr/>
        </p:nvSpPr>
        <p:spPr bwMode="auto">
          <a:xfrm>
            <a:off x="7812088" y="6021388"/>
            <a:ext cx="431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/>
              <a:t>L</a:t>
            </a:r>
          </a:p>
        </p:txBody>
      </p:sp>
      <p:sp>
        <p:nvSpPr>
          <p:cNvPr id="145426" name="Text Box 26"/>
          <p:cNvSpPr txBox="1">
            <a:spLocks noChangeArrowheads="1"/>
          </p:cNvSpPr>
          <p:nvPr/>
        </p:nvSpPr>
        <p:spPr bwMode="auto">
          <a:xfrm>
            <a:off x="4211638" y="5805488"/>
            <a:ext cx="9366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/>
              <a:t>MRP</a:t>
            </a:r>
            <a:r>
              <a:rPr lang="hu-HU" baseline="-25000"/>
              <a:t>L</a:t>
            </a:r>
            <a:endParaRPr lang="hu-HU"/>
          </a:p>
        </p:txBody>
      </p:sp>
      <p:sp>
        <p:nvSpPr>
          <p:cNvPr id="145427" name="Text Box 27"/>
          <p:cNvSpPr txBox="1">
            <a:spLocks noChangeArrowheads="1"/>
          </p:cNvSpPr>
          <p:nvPr/>
        </p:nvSpPr>
        <p:spPr bwMode="auto">
          <a:xfrm>
            <a:off x="5651500" y="2997200"/>
            <a:ext cx="9366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/>
              <a:t>p</a:t>
            </a:r>
            <a:r>
              <a:rPr lang="hu-HU" baseline="-25000"/>
              <a:t>L</a:t>
            </a:r>
            <a:endParaRPr lang="hu-HU"/>
          </a:p>
        </p:txBody>
      </p:sp>
      <p:sp>
        <p:nvSpPr>
          <p:cNvPr id="145428" name="Text Box 28"/>
          <p:cNvSpPr txBox="1">
            <a:spLocks noChangeArrowheads="1"/>
          </p:cNvSpPr>
          <p:nvPr/>
        </p:nvSpPr>
        <p:spPr bwMode="auto">
          <a:xfrm>
            <a:off x="5580063" y="1268413"/>
            <a:ext cx="9366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/>
              <a:t>MFC</a:t>
            </a:r>
            <a:r>
              <a:rPr lang="hu-HU" baseline="-25000"/>
              <a:t>L</a:t>
            </a:r>
            <a:endParaRPr lang="hu-HU"/>
          </a:p>
        </p:txBody>
      </p:sp>
      <p:sp>
        <p:nvSpPr>
          <p:cNvPr id="145429" name="Text Box 30"/>
          <p:cNvSpPr txBox="1">
            <a:spLocks noChangeArrowheads="1"/>
          </p:cNvSpPr>
          <p:nvPr/>
        </p:nvSpPr>
        <p:spPr bwMode="auto">
          <a:xfrm>
            <a:off x="6372225" y="5300663"/>
            <a:ext cx="1008063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/>
              <a:t> </a:t>
            </a:r>
          </a:p>
          <a:p>
            <a:pPr>
              <a:spcBef>
                <a:spcPct val="50000"/>
              </a:spcBef>
            </a:pPr>
            <a:r>
              <a:rPr lang="hu-HU"/>
              <a:t>p</a:t>
            </a:r>
            <a:r>
              <a:rPr lang="hu-HU" sz="3200" baseline="20000"/>
              <a:t>.</a:t>
            </a:r>
            <a:r>
              <a:rPr lang="hu-HU"/>
              <a:t>MP</a:t>
            </a:r>
            <a:r>
              <a:rPr lang="hu-HU" baseline="-25000"/>
              <a:t>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0" name="Cím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429625" cy="582613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u-HU" sz="3200" dirty="0" smtClean="0">
                <a:solidFill>
                  <a:srgbClr val="990000"/>
                </a:solidFill>
              </a:rPr>
              <a:t>Néhány </a:t>
            </a:r>
            <a:r>
              <a:rPr lang="hu-HU" sz="3200" dirty="0" err="1" smtClean="0">
                <a:solidFill>
                  <a:srgbClr val="990000"/>
                </a:solidFill>
              </a:rPr>
              <a:t>mikroökonómiai</a:t>
            </a:r>
            <a:r>
              <a:rPr lang="hu-HU" sz="3200" dirty="0" smtClean="0">
                <a:solidFill>
                  <a:srgbClr val="990000"/>
                </a:solidFill>
              </a:rPr>
              <a:t> alapösszefüggés:</a:t>
            </a:r>
          </a:p>
        </p:txBody>
      </p:sp>
      <p:sp>
        <p:nvSpPr>
          <p:cNvPr id="206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hu-HU"/>
          </a:p>
        </p:txBody>
      </p:sp>
      <p:graphicFrame>
        <p:nvGraphicFramePr>
          <p:cNvPr id="2050" name="Object 1"/>
          <p:cNvGraphicFramePr>
            <a:graphicFrameLocks noChangeAspect="1"/>
          </p:cNvGraphicFramePr>
          <p:nvPr/>
        </p:nvGraphicFramePr>
        <p:xfrm>
          <a:off x="571500" y="928688"/>
          <a:ext cx="3865563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62" name="Equation" r:id="rId3" imgW="2730500" imgH="406400" progId="Equation.3">
                  <p:embed/>
                </p:oleObj>
              </mc:Choice>
              <mc:Fallback>
                <p:oleObj name="Equation" r:id="rId3" imgW="2730500" imgH="4064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500" y="928688"/>
                        <a:ext cx="3865563" cy="571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67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hu-HU"/>
          </a:p>
        </p:txBody>
      </p:sp>
      <p:graphicFrame>
        <p:nvGraphicFramePr>
          <p:cNvPr id="2051" name="Object 3"/>
          <p:cNvGraphicFramePr>
            <a:graphicFrameLocks noChangeAspect="1"/>
          </p:cNvGraphicFramePr>
          <p:nvPr/>
        </p:nvGraphicFramePr>
        <p:xfrm>
          <a:off x="500063" y="1500188"/>
          <a:ext cx="1804987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63" name="Equation" r:id="rId5" imgW="1269449" imgH="406224" progId="Equation.3">
                  <p:embed/>
                </p:oleObj>
              </mc:Choice>
              <mc:Fallback>
                <p:oleObj name="Equation" r:id="rId5" imgW="1269449" imgH="406224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063" y="1500188"/>
                        <a:ext cx="1804987" cy="571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6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hu-HU"/>
          </a:p>
        </p:txBody>
      </p:sp>
      <p:graphicFrame>
        <p:nvGraphicFramePr>
          <p:cNvPr id="2052" name="Object 5"/>
          <p:cNvGraphicFramePr>
            <a:graphicFrameLocks noChangeAspect="1"/>
          </p:cNvGraphicFramePr>
          <p:nvPr/>
        </p:nvGraphicFramePr>
        <p:xfrm>
          <a:off x="2571750" y="1571625"/>
          <a:ext cx="2132013" cy="642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64" name="Equation" r:id="rId7" imgW="1459866" imgH="444307" progId="Equation.3">
                  <p:embed/>
                </p:oleObj>
              </mc:Choice>
              <mc:Fallback>
                <p:oleObj name="Equation" r:id="rId7" imgW="1459866" imgH="444307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71750" y="1571625"/>
                        <a:ext cx="2132013" cy="6429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69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hu-HU"/>
          </a:p>
        </p:txBody>
      </p:sp>
      <p:graphicFrame>
        <p:nvGraphicFramePr>
          <p:cNvPr id="2053" name="Object 7"/>
          <p:cNvGraphicFramePr>
            <a:graphicFrameLocks noChangeAspect="1"/>
          </p:cNvGraphicFramePr>
          <p:nvPr/>
        </p:nvGraphicFramePr>
        <p:xfrm>
          <a:off x="5214938" y="1714500"/>
          <a:ext cx="1673225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65" name="Equation" r:id="rId9" imgW="1180588" imgH="406224" progId="Equation.3">
                  <p:embed/>
                </p:oleObj>
              </mc:Choice>
              <mc:Fallback>
                <p:oleObj name="Equation" r:id="rId9" imgW="1180588" imgH="406224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14938" y="1714500"/>
                        <a:ext cx="1673225" cy="571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70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hu-HU"/>
          </a:p>
        </p:txBody>
      </p:sp>
      <p:graphicFrame>
        <p:nvGraphicFramePr>
          <p:cNvPr id="2054" name="Object 9"/>
          <p:cNvGraphicFramePr>
            <a:graphicFrameLocks noChangeAspect="1"/>
          </p:cNvGraphicFramePr>
          <p:nvPr/>
        </p:nvGraphicFramePr>
        <p:xfrm>
          <a:off x="500063" y="2428875"/>
          <a:ext cx="1944687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66" name="Equation" r:id="rId11" imgW="1371600" imgH="406400" progId="Equation.3">
                  <p:embed/>
                </p:oleObj>
              </mc:Choice>
              <mc:Fallback>
                <p:oleObj name="Equation" r:id="rId11" imgW="1371600" imgH="40640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063" y="2428875"/>
                        <a:ext cx="1944687" cy="571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71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hu-HU"/>
          </a:p>
        </p:txBody>
      </p:sp>
      <p:graphicFrame>
        <p:nvGraphicFramePr>
          <p:cNvPr id="2055" name="Object 11"/>
          <p:cNvGraphicFramePr>
            <a:graphicFrameLocks noChangeAspect="1"/>
          </p:cNvGraphicFramePr>
          <p:nvPr/>
        </p:nvGraphicFramePr>
        <p:xfrm>
          <a:off x="3071813" y="2428875"/>
          <a:ext cx="1928812" cy="546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67" name="Equation" r:id="rId13" imgW="1422400" imgH="406400" progId="Equation.3">
                  <p:embed/>
                </p:oleObj>
              </mc:Choice>
              <mc:Fallback>
                <p:oleObj name="Equation" r:id="rId13" imgW="1422400" imgH="40640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71813" y="2428875"/>
                        <a:ext cx="1928812" cy="546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72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hu-HU"/>
          </a:p>
        </p:txBody>
      </p:sp>
      <p:graphicFrame>
        <p:nvGraphicFramePr>
          <p:cNvPr id="2056" name="Object 13"/>
          <p:cNvGraphicFramePr>
            <a:graphicFrameLocks noChangeAspect="1"/>
          </p:cNvGraphicFramePr>
          <p:nvPr/>
        </p:nvGraphicFramePr>
        <p:xfrm>
          <a:off x="428625" y="4500563"/>
          <a:ext cx="2446338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68" name="Equation" r:id="rId15" imgW="1892300" imgH="444500" progId="Equation.3">
                  <p:embed/>
                </p:oleObj>
              </mc:Choice>
              <mc:Fallback>
                <p:oleObj name="Equation" r:id="rId15" imgW="1892300" imgH="444500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625" y="4500563"/>
                        <a:ext cx="2446338" cy="571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73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hu-HU"/>
          </a:p>
        </p:txBody>
      </p:sp>
      <p:graphicFrame>
        <p:nvGraphicFramePr>
          <p:cNvPr id="2057" name="Object 15"/>
          <p:cNvGraphicFramePr>
            <a:graphicFrameLocks noChangeAspect="1"/>
          </p:cNvGraphicFramePr>
          <p:nvPr/>
        </p:nvGraphicFramePr>
        <p:xfrm>
          <a:off x="500063" y="3000375"/>
          <a:ext cx="2217737" cy="554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69" name="Equation" r:id="rId17" imgW="1612900" imgH="406400" progId="Equation.3">
                  <p:embed/>
                </p:oleObj>
              </mc:Choice>
              <mc:Fallback>
                <p:oleObj name="Equation" r:id="rId17" imgW="1612900" imgH="406400" progId="Equation.3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063" y="3000375"/>
                        <a:ext cx="2217737" cy="5540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74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hu-HU"/>
          </a:p>
        </p:txBody>
      </p:sp>
      <p:graphicFrame>
        <p:nvGraphicFramePr>
          <p:cNvPr id="2058" name="Object 17"/>
          <p:cNvGraphicFramePr>
            <a:graphicFrameLocks noChangeAspect="1"/>
          </p:cNvGraphicFramePr>
          <p:nvPr/>
        </p:nvGraphicFramePr>
        <p:xfrm>
          <a:off x="3143250" y="3000375"/>
          <a:ext cx="2344738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70" name="Equation" r:id="rId19" imgW="1651000" imgH="406400" progId="Equation.3">
                  <p:embed/>
                </p:oleObj>
              </mc:Choice>
              <mc:Fallback>
                <p:oleObj name="Equation" r:id="rId19" imgW="1651000" imgH="406400" progId="Equation.3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43250" y="3000375"/>
                        <a:ext cx="2344738" cy="571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75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hu-HU"/>
          </a:p>
        </p:txBody>
      </p:sp>
      <p:graphicFrame>
        <p:nvGraphicFramePr>
          <p:cNvPr id="2059" name="Object 19"/>
          <p:cNvGraphicFramePr>
            <a:graphicFrameLocks noChangeAspect="1"/>
          </p:cNvGraphicFramePr>
          <p:nvPr/>
        </p:nvGraphicFramePr>
        <p:xfrm>
          <a:off x="500063" y="3643313"/>
          <a:ext cx="2352675" cy="285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71" name="Equation" r:id="rId21" imgW="1701800" imgH="203200" progId="Equation.3">
                  <p:embed/>
                </p:oleObj>
              </mc:Choice>
              <mc:Fallback>
                <p:oleObj name="Equation" r:id="rId21" imgW="1701800" imgH="203200" progId="Equation.3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063" y="3643313"/>
                        <a:ext cx="2352675" cy="285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76" name="Rectangle 2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hu-HU"/>
          </a:p>
        </p:txBody>
      </p:sp>
      <p:graphicFrame>
        <p:nvGraphicFramePr>
          <p:cNvPr id="2060" name="Object 21"/>
          <p:cNvGraphicFramePr>
            <a:graphicFrameLocks noChangeAspect="1"/>
          </p:cNvGraphicFramePr>
          <p:nvPr/>
        </p:nvGraphicFramePr>
        <p:xfrm>
          <a:off x="428625" y="3929063"/>
          <a:ext cx="161925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72" name="Equation" r:id="rId23" imgW="1143000" imgH="406400" progId="Equation.3">
                  <p:embed/>
                </p:oleObj>
              </mc:Choice>
              <mc:Fallback>
                <p:oleObj name="Equation" r:id="rId23" imgW="1143000" imgH="406400" progId="Equation.3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625" y="3929063"/>
                        <a:ext cx="1619250" cy="571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77" name="Rectangle 2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hu-HU"/>
          </a:p>
        </p:txBody>
      </p:sp>
      <p:graphicFrame>
        <p:nvGraphicFramePr>
          <p:cNvPr id="2061" name="Object 23"/>
          <p:cNvGraphicFramePr>
            <a:graphicFrameLocks noChangeAspect="1"/>
          </p:cNvGraphicFramePr>
          <p:nvPr/>
        </p:nvGraphicFramePr>
        <p:xfrm>
          <a:off x="500063" y="5072063"/>
          <a:ext cx="4781550" cy="557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73" name="Equation" r:id="rId25" imgW="3504960" imgH="406080" progId="Equation.3">
                  <p:embed/>
                </p:oleObj>
              </mc:Choice>
              <mc:Fallback>
                <p:oleObj name="Equation" r:id="rId25" imgW="3504960" imgH="406080" progId="Equation.3">
                  <p:embed/>
                  <p:pic>
                    <p:nvPicPr>
                      <p:cNvPr id="0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063" y="5072063"/>
                        <a:ext cx="4781550" cy="5572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78" name="Rectangle 2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hu-HU"/>
          </a:p>
        </p:txBody>
      </p:sp>
      <p:graphicFrame>
        <p:nvGraphicFramePr>
          <p:cNvPr id="2062" name="Object 25"/>
          <p:cNvGraphicFramePr>
            <a:graphicFrameLocks noChangeAspect="1"/>
          </p:cNvGraphicFramePr>
          <p:nvPr/>
        </p:nvGraphicFramePr>
        <p:xfrm>
          <a:off x="500063" y="5715000"/>
          <a:ext cx="2646362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74" name="Equation" r:id="rId27" imgW="1866090" imgH="406224" progId="Equation.3">
                  <p:embed/>
                </p:oleObj>
              </mc:Choice>
              <mc:Fallback>
                <p:oleObj name="Equation" r:id="rId27" imgW="1866090" imgH="406224" progId="Equation.3">
                  <p:embed/>
                  <p:pic>
                    <p:nvPicPr>
                      <p:cNvPr id="0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063" y="5715000"/>
                        <a:ext cx="2646362" cy="571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79" name="Rectangle 2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hu-HU"/>
          </a:p>
        </p:txBody>
      </p:sp>
      <p:graphicFrame>
        <p:nvGraphicFramePr>
          <p:cNvPr id="2063" name="Object 27"/>
          <p:cNvGraphicFramePr>
            <a:graphicFrameLocks noChangeAspect="1"/>
          </p:cNvGraphicFramePr>
          <p:nvPr/>
        </p:nvGraphicFramePr>
        <p:xfrm>
          <a:off x="500063" y="2143125"/>
          <a:ext cx="1143000" cy="307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75" name="Equation" r:id="rId29" imgW="710891" imgH="190417" progId="Equation.3">
                  <p:embed/>
                </p:oleObj>
              </mc:Choice>
              <mc:Fallback>
                <p:oleObj name="Equation" r:id="rId29" imgW="710891" imgH="190417" progId="Equation.3">
                  <p:embed/>
                  <p:pic>
                    <p:nvPicPr>
                      <p:cNvPr id="0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063" y="2143125"/>
                        <a:ext cx="1143000" cy="307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u-HU" dirty="0" smtClean="0">
                <a:solidFill>
                  <a:schemeClr val="tx2">
                    <a:satMod val="130000"/>
                  </a:schemeClr>
                </a:solidFill>
              </a:rPr>
              <a:t>Termelési technológiák leírása</a:t>
            </a:r>
            <a:endParaRPr lang="hu-HU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10243" name="Tartalom helye 2"/>
          <p:cNvSpPr>
            <a:spLocks noGrp="1"/>
          </p:cNvSpPr>
          <p:nvPr>
            <p:ph idx="1"/>
          </p:nvPr>
        </p:nvSpPr>
        <p:spPr>
          <a:xfrm>
            <a:off x="1547813" y="1447800"/>
            <a:ext cx="7386637" cy="2052638"/>
          </a:xfrm>
        </p:spPr>
        <p:txBody>
          <a:bodyPr/>
          <a:lstStyle/>
          <a:p>
            <a:pPr eaLnBrk="1" hangingPunct="1"/>
            <a:r>
              <a:rPr lang="hu-HU" smtClean="0"/>
              <a:t>A termelési függvény ( Q = f(x</a:t>
            </a:r>
            <a:r>
              <a:rPr lang="hu-HU" baseline="-25000" smtClean="0"/>
              <a:t>1</a:t>
            </a:r>
            <a:r>
              <a:rPr lang="hu-HU" smtClean="0"/>
              <a:t>,x</a:t>
            </a:r>
            <a:r>
              <a:rPr lang="hu-HU" baseline="-25000" smtClean="0"/>
              <a:t>2</a:t>
            </a:r>
            <a:r>
              <a:rPr lang="hu-HU" smtClean="0"/>
              <a:t>,…) ): adott mennyiségű ráfordításokkal megtermelhető maximális kibocsátást mutatja. </a:t>
            </a:r>
          </a:p>
        </p:txBody>
      </p:sp>
      <p:cxnSp>
        <p:nvCxnSpPr>
          <p:cNvPr id="9" name="Egyenes összekötő nyíllal 8"/>
          <p:cNvCxnSpPr/>
          <p:nvPr/>
        </p:nvCxnSpPr>
        <p:spPr>
          <a:xfrm rot="5400000" flipH="1" flipV="1">
            <a:off x="2844800" y="4219575"/>
            <a:ext cx="201453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Egyenes összekötő nyíllal 11"/>
          <p:cNvCxnSpPr/>
          <p:nvPr/>
        </p:nvCxnSpPr>
        <p:spPr>
          <a:xfrm>
            <a:off x="3851275" y="5229225"/>
            <a:ext cx="1657350" cy="100806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Egyenes összekötő nyíllal 13"/>
          <p:cNvCxnSpPr/>
          <p:nvPr/>
        </p:nvCxnSpPr>
        <p:spPr>
          <a:xfrm flipV="1">
            <a:off x="3851275" y="4437063"/>
            <a:ext cx="2233613" cy="7921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Szabadkézi sokszög 18"/>
          <p:cNvSpPr/>
          <p:nvPr/>
        </p:nvSpPr>
        <p:spPr>
          <a:xfrm>
            <a:off x="3851275" y="3141663"/>
            <a:ext cx="3384550" cy="2095500"/>
          </a:xfrm>
          <a:custGeom>
            <a:avLst/>
            <a:gdLst>
              <a:gd name="connsiteX0" fmla="*/ 0 w 1188720"/>
              <a:gd name="connsiteY0" fmla="*/ 2095500 h 2095500"/>
              <a:gd name="connsiteX1" fmla="*/ 630936 w 1188720"/>
              <a:gd name="connsiteY1" fmla="*/ 348996 h 2095500"/>
              <a:gd name="connsiteX2" fmla="*/ 1188720 w 1188720"/>
              <a:gd name="connsiteY2" fmla="*/ 1524 h 2095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88720" h="2095500">
                <a:moveTo>
                  <a:pt x="0" y="2095500"/>
                </a:moveTo>
                <a:cubicBezTo>
                  <a:pt x="216408" y="1396746"/>
                  <a:pt x="432816" y="697992"/>
                  <a:pt x="630936" y="348996"/>
                </a:cubicBezTo>
                <a:cubicBezTo>
                  <a:pt x="829056" y="0"/>
                  <a:pt x="1008888" y="762"/>
                  <a:pt x="1188720" y="1524"/>
                </a:cubicBezTo>
              </a:path>
            </a:pathLst>
          </a:custGeom>
          <a:ln w="38100"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 dirty="0">
              <a:solidFill>
                <a:srgbClr val="FF0000"/>
              </a:solidFill>
            </a:endParaRPr>
          </a:p>
        </p:txBody>
      </p:sp>
      <p:sp>
        <p:nvSpPr>
          <p:cNvPr id="21" name="Szabadkézi sokszög 20"/>
          <p:cNvSpPr/>
          <p:nvPr/>
        </p:nvSpPr>
        <p:spPr>
          <a:xfrm>
            <a:off x="4788024" y="3861048"/>
            <a:ext cx="1504188" cy="1452372"/>
          </a:xfrm>
          <a:custGeom>
            <a:avLst/>
            <a:gdLst>
              <a:gd name="connsiteX0" fmla="*/ 0 w 1504188"/>
              <a:gd name="connsiteY0" fmla="*/ 758952 h 1452372"/>
              <a:gd name="connsiteX1" fmla="*/ 1408176 w 1504188"/>
              <a:gd name="connsiteY1" fmla="*/ 1325880 h 1452372"/>
              <a:gd name="connsiteX2" fmla="*/ 576072 w 1504188"/>
              <a:gd name="connsiteY2" fmla="*/ 0 h 1452372"/>
              <a:gd name="connsiteX3" fmla="*/ 576072 w 1504188"/>
              <a:gd name="connsiteY3" fmla="*/ 0 h 1452372"/>
              <a:gd name="connsiteX4" fmla="*/ 594360 w 1504188"/>
              <a:gd name="connsiteY4" fmla="*/ 9144 h 14523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04188" h="1452372">
                <a:moveTo>
                  <a:pt x="0" y="758952"/>
                </a:moveTo>
                <a:cubicBezTo>
                  <a:pt x="656082" y="1105662"/>
                  <a:pt x="1312164" y="1452372"/>
                  <a:pt x="1408176" y="1325880"/>
                </a:cubicBezTo>
                <a:cubicBezTo>
                  <a:pt x="1504188" y="1199388"/>
                  <a:pt x="576072" y="0"/>
                  <a:pt x="576072" y="0"/>
                </a:cubicBezTo>
                <a:lnTo>
                  <a:pt x="576072" y="0"/>
                </a:lnTo>
                <a:lnTo>
                  <a:pt x="594360" y="9144"/>
                </a:lnTo>
              </a:path>
            </a:pathLst>
          </a:custGeom>
          <a:ln>
            <a:gradFill>
              <a:gsLst>
                <a:gs pos="0">
                  <a:srgbClr val="000082"/>
                </a:gs>
                <a:gs pos="30000">
                  <a:srgbClr val="66008F"/>
                </a:gs>
                <a:gs pos="64999">
                  <a:srgbClr val="BA0066"/>
                </a:gs>
                <a:gs pos="89999">
                  <a:srgbClr val="FF0000"/>
                </a:gs>
                <a:gs pos="100000">
                  <a:srgbClr val="FF8200"/>
                </a:gs>
              </a:gsLst>
              <a:lin ang="5400000" scaled="0"/>
            </a:gradFill>
          </a:ln>
          <a:scene3d>
            <a:camera prst="orthographicFront">
              <a:rot lat="168599" lon="2881301" rev="13222951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/>
          </a:p>
        </p:txBody>
      </p:sp>
      <p:sp>
        <p:nvSpPr>
          <p:cNvPr id="22" name="Szabadkézi sokszög 21"/>
          <p:cNvSpPr/>
          <p:nvPr/>
        </p:nvSpPr>
        <p:spPr>
          <a:xfrm>
            <a:off x="4211960" y="4509120"/>
            <a:ext cx="1504188" cy="1452372"/>
          </a:xfrm>
          <a:custGeom>
            <a:avLst/>
            <a:gdLst>
              <a:gd name="connsiteX0" fmla="*/ 0 w 1504188"/>
              <a:gd name="connsiteY0" fmla="*/ 758952 h 1452372"/>
              <a:gd name="connsiteX1" fmla="*/ 1408176 w 1504188"/>
              <a:gd name="connsiteY1" fmla="*/ 1325880 h 1452372"/>
              <a:gd name="connsiteX2" fmla="*/ 576072 w 1504188"/>
              <a:gd name="connsiteY2" fmla="*/ 0 h 1452372"/>
              <a:gd name="connsiteX3" fmla="*/ 576072 w 1504188"/>
              <a:gd name="connsiteY3" fmla="*/ 0 h 1452372"/>
              <a:gd name="connsiteX4" fmla="*/ 594360 w 1504188"/>
              <a:gd name="connsiteY4" fmla="*/ 9144 h 14523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04188" h="1452372">
                <a:moveTo>
                  <a:pt x="0" y="758952"/>
                </a:moveTo>
                <a:cubicBezTo>
                  <a:pt x="656082" y="1105662"/>
                  <a:pt x="1312164" y="1452372"/>
                  <a:pt x="1408176" y="1325880"/>
                </a:cubicBezTo>
                <a:cubicBezTo>
                  <a:pt x="1504188" y="1199388"/>
                  <a:pt x="576072" y="0"/>
                  <a:pt x="576072" y="0"/>
                </a:cubicBezTo>
                <a:lnTo>
                  <a:pt x="576072" y="0"/>
                </a:lnTo>
                <a:lnTo>
                  <a:pt x="594360" y="9144"/>
                </a:lnTo>
              </a:path>
            </a:pathLst>
          </a:custGeom>
          <a:ln>
            <a:gradFill>
              <a:gsLst>
                <a:gs pos="0">
                  <a:srgbClr val="000082"/>
                </a:gs>
                <a:gs pos="30000">
                  <a:srgbClr val="66008F"/>
                </a:gs>
                <a:gs pos="64999">
                  <a:srgbClr val="BA0066"/>
                </a:gs>
                <a:gs pos="89999">
                  <a:srgbClr val="FF0000"/>
                </a:gs>
                <a:gs pos="100000">
                  <a:srgbClr val="FF8200"/>
                </a:gs>
              </a:gsLst>
              <a:lin ang="5400000" scaled="0"/>
            </a:gradFill>
          </a:ln>
          <a:scene3d>
            <a:camera prst="orthographicFront">
              <a:rot lat="168599" lon="2881301" rev="13222951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/>
          </a:p>
        </p:txBody>
      </p:sp>
      <p:sp>
        <p:nvSpPr>
          <p:cNvPr id="23" name="Szabadkézi sokszög 22"/>
          <p:cNvSpPr/>
          <p:nvPr/>
        </p:nvSpPr>
        <p:spPr>
          <a:xfrm>
            <a:off x="5436096" y="3284984"/>
            <a:ext cx="1504188" cy="1452372"/>
          </a:xfrm>
          <a:custGeom>
            <a:avLst/>
            <a:gdLst>
              <a:gd name="connsiteX0" fmla="*/ 0 w 1504188"/>
              <a:gd name="connsiteY0" fmla="*/ 758952 h 1452372"/>
              <a:gd name="connsiteX1" fmla="*/ 1408176 w 1504188"/>
              <a:gd name="connsiteY1" fmla="*/ 1325880 h 1452372"/>
              <a:gd name="connsiteX2" fmla="*/ 576072 w 1504188"/>
              <a:gd name="connsiteY2" fmla="*/ 0 h 1452372"/>
              <a:gd name="connsiteX3" fmla="*/ 576072 w 1504188"/>
              <a:gd name="connsiteY3" fmla="*/ 0 h 1452372"/>
              <a:gd name="connsiteX4" fmla="*/ 594360 w 1504188"/>
              <a:gd name="connsiteY4" fmla="*/ 9144 h 14523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04188" h="1452372">
                <a:moveTo>
                  <a:pt x="0" y="758952"/>
                </a:moveTo>
                <a:cubicBezTo>
                  <a:pt x="656082" y="1105662"/>
                  <a:pt x="1312164" y="1452372"/>
                  <a:pt x="1408176" y="1325880"/>
                </a:cubicBezTo>
                <a:cubicBezTo>
                  <a:pt x="1504188" y="1199388"/>
                  <a:pt x="576072" y="0"/>
                  <a:pt x="576072" y="0"/>
                </a:cubicBezTo>
                <a:lnTo>
                  <a:pt x="576072" y="0"/>
                </a:lnTo>
                <a:lnTo>
                  <a:pt x="594360" y="9144"/>
                </a:lnTo>
              </a:path>
            </a:pathLst>
          </a:custGeom>
          <a:ln>
            <a:gradFill>
              <a:gsLst>
                <a:gs pos="0">
                  <a:srgbClr val="000082"/>
                </a:gs>
                <a:gs pos="30000">
                  <a:srgbClr val="66008F"/>
                </a:gs>
                <a:gs pos="64999">
                  <a:srgbClr val="BA0066"/>
                </a:gs>
                <a:gs pos="89999">
                  <a:srgbClr val="FF0000"/>
                </a:gs>
                <a:gs pos="100000">
                  <a:srgbClr val="FF8200"/>
                </a:gs>
              </a:gsLst>
              <a:lin ang="5400000" scaled="0"/>
            </a:gradFill>
          </a:ln>
          <a:scene3d>
            <a:camera prst="orthographicFront">
              <a:rot lat="168599" lon="2881301" rev="13222951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/>
          </a:p>
        </p:txBody>
      </p:sp>
      <p:sp>
        <p:nvSpPr>
          <p:cNvPr id="10251" name="Szövegdoboz 23"/>
          <p:cNvSpPr txBox="1">
            <a:spLocks noChangeArrowheads="1"/>
          </p:cNvSpPr>
          <p:nvPr/>
        </p:nvSpPr>
        <p:spPr bwMode="auto">
          <a:xfrm>
            <a:off x="3563938" y="3068638"/>
            <a:ext cx="28733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u-HU">
                <a:latin typeface="Gill Sans MT" pitchFamily="34" charset="-18"/>
              </a:rPr>
              <a:t>q</a:t>
            </a:r>
          </a:p>
        </p:txBody>
      </p:sp>
      <p:sp>
        <p:nvSpPr>
          <p:cNvPr id="10252" name="Szövegdoboz 24"/>
          <p:cNvSpPr txBox="1">
            <a:spLocks noChangeArrowheads="1"/>
          </p:cNvSpPr>
          <p:nvPr/>
        </p:nvSpPr>
        <p:spPr bwMode="auto">
          <a:xfrm>
            <a:off x="5724525" y="4437063"/>
            <a:ext cx="2873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u-HU">
                <a:latin typeface="Gill Sans MT" pitchFamily="34" charset="-18"/>
              </a:rPr>
              <a:t>K</a:t>
            </a:r>
          </a:p>
        </p:txBody>
      </p:sp>
      <p:sp>
        <p:nvSpPr>
          <p:cNvPr id="10253" name="Szövegdoboz 25"/>
          <p:cNvSpPr txBox="1">
            <a:spLocks noChangeArrowheads="1"/>
          </p:cNvSpPr>
          <p:nvPr/>
        </p:nvSpPr>
        <p:spPr bwMode="auto">
          <a:xfrm>
            <a:off x="5292725" y="5805488"/>
            <a:ext cx="2873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u-HU">
                <a:latin typeface="Gill Sans MT" pitchFamily="34" charset="-18"/>
              </a:rPr>
              <a:t>L</a:t>
            </a:r>
          </a:p>
        </p:txBody>
      </p:sp>
      <p:cxnSp>
        <p:nvCxnSpPr>
          <p:cNvPr id="27" name="Egyenes összekötő nyíllal 26"/>
          <p:cNvCxnSpPr/>
          <p:nvPr/>
        </p:nvCxnSpPr>
        <p:spPr>
          <a:xfrm rot="10800000" flipV="1">
            <a:off x="6372225" y="4149725"/>
            <a:ext cx="431800" cy="714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55" name="Szövegdoboz 27"/>
          <p:cNvSpPr txBox="1">
            <a:spLocks noChangeArrowheads="1"/>
          </p:cNvSpPr>
          <p:nvPr/>
        </p:nvSpPr>
        <p:spPr bwMode="auto">
          <a:xfrm>
            <a:off x="6804025" y="3933825"/>
            <a:ext cx="158432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u-HU" i="1">
                <a:latin typeface="Gill Sans MT" pitchFamily="34" charset="-18"/>
              </a:rPr>
              <a:t>isoquantok (szintvonalak)</a:t>
            </a:r>
          </a:p>
        </p:txBody>
      </p:sp>
      <p:sp>
        <p:nvSpPr>
          <p:cNvPr id="10256" name="Szövegdoboz 33"/>
          <p:cNvSpPr txBox="1">
            <a:spLocks noChangeArrowheads="1"/>
          </p:cNvSpPr>
          <p:nvPr/>
        </p:nvSpPr>
        <p:spPr bwMode="auto">
          <a:xfrm>
            <a:off x="5867400" y="4797425"/>
            <a:ext cx="3025775" cy="2030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u-HU">
                <a:latin typeface="Gill Sans MT" pitchFamily="34" charset="-18"/>
              </a:rPr>
              <a:t>   Termelés időhorizontja: Hosszú táv – valamennyi termelési tényező mennyisége változtatható.</a:t>
            </a:r>
          </a:p>
          <a:p>
            <a:r>
              <a:rPr lang="hu-HU">
                <a:latin typeface="Gill Sans MT" pitchFamily="34" charset="-18"/>
              </a:rPr>
              <a:t>Rövid táv – valamely termelési tényező (jellemzően: a tőke) mennyisége rögzített.</a:t>
            </a:r>
          </a:p>
        </p:txBody>
      </p:sp>
      <p:sp>
        <p:nvSpPr>
          <p:cNvPr id="10257" name="Szövegdoboz 34"/>
          <p:cNvSpPr txBox="1">
            <a:spLocks noChangeArrowheads="1"/>
          </p:cNvSpPr>
          <p:nvPr/>
        </p:nvSpPr>
        <p:spPr bwMode="auto">
          <a:xfrm>
            <a:off x="1187450" y="3644900"/>
            <a:ext cx="3168650" cy="2862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u-HU">
                <a:latin typeface="Gill Sans MT" pitchFamily="34" charset="-18"/>
              </a:rPr>
              <a:t>Példáinkban két termelési tényezőt tartalmazó     termelési függvényeket     fogunk használni:</a:t>
            </a:r>
          </a:p>
          <a:p>
            <a:r>
              <a:rPr lang="hu-HU">
                <a:latin typeface="Gill Sans MT" pitchFamily="34" charset="-18"/>
              </a:rPr>
              <a:t>K – tőke [</a:t>
            </a:r>
            <a:r>
              <a:rPr lang="hu-HU">
                <a:latin typeface="Gill Sans MT" pitchFamily="34" charset="-18"/>
                <a:sym typeface="Wingdings" pitchFamily="2" charset="2"/>
              </a:rPr>
              <a:t> </a:t>
            </a:r>
            <a:r>
              <a:rPr lang="hu-HU">
                <a:latin typeface="Gill Sans MT" pitchFamily="34" charset="-18"/>
              </a:rPr>
              <a:t>das Kapital (német)]</a:t>
            </a:r>
          </a:p>
          <a:p>
            <a:r>
              <a:rPr lang="hu-HU">
                <a:latin typeface="Gill Sans MT" pitchFamily="34" charset="-18"/>
              </a:rPr>
              <a:t>L – munka [</a:t>
            </a:r>
            <a:r>
              <a:rPr lang="hu-HU">
                <a:latin typeface="Gill Sans MT" pitchFamily="34" charset="-18"/>
                <a:sym typeface="Wingdings" pitchFamily="2" charset="2"/>
              </a:rPr>
              <a:t> labo(u)r    (angol)]</a:t>
            </a:r>
          </a:p>
          <a:p>
            <a:r>
              <a:rPr lang="hu-HU">
                <a:latin typeface="Gill Sans MT" pitchFamily="34" charset="-18"/>
                <a:sym typeface="Wingdings" pitchFamily="2" charset="2"/>
              </a:rPr>
              <a:t>Q – mennyiség [ quantity</a:t>
            </a:r>
            <a:r>
              <a:rPr lang="hu-HU">
                <a:latin typeface="Gill Sans MT" pitchFamily="34" charset="-18"/>
              </a:rPr>
              <a:t> (angol)]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u-HU" dirty="0" smtClean="0">
                <a:solidFill>
                  <a:schemeClr val="tx2">
                    <a:satMod val="130000"/>
                  </a:schemeClr>
                </a:solidFill>
              </a:rPr>
              <a:t>A termelés technológiai összefüggései I. (hosszú táv)</a:t>
            </a:r>
            <a:endParaRPr lang="hu-HU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00563" y="1557338"/>
            <a:ext cx="4792662" cy="4103687"/>
          </a:xfrm>
        </p:spPr>
        <p:txBody>
          <a:bodyPr>
            <a:normAutofit fontScale="92500" lnSpcReduction="20000"/>
          </a:bodyPr>
          <a:lstStyle/>
          <a:p>
            <a:pPr marL="365760" indent="-283464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hu-HU" dirty="0" smtClean="0"/>
              <a:t>	A vállalat (a racionális fogyasztóhoz hasonlóan) optimalizálja költségeit: 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hu-HU" dirty="0" smtClean="0"/>
              <a:t>Adott termékmennyiséget a lehető legkisebb költséggel (ráfordítással) igyekszik előállítani.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hu-HU" dirty="0" smtClean="0"/>
              <a:t>Adott költség mellett a lehető legtöbb termék előállítására törekszik.</a:t>
            </a:r>
          </a:p>
        </p:txBody>
      </p:sp>
      <p:sp>
        <p:nvSpPr>
          <p:cNvPr id="11268" name="Line 5"/>
          <p:cNvSpPr>
            <a:spLocks noChangeShapeType="1"/>
          </p:cNvSpPr>
          <p:nvPr/>
        </p:nvSpPr>
        <p:spPr bwMode="auto">
          <a:xfrm flipV="1">
            <a:off x="1238250" y="2070100"/>
            <a:ext cx="0" cy="3810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sp>
        <p:nvSpPr>
          <p:cNvPr id="11269" name="Line 6"/>
          <p:cNvSpPr>
            <a:spLocks noChangeShapeType="1"/>
          </p:cNvSpPr>
          <p:nvPr/>
        </p:nvSpPr>
        <p:spPr bwMode="auto">
          <a:xfrm>
            <a:off x="1238250" y="5880100"/>
            <a:ext cx="419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sp>
        <p:nvSpPr>
          <p:cNvPr id="11270" name="Arc 16"/>
          <p:cNvSpPr>
            <a:spLocks/>
          </p:cNvSpPr>
          <p:nvPr/>
        </p:nvSpPr>
        <p:spPr bwMode="auto">
          <a:xfrm rot="10800000">
            <a:off x="1314450" y="3702050"/>
            <a:ext cx="3073400" cy="2092325"/>
          </a:xfrm>
          <a:custGeom>
            <a:avLst/>
            <a:gdLst>
              <a:gd name="T0" fmla="*/ 268017205 w 21500"/>
              <a:gd name="T1" fmla="*/ 0 h 17162"/>
              <a:gd name="T2" fmla="*/ 439338956 w 21500"/>
              <a:gd name="T3" fmla="*/ 224216605 h 17162"/>
              <a:gd name="T4" fmla="*/ 0 w 21500"/>
              <a:gd name="T5" fmla="*/ 255088213 h 17162"/>
              <a:gd name="T6" fmla="*/ 0 60000 65536"/>
              <a:gd name="T7" fmla="*/ 0 60000 65536"/>
              <a:gd name="T8" fmla="*/ 0 60000 65536"/>
              <a:gd name="T9" fmla="*/ 0 w 21500"/>
              <a:gd name="T10" fmla="*/ 0 h 17162"/>
              <a:gd name="T11" fmla="*/ 21500 w 21500"/>
              <a:gd name="T12" fmla="*/ 17162 h 1716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500" h="17162" fill="none" extrusionOk="0">
                <a:moveTo>
                  <a:pt x="13115" y="0"/>
                </a:moveTo>
                <a:cubicBezTo>
                  <a:pt x="17885" y="3644"/>
                  <a:pt x="20922" y="9110"/>
                  <a:pt x="21499" y="15085"/>
                </a:cubicBezTo>
              </a:path>
              <a:path w="21500" h="17162" stroke="0" extrusionOk="0">
                <a:moveTo>
                  <a:pt x="13115" y="0"/>
                </a:moveTo>
                <a:cubicBezTo>
                  <a:pt x="17885" y="3644"/>
                  <a:pt x="20922" y="9110"/>
                  <a:pt x="21499" y="15085"/>
                </a:cubicBezTo>
                <a:lnTo>
                  <a:pt x="0" y="17162"/>
                </a:lnTo>
                <a:lnTo>
                  <a:pt x="13115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11271" name="Arc 17"/>
          <p:cNvSpPr>
            <a:spLocks/>
          </p:cNvSpPr>
          <p:nvPr/>
        </p:nvSpPr>
        <p:spPr bwMode="auto">
          <a:xfrm rot="10800000">
            <a:off x="2457450" y="2451100"/>
            <a:ext cx="3073400" cy="2476500"/>
          </a:xfrm>
          <a:custGeom>
            <a:avLst/>
            <a:gdLst>
              <a:gd name="T0" fmla="*/ 150315277 w 21500"/>
              <a:gd name="T1" fmla="*/ 0 h 20309"/>
              <a:gd name="T2" fmla="*/ 439338956 w 21500"/>
              <a:gd name="T3" fmla="*/ 271102793 h 20309"/>
              <a:gd name="T4" fmla="*/ 0 w 21500"/>
              <a:gd name="T5" fmla="*/ 301986915 h 20309"/>
              <a:gd name="T6" fmla="*/ 0 60000 65536"/>
              <a:gd name="T7" fmla="*/ 0 60000 65536"/>
              <a:gd name="T8" fmla="*/ 0 60000 65536"/>
              <a:gd name="T9" fmla="*/ 0 w 21500"/>
              <a:gd name="T10" fmla="*/ 0 h 20309"/>
              <a:gd name="T11" fmla="*/ 21500 w 21500"/>
              <a:gd name="T12" fmla="*/ 20309 h 2030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500" h="20309" fill="none" extrusionOk="0">
                <a:moveTo>
                  <a:pt x="7355" y="0"/>
                </a:moveTo>
                <a:cubicBezTo>
                  <a:pt x="15193" y="2839"/>
                  <a:pt x="20698" y="9934"/>
                  <a:pt x="21499" y="18232"/>
                </a:cubicBezTo>
              </a:path>
              <a:path w="21500" h="20309" stroke="0" extrusionOk="0">
                <a:moveTo>
                  <a:pt x="7355" y="0"/>
                </a:moveTo>
                <a:cubicBezTo>
                  <a:pt x="15193" y="2839"/>
                  <a:pt x="20698" y="9934"/>
                  <a:pt x="21499" y="18232"/>
                </a:cubicBezTo>
                <a:lnTo>
                  <a:pt x="0" y="20309"/>
                </a:lnTo>
                <a:lnTo>
                  <a:pt x="7355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11272" name="Arc 18"/>
          <p:cNvSpPr>
            <a:spLocks/>
          </p:cNvSpPr>
          <p:nvPr/>
        </p:nvSpPr>
        <p:spPr bwMode="auto">
          <a:xfrm rot="10800000">
            <a:off x="2076450" y="2832100"/>
            <a:ext cx="3073400" cy="2555875"/>
          </a:xfrm>
          <a:custGeom>
            <a:avLst/>
            <a:gdLst>
              <a:gd name="T0" fmla="*/ 106320056 w 21500"/>
              <a:gd name="T1" fmla="*/ 0 h 20964"/>
              <a:gd name="T2" fmla="*/ 439338956 w 21500"/>
              <a:gd name="T3" fmla="*/ 280733316 h 20964"/>
              <a:gd name="T4" fmla="*/ 0 w 21500"/>
              <a:gd name="T5" fmla="*/ 311605467 h 20964"/>
              <a:gd name="T6" fmla="*/ 0 60000 65536"/>
              <a:gd name="T7" fmla="*/ 0 60000 65536"/>
              <a:gd name="T8" fmla="*/ 0 60000 65536"/>
              <a:gd name="T9" fmla="*/ 0 w 21500"/>
              <a:gd name="T10" fmla="*/ 0 h 20964"/>
              <a:gd name="T11" fmla="*/ 21500 w 21500"/>
              <a:gd name="T12" fmla="*/ 20964 h 2096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500" h="20964" fill="none" extrusionOk="0">
                <a:moveTo>
                  <a:pt x="5202" y="0"/>
                </a:moveTo>
                <a:cubicBezTo>
                  <a:pt x="14089" y="2205"/>
                  <a:pt x="20619" y="9773"/>
                  <a:pt x="21499" y="18887"/>
                </a:cubicBezTo>
              </a:path>
              <a:path w="21500" h="20964" stroke="0" extrusionOk="0">
                <a:moveTo>
                  <a:pt x="5202" y="0"/>
                </a:moveTo>
                <a:cubicBezTo>
                  <a:pt x="14089" y="2205"/>
                  <a:pt x="20619" y="9773"/>
                  <a:pt x="21499" y="18887"/>
                </a:cubicBezTo>
                <a:lnTo>
                  <a:pt x="0" y="20964"/>
                </a:lnTo>
                <a:lnTo>
                  <a:pt x="5202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11273" name="Arc 19"/>
          <p:cNvSpPr>
            <a:spLocks/>
          </p:cNvSpPr>
          <p:nvPr/>
        </p:nvSpPr>
        <p:spPr bwMode="auto">
          <a:xfrm rot="10800000">
            <a:off x="1619250" y="3213100"/>
            <a:ext cx="3073400" cy="2555875"/>
          </a:xfrm>
          <a:custGeom>
            <a:avLst/>
            <a:gdLst>
              <a:gd name="T0" fmla="*/ 106320056 w 21500"/>
              <a:gd name="T1" fmla="*/ 0 h 20964"/>
              <a:gd name="T2" fmla="*/ 439338956 w 21500"/>
              <a:gd name="T3" fmla="*/ 280733316 h 20964"/>
              <a:gd name="T4" fmla="*/ 0 w 21500"/>
              <a:gd name="T5" fmla="*/ 311605467 h 20964"/>
              <a:gd name="T6" fmla="*/ 0 60000 65536"/>
              <a:gd name="T7" fmla="*/ 0 60000 65536"/>
              <a:gd name="T8" fmla="*/ 0 60000 65536"/>
              <a:gd name="T9" fmla="*/ 0 w 21500"/>
              <a:gd name="T10" fmla="*/ 0 h 20964"/>
              <a:gd name="T11" fmla="*/ 21500 w 21500"/>
              <a:gd name="T12" fmla="*/ 20964 h 2096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500" h="20964" fill="none" extrusionOk="0">
                <a:moveTo>
                  <a:pt x="5202" y="0"/>
                </a:moveTo>
                <a:cubicBezTo>
                  <a:pt x="14089" y="2205"/>
                  <a:pt x="20619" y="9773"/>
                  <a:pt x="21499" y="18887"/>
                </a:cubicBezTo>
              </a:path>
              <a:path w="21500" h="20964" stroke="0" extrusionOk="0">
                <a:moveTo>
                  <a:pt x="5202" y="0"/>
                </a:moveTo>
                <a:cubicBezTo>
                  <a:pt x="14089" y="2205"/>
                  <a:pt x="20619" y="9773"/>
                  <a:pt x="21499" y="18887"/>
                </a:cubicBezTo>
                <a:lnTo>
                  <a:pt x="0" y="20964"/>
                </a:lnTo>
                <a:lnTo>
                  <a:pt x="5202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11274" name="Line 20"/>
          <p:cNvSpPr>
            <a:spLocks noChangeShapeType="1"/>
          </p:cNvSpPr>
          <p:nvPr/>
        </p:nvSpPr>
        <p:spPr bwMode="auto">
          <a:xfrm flipH="1" flipV="1">
            <a:off x="1238250" y="3975100"/>
            <a:ext cx="2209800" cy="1905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11275" name="Oval 21"/>
          <p:cNvSpPr>
            <a:spLocks noChangeArrowheads="1"/>
          </p:cNvSpPr>
          <p:nvPr/>
        </p:nvSpPr>
        <p:spPr bwMode="auto">
          <a:xfrm>
            <a:off x="2305050" y="4889500"/>
            <a:ext cx="68263" cy="682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u-HU">
              <a:latin typeface="Gill Sans MT" pitchFamily="34" charset="-18"/>
            </a:endParaRPr>
          </a:p>
        </p:txBody>
      </p:sp>
      <p:sp>
        <p:nvSpPr>
          <p:cNvPr id="11276" name="Line 23"/>
          <p:cNvSpPr>
            <a:spLocks noChangeShapeType="1"/>
          </p:cNvSpPr>
          <p:nvPr/>
        </p:nvSpPr>
        <p:spPr bwMode="auto">
          <a:xfrm flipV="1">
            <a:off x="1238250" y="3517900"/>
            <a:ext cx="2743200" cy="23622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11277" name="Oval 34"/>
          <p:cNvSpPr>
            <a:spLocks noChangeArrowheads="1"/>
          </p:cNvSpPr>
          <p:nvPr/>
        </p:nvSpPr>
        <p:spPr bwMode="auto">
          <a:xfrm>
            <a:off x="1695450" y="4356100"/>
            <a:ext cx="68263" cy="682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u-HU">
              <a:latin typeface="Gill Sans MT" pitchFamily="34" charset="-18"/>
            </a:endParaRPr>
          </a:p>
        </p:txBody>
      </p:sp>
      <p:sp>
        <p:nvSpPr>
          <p:cNvPr id="11278" name="Oval 35"/>
          <p:cNvSpPr>
            <a:spLocks noChangeArrowheads="1"/>
          </p:cNvSpPr>
          <p:nvPr/>
        </p:nvSpPr>
        <p:spPr bwMode="auto">
          <a:xfrm>
            <a:off x="1908175" y="5229225"/>
            <a:ext cx="68263" cy="682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u-HU">
              <a:latin typeface="Gill Sans MT" pitchFamily="34" charset="-18"/>
            </a:endParaRPr>
          </a:p>
        </p:txBody>
      </p:sp>
      <p:sp>
        <p:nvSpPr>
          <p:cNvPr id="11279" name="Oval 36"/>
          <p:cNvSpPr>
            <a:spLocks noChangeArrowheads="1"/>
          </p:cNvSpPr>
          <p:nvPr/>
        </p:nvSpPr>
        <p:spPr bwMode="auto">
          <a:xfrm>
            <a:off x="2762250" y="4508500"/>
            <a:ext cx="68263" cy="682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u-HU">
              <a:latin typeface="Gill Sans MT" pitchFamily="34" charset="-18"/>
            </a:endParaRPr>
          </a:p>
        </p:txBody>
      </p:sp>
      <p:sp>
        <p:nvSpPr>
          <p:cNvPr id="11280" name="Text Box 38"/>
          <p:cNvSpPr txBox="1">
            <a:spLocks noChangeArrowheads="1"/>
          </p:cNvSpPr>
          <p:nvPr/>
        </p:nvSpPr>
        <p:spPr bwMode="auto">
          <a:xfrm>
            <a:off x="1162050" y="2070100"/>
            <a:ext cx="124936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sz="2400">
                <a:latin typeface="Gill Sans MT" pitchFamily="34" charset="-18"/>
              </a:rPr>
              <a:t>K (tőke)</a:t>
            </a:r>
          </a:p>
        </p:txBody>
      </p:sp>
      <p:sp>
        <p:nvSpPr>
          <p:cNvPr id="11281" name="Text Box 40"/>
          <p:cNvSpPr txBox="1">
            <a:spLocks noChangeArrowheads="1"/>
          </p:cNvSpPr>
          <p:nvPr/>
        </p:nvSpPr>
        <p:spPr bwMode="auto">
          <a:xfrm>
            <a:off x="1162050" y="3670300"/>
            <a:ext cx="9620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sz="2400">
                <a:latin typeface="Gill Sans MT" pitchFamily="34" charset="-18"/>
              </a:rPr>
              <a:t>m/P</a:t>
            </a:r>
            <a:r>
              <a:rPr lang="hu-HU" sz="2400" baseline="-25000">
                <a:latin typeface="Gill Sans MT" pitchFamily="34" charset="-18"/>
              </a:rPr>
              <a:t>K</a:t>
            </a:r>
            <a:endParaRPr lang="hu-HU" sz="2400">
              <a:latin typeface="Gill Sans MT" pitchFamily="34" charset="-18"/>
            </a:endParaRPr>
          </a:p>
        </p:txBody>
      </p:sp>
      <p:sp>
        <p:nvSpPr>
          <p:cNvPr id="11282" name="Text Box 42"/>
          <p:cNvSpPr txBox="1">
            <a:spLocks noChangeArrowheads="1"/>
          </p:cNvSpPr>
          <p:nvPr/>
        </p:nvSpPr>
        <p:spPr bwMode="auto">
          <a:xfrm>
            <a:off x="3295650" y="5803900"/>
            <a:ext cx="9159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sz="2400">
                <a:latin typeface="Gill Sans MT" pitchFamily="34" charset="-18"/>
              </a:rPr>
              <a:t>m/P</a:t>
            </a:r>
            <a:r>
              <a:rPr lang="hu-HU" sz="2400" baseline="-25000">
                <a:latin typeface="Gill Sans MT" pitchFamily="34" charset="-18"/>
              </a:rPr>
              <a:t>L</a:t>
            </a:r>
            <a:endParaRPr lang="hu-HU" sz="2400">
              <a:latin typeface="Gill Sans MT" pitchFamily="34" charset="-18"/>
            </a:endParaRPr>
          </a:p>
        </p:txBody>
      </p:sp>
      <p:sp>
        <p:nvSpPr>
          <p:cNvPr id="11283" name="Text Box 43"/>
          <p:cNvSpPr txBox="1">
            <a:spLocks noChangeArrowheads="1"/>
          </p:cNvSpPr>
          <p:nvPr/>
        </p:nvSpPr>
        <p:spPr bwMode="auto">
          <a:xfrm>
            <a:off x="2152650" y="4508500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>
                <a:latin typeface="Gill Sans MT" pitchFamily="34" charset="-18"/>
              </a:rPr>
              <a:t>E</a:t>
            </a:r>
          </a:p>
        </p:txBody>
      </p:sp>
      <p:sp>
        <p:nvSpPr>
          <p:cNvPr id="11284" name="Text Box 44"/>
          <p:cNvSpPr txBox="1">
            <a:spLocks noChangeArrowheads="1"/>
          </p:cNvSpPr>
          <p:nvPr/>
        </p:nvSpPr>
        <p:spPr bwMode="auto">
          <a:xfrm>
            <a:off x="2609850" y="4127500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>
                <a:latin typeface="Gill Sans MT" pitchFamily="34" charset="-18"/>
              </a:rPr>
              <a:t>B</a:t>
            </a:r>
          </a:p>
        </p:txBody>
      </p:sp>
      <p:sp>
        <p:nvSpPr>
          <p:cNvPr id="11285" name="Text Box 45"/>
          <p:cNvSpPr txBox="1">
            <a:spLocks noChangeArrowheads="1"/>
          </p:cNvSpPr>
          <p:nvPr/>
        </p:nvSpPr>
        <p:spPr bwMode="auto">
          <a:xfrm>
            <a:off x="1763713" y="4868863"/>
            <a:ext cx="381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>
                <a:latin typeface="Gill Sans MT" pitchFamily="34" charset="-18"/>
              </a:rPr>
              <a:t>A</a:t>
            </a:r>
          </a:p>
        </p:txBody>
      </p:sp>
      <p:sp>
        <p:nvSpPr>
          <p:cNvPr id="11286" name="Text Box 46"/>
          <p:cNvSpPr txBox="1">
            <a:spLocks noChangeArrowheads="1"/>
          </p:cNvSpPr>
          <p:nvPr/>
        </p:nvSpPr>
        <p:spPr bwMode="auto">
          <a:xfrm>
            <a:off x="1543050" y="4356100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>
                <a:latin typeface="Gill Sans MT" pitchFamily="34" charset="-18"/>
              </a:rPr>
              <a:t>C</a:t>
            </a:r>
          </a:p>
        </p:txBody>
      </p:sp>
      <p:sp>
        <p:nvSpPr>
          <p:cNvPr id="11287" name="Text Box 38"/>
          <p:cNvSpPr txBox="1">
            <a:spLocks noChangeArrowheads="1"/>
          </p:cNvSpPr>
          <p:nvPr/>
        </p:nvSpPr>
        <p:spPr bwMode="auto">
          <a:xfrm>
            <a:off x="4716463" y="5876925"/>
            <a:ext cx="143986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sz="2400">
                <a:latin typeface="Gill Sans MT" pitchFamily="34" charset="-18"/>
              </a:rPr>
              <a:t>L (munka)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u-HU" dirty="0" smtClean="0">
                <a:solidFill>
                  <a:schemeClr val="tx2">
                    <a:satMod val="130000"/>
                  </a:schemeClr>
                </a:solidFill>
              </a:rPr>
              <a:t>A termelés technológiai összefüggései II. (hosszú táv)</a:t>
            </a:r>
            <a:endParaRPr lang="hu-HU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12291" name="Tartalom helye 2"/>
          <p:cNvSpPr>
            <a:spLocks noGrp="1"/>
          </p:cNvSpPr>
          <p:nvPr>
            <p:ph idx="1"/>
          </p:nvPr>
        </p:nvSpPr>
        <p:spPr>
          <a:xfrm>
            <a:off x="2195513" y="1412875"/>
            <a:ext cx="6738937" cy="1655763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hu-HU" smtClean="0"/>
              <a:t>	A közömbösségi térkép mintájára értelmezhető a termelési tényezők felhasználása:</a:t>
            </a:r>
          </a:p>
        </p:txBody>
      </p:sp>
      <p:sp>
        <p:nvSpPr>
          <p:cNvPr id="12292" name="Line 5"/>
          <p:cNvSpPr>
            <a:spLocks noChangeShapeType="1"/>
          </p:cNvSpPr>
          <p:nvPr/>
        </p:nvSpPr>
        <p:spPr bwMode="auto">
          <a:xfrm flipV="1">
            <a:off x="1238250" y="2070100"/>
            <a:ext cx="0" cy="3810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sp>
        <p:nvSpPr>
          <p:cNvPr id="12293" name="Line 6"/>
          <p:cNvSpPr>
            <a:spLocks noChangeShapeType="1"/>
          </p:cNvSpPr>
          <p:nvPr/>
        </p:nvSpPr>
        <p:spPr bwMode="auto">
          <a:xfrm>
            <a:off x="1238250" y="5880100"/>
            <a:ext cx="419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sp>
        <p:nvSpPr>
          <p:cNvPr id="12294" name="Arc 16"/>
          <p:cNvSpPr>
            <a:spLocks/>
          </p:cNvSpPr>
          <p:nvPr/>
        </p:nvSpPr>
        <p:spPr bwMode="auto">
          <a:xfrm rot="10800000">
            <a:off x="1314450" y="3702050"/>
            <a:ext cx="3073400" cy="2092325"/>
          </a:xfrm>
          <a:custGeom>
            <a:avLst/>
            <a:gdLst>
              <a:gd name="T0" fmla="*/ 268017205 w 21500"/>
              <a:gd name="T1" fmla="*/ 0 h 17162"/>
              <a:gd name="T2" fmla="*/ 439338956 w 21500"/>
              <a:gd name="T3" fmla="*/ 224216605 h 17162"/>
              <a:gd name="T4" fmla="*/ 0 w 21500"/>
              <a:gd name="T5" fmla="*/ 255088213 h 17162"/>
              <a:gd name="T6" fmla="*/ 0 60000 65536"/>
              <a:gd name="T7" fmla="*/ 0 60000 65536"/>
              <a:gd name="T8" fmla="*/ 0 60000 65536"/>
              <a:gd name="T9" fmla="*/ 0 w 21500"/>
              <a:gd name="T10" fmla="*/ 0 h 17162"/>
              <a:gd name="T11" fmla="*/ 21500 w 21500"/>
              <a:gd name="T12" fmla="*/ 17162 h 1716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500" h="17162" fill="none" extrusionOk="0">
                <a:moveTo>
                  <a:pt x="13115" y="0"/>
                </a:moveTo>
                <a:cubicBezTo>
                  <a:pt x="17885" y="3644"/>
                  <a:pt x="20922" y="9110"/>
                  <a:pt x="21499" y="15085"/>
                </a:cubicBezTo>
              </a:path>
              <a:path w="21500" h="17162" stroke="0" extrusionOk="0">
                <a:moveTo>
                  <a:pt x="13115" y="0"/>
                </a:moveTo>
                <a:cubicBezTo>
                  <a:pt x="17885" y="3644"/>
                  <a:pt x="20922" y="9110"/>
                  <a:pt x="21499" y="15085"/>
                </a:cubicBezTo>
                <a:lnTo>
                  <a:pt x="0" y="17162"/>
                </a:lnTo>
                <a:lnTo>
                  <a:pt x="13115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12295" name="Arc 17"/>
          <p:cNvSpPr>
            <a:spLocks/>
          </p:cNvSpPr>
          <p:nvPr/>
        </p:nvSpPr>
        <p:spPr bwMode="auto">
          <a:xfrm rot="10800000">
            <a:off x="2457450" y="2451100"/>
            <a:ext cx="3073400" cy="2476500"/>
          </a:xfrm>
          <a:custGeom>
            <a:avLst/>
            <a:gdLst>
              <a:gd name="T0" fmla="*/ 150315277 w 21500"/>
              <a:gd name="T1" fmla="*/ 0 h 20309"/>
              <a:gd name="T2" fmla="*/ 439338956 w 21500"/>
              <a:gd name="T3" fmla="*/ 271102793 h 20309"/>
              <a:gd name="T4" fmla="*/ 0 w 21500"/>
              <a:gd name="T5" fmla="*/ 301986915 h 20309"/>
              <a:gd name="T6" fmla="*/ 0 60000 65536"/>
              <a:gd name="T7" fmla="*/ 0 60000 65536"/>
              <a:gd name="T8" fmla="*/ 0 60000 65536"/>
              <a:gd name="T9" fmla="*/ 0 w 21500"/>
              <a:gd name="T10" fmla="*/ 0 h 20309"/>
              <a:gd name="T11" fmla="*/ 21500 w 21500"/>
              <a:gd name="T12" fmla="*/ 20309 h 2030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500" h="20309" fill="none" extrusionOk="0">
                <a:moveTo>
                  <a:pt x="7355" y="0"/>
                </a:moveTo>
                <a:cubicBezTo>
                  <a:pt x="15193" y="2839"/>
                  <a:pt x="20698" y="9934"/>
                  <a:pt x="21499" y="18232"/>
                </a:cubicBezTo>
              </a:path>
              <a:path w="21500" h="20309" stroke="0" extrusionOk="0">
                <a:moveTo>
                  <a:pt x="7355" y="0"/>
                </a:moveTo>
                <a:cubicBezTo>
                  <a:pt x="15193" y="2839"/>
                  <a:pt x="20698" y="9934"/>
                  <a:pt x="21499" y="18232"/>
                </a:cubicBezTo>
                <a:lnTo>
                  <a:pt x="0" y="20309"/>
                </a:lnTo>
                <a:lnTo>
                  <a:pt x="7355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12296" name="Arc 18"/>
          <p:cNvSpPr>
            <a:spLocks/>
          </p:cNvSpPr>
          <p:nvPr/>
        </p:nvSpPr>
        <p:spPr bwMode="auto">
          <a:xfrm rot="10800000">
            <a:off x="2076450" y="2832100"/>
            <a:ext cx="3073400" cy="2555875"/>
          </a:xfrm>
          <a:custGeom>
            <a:avLst/>
            <a:gdLst>
              <a:gd name="T0" fmla="*/ 106320056 w 21500"/>
              <a:gd name="T1" fmla="*/ 0 h 20964"/>
              <a:gd name="T2" fmla="*/ 439338956 w 21500"/>
              <a:gd name="T3" fmla="*/ 280733316 h 20964"/>
              <a:gd name="T4" fmla="*/ 0 w 21500"/>
              <a:gd name="T5" fmla="*/ 311605467 h 20964"/>
              <a:gd name="T6" fmla="*/ 0 60000 65536"/>
              <a:gd name="T7" fmla="*/ 0 60000 65536"/>
              <a:gd name="T8" fmla="*/ 0 60000 65536"/>
              <a:gd name="T9" fmla="*/ 0 w 21500"/>
              <a:gd name="T10" fmla="*/ 0 h 20964"/>
              <a:gd name="T11" fmla="*/ 21500 w 21500"/>
              <a:gd name="T12" fmla="*/ 20964 h 2096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500" h="20964" fill="none" extrusionOk="0">
                <a:moveTo>
                  <a:pt x="5202" y="0"/>
                </a:moveTo>
                <a:cubicBezTo>
                  <a:pt x="14089" y="2205"/>
                  <a:pt x="20619" y="9773"/>
                  <a:pt x="21499" y="18887"/>
                </a:cubicBezTo>
              </a:path>
              <a:path w="21500" h="20964" stroke="0" extrusionOk="0">
                <a:moveTo>
                  <a:pt x="5202" y="0"/>
                </a:moveTo>
                <a:cubicBezTo>
                  <a:pt x="14089" y="2205"/>
                  <a:pt x="20619" y="9773"/>
                  <a:pt x="21499" y="18887"/>
                </a:cubicBezTo>
                <a:lnTo>
                  <a:pt x="0" y="20964"/>
                </a:lnTo>
                <a:lnTo>
                  <a:pt x="5202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12297" name="Arc 19"/>
          <p:cNvSpPr>
            <a:spLocks/>
          </p:cNvSpPr>
          <p:nvPr/>
        </p:nvSpPr>
        <p:spPr bwMode="auto">
          <a:xfrm rot="10800000">
            <a:off x="1619250" y="3213100"/>
            <a:ext cx="3073400" cy="2555875"/>
          </a:xfrm>
          <a:custGeom>
            <a:avLst/>
            <a:gdLst>
              <a:gd name="T0" fmla="*/ 106320056 w 21500"/>
              <a:gd name="T1" fmla="*/ 0 h 20964"/>
              <a:gd name="T2" fmla="*/ 439338956 w 21500"/>
              <a:gd name="T3" fmla="*/ 280733316 h 20964"/>
              <a:gd name="T4" fmla="*/ 0 w 21500"/>
              <a:gd name="T5" fmla="*/ 311605467 h 20964"/>
              <a:gd name="T6" fmla="*/ 0 60000 65536"/>
              <a:gd name="T7" fmla="*/ 0 60000 65536"/>
              <a:gd name="T8" fmla="*/ 0 60000 65536"/>
              <a:gd name="T9" fmla="*/ 0 w 21500"/>
              <a:gd name="T10" fmla="*/ 0 h 20964"/>
              <a:gd name="T11" fmla="*/ 21500 w 21500"/>
              <a:gd name="T12" fmla="*/ 20964 h 2096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500" h="20964" fill="none" extrusionOk="0">
                <a:moveTo>
                  <a:pt x="5202" y="0"/>
                </a:moveTo>
                <a:cubicBezTo>
                  <a:pt x="14089" y="2205"/>
                  <a:pt x="20619" y="9773"/>
                  <a:pt x="21499" y="18887"/>
                </a:cubicBezTo>
              </a:path>
              <a:path w="21500" h="20964" stroke="0" extrusionOk="0">
                <a:moveTo>
                  <a:pt x="5202" y="0"/>
                </a:moveTo>
                <a:cubicBezTo>
                  <a:pt x="14089" y="2205"/>
                  <a:pt x="20619" y="9773"/>
                  <a:pt x="21499" y="18887"/>
                </a:cubicBezTo>
                <a:lnTo>
                  <a:pt x="0" y="20964"/>
                </a:lnTo>
                <a:lnTo>
                  <a:pt x="5202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12298" name="Line 20"/>
          <p:cNvSpPr>
            <a:spLocks noChangeShapeType="1"/>
          </p:cNvSpPr>
          <p:nvPr/>
        </p:nvSpPr>
        <p:spPr bwMode="auto">
          <a:xfrm flipH="1" flipV="1">
            <a:off x="1238250" y="3975100"/>
            <a:ext cx="2209800" cy="1905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12299" name="Oval 21"/>
          <p:cNvSpPr>
            <a:spLocks noChangeArrowheads="1"/>
          </p:cNvSpPr>
          <p:nvPr/>
        </p:nvSpPr>
        <p:spPr bwMode="auto">
          <a:xfrm>
            <a:off x="2305050" y="4889500"/>
            <a:ext cx="68263" cy="682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u-HU">
              <a:latin typeface="Gill Sans MT" pitchFamily="34" charset="-18"/>
            </a:endParaRPr>
          </a:p>
        </p:txBody>
      </p:sp>
      <p:sp>
        <p:nvSpPr>
          <p:cNvPr id="12300" name="Line 23"/>
          <p:cNvSpPr>
            <a:spLocks noChangeShapeType="1"/>
          </p:cNvSpPr>
          <p:nvPr/>
        </p:nvSpPr>
        <p:spPr bwMode="auto">
          <a:xfrm flipV="1">
            <a:off x="1238250" y="3517900"/>
            <a:ext cx="2743200" cy="23622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12301" name="Oval 34"/>
          <p:cNvSpPr>
            <a:spLocks noChangeArrowheads="1"/>
          </p:cNvSpPr>
          <p:nvPr/>
        </p:nvSpPr>
        <p:spPr bwMode="auto">
          <a:xfrm>
            <a:off x="1695450" y="4356100"/>
            <a:ext cx="68263" cy="682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u-HU">
              <a:latin typeface="Gill Sans MT" pitchFamily="34" charset="-18"/>
            </a:endParaRPr>
          </a:p>
        </p:txBody>
      </p:sp>
      <p:sp>
        <p:nvSpPr>
          <p:cNvPr id="12302" name="Oval 35"/>
          <p:cNvSpPr>
            <a:spLocks noChangeArrowheads="1"/>
          </p:cNvSpPr>
          <p:nvPr/>
        </p:nvSpPr>
        <p:spPr bwMode="auto">
          <a:xfrm>
            <a:off x="1908175" y="5229225"/>
            <a:ext cx="68263" cy="682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u-HU">
              <a:latin typeface="Gill Sans MT" pitchFamily="34" charset="-18"/>
            </a:endParaRPr>
          </a:p>
        </p:txBody>
      </p:sp>
      <p:sp>
        <p:nvSpPr>
          <p:cNvPr id="12303" name="Oval 36"/>
          <p:cNvSpPr>
            <a:spLocks noChangeArrowheads="1"/>
          </p:cNvSpPr>
          <p:nvPr/>
        </p:nvSpPr>
        <p:spPr bwMode="auto">
          <a:xfrm>
            <a:off x="2762250" y="4508500"/>
            <a:ext cx="68263" cy="682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u-HU">
              <a:latin typeface="Gill Sans MT" pitchFamily="34" charset="-18"/>
            </a:endParaRPr>
          </a:p>
        </p:txBody>
      </p:sp>
      <p:sp>
        <p:nvSpPr>
          <p:cNvPr id="12304" name="Text Box 38"/>
          <p:cNvSpPr txBox="1">
            <a:spLocks noChangeArrowheads="1"/>
          </p:cNvSpPr>
          <p:nvPr/>
        </p:nvSpPr>
        <p:spPr bwMode="auto">
          <a:xfrm>
            <a:off x="1162050" y="2070100"/>
            <a:ext cx="124936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sz="2400">
                <a:latin typeface="Gill Sans MT" pitchFamily="34" charset="-18"/>
              </a:rPr>
              <a:t>K (tőke)</a:t>
            </a:r>
          </a:p>
        </p:txBody>
      </p:sp>
      <p:sp>
        <p:nvSpPr>
          <p:cNvPr id="12305" name="Text Box 40"/>
          <p:cNvSpPr txBox="1">
            <a:spLocks noChangeArrowheads="1"/>
          </p:cNvSpPr>
          <p:nvPr/>
        </p:nvSpPr>
        <p:spPr bwMode="auto">
          <a:xfrm>
            <a:off x="1162050" y="3670300"/>
            <a:ext cx="9620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sz="2400">
                <a:latin typeface="Gill Sans MT" pitchFamily="34" charset="-18"/>
              </a:rPr>
              <a:t>m/P</a:t>
            </a:r>
            <a:r>
              <a:rPr lang="hu-HU" sz="2400" baseline="-25000">
                <a:latin typeface="Gill Sans MT" pitchFamily="34" charset="-18"/>
              </a:rPr>
              <a:t>K</a:t>
            </a:r>
            <a:endParaRPr lang="hu-HU" sz="2400">
              <a:latin typeface="Gill Sans MT" pitchFamily="34" charset="-18"/>
            </a:endParaRPr>
          </a:p>
        </p:txBody>
      </p:sp>
      <p:sp>
        <p:nvSpPr>
          <p:cNvPr id="12306" name="Text Box 42"/>
          <p:cNvSpPr txBox="1">
            <a:spLocks noChangeArrowheads="1"/>
          </p:cNvSpPr>
          <p:nvPr/>
        </p:nvSpPr>
        <p:spPr bwMode="auto">
          <a:xfrm>
            <a:off x="3295650" y="5803900"/>
            <a:ext cx="9159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sz="2400">
                <a:latin typeface="Gill Sans MT" pitchFamily="34" charset="-18"/>
              </a:rPr>
              <a:t>m/P</a:t>
            </a:r>
            <a:r>
              <a:rPr lang="hu-HU" sz="2400" baseline="-25000">
                <a:latin typeface="Gill Sans MT" pitchFamily="34" charset="-18"/>
              </a:rPr>
              <a:t>L</a:t>
            </a:r>
            <a:endParaRPr lang="hu-HU" sz="2400">
              <a:latin typeface="Gill Sans MT" pitchFamily="34" charset="-18"/>
            </a:endParaRPr>
          </a:p>
        </p:txBody>
      </p:sp>
      <p:sp>
        <p:nvSpPr>
          <p:cNvPr id="12307" name="Text Box 43"/>
          <p:cNvSpPr txBox="1">
            <a:spLocks noChangeArrowheads="1"/>
          </p:cNvSpPr>
          <p:nvPr/>
        </p:nvSpPr>
        <p:spPr bwMode="auto">
          <a:xfrm>
            <a:off x="2152650" y="4508500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>
                <a:latin typeface="Gill Sans MT" pitchFamily="34" charset="-18"/>
              </a:rPr>
              <a:t>E</a:t>
            </a:r>
          </a:p>
        </p:txBody>
      </p:sp>
      <p:sp>
        <p:nvSpPr>
          <p:cNvPr id="12308" name="Text Box 44"/>
          <p:cNvSpPr txBox="1">
            <a:spLocks noChangeArrowheads="1"/>
          </p:cNvSpPr>
          <p:nvPr/>
        </p:nvSpPr>
        <p:spPr bwMode="auto">
          <a:xfrm>
            <a:off x="2609850" y="4127500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>
                <a:latin typeface="Gill Sans MT" pitchFamily="34" charset="-18"/>
              </a:rPr>
              <a:t>B</a:t>
            </a:r>
          </a:p>
        </p:txBody>
      </p:sp>
      <p:sp>
        <p:nvSpPr>
          <p:cNvPr id="12309" name="Text Box 45"/>
          <p:cNvSpPr txBox="1">
            <a:spLocks noChangeArrowheads="1"/>
          </p:cNvSpPr>
          <p:nvPr/>
        </p:nvSpPr>
        <p:spPr bwMode="auto">
          <a:xfrm>
            <a:off x="1763713" y="4868863"/>
            <a:ext cx="381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>
                <a:latin typeface="Gill Sans MT" pitchFamily="34" charset="-18"/>
              </a:rPr>
              <a:t>A</a:t>
            </a:r>
          </a:p>
        </p:txBody>
      </p:sp>
      <p:sp>
        <p:nvSpPr>
          <p:cNvPr id="12310" name="Text Box 46"/>
          <p:cNvSpPr txBox="1">
            <a:spLocks noChangeArrowheads="1"/>
          </p:cNvSpPr>
          <p:nvPr/>
        </p:nvSpPr>
        <p:spPr bwMode="auto">
          <a:xfrm>
            <a:off x="1543050" y="4356100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>
                <a:latin typeface="Gill Sans MT" pitchFamily="34" charset="-18"/>
              </a:rPr>
              <a:t>C</a:t>
            </a:r>
          </a:p>
        </p:txBody>
      </p:sp>
      <p:sp>
        <p:nvSpPr>
          <p:cNvPr id="12311" name="Text Box 38"/>
          <p:cNvSpPr txBox="1">
            <a:spLocks noChangeArrowheads="1"/>
          </p:cNvSpPr>
          <p:nvPr/>
        </p:nvSpPr>
        <p:spPr bwMode="auto">
          <a:xfrm>
            <a:off x="4716463" y="5876925"/>
            <a:ext cx="143986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sz="2400">
                <a:latin typeface="Gill Sans MT" pitchFamily="34" charset="-18"/>
              </a:rPr>
              <a:t>L (munka)</a:t>
            </a:r>
          </a:p>
        </p:txBody>
      </p:sp>
      <p:sp>
        <p:nvSpPr>
          <p:cNvPr id="12312" name="Téglalap 24"/>
          <p:cNvSpPr>
            <a:spLocks noChangeArrowheads="1"/>
          </p:cNvSpPr>
          <p:nvPr/>
        </p:nvSpPr>
        <p:spPr bwMode="auto">
          <a:xfrm>
            <a:off x="4572000" y="2924175"/>
            <a:ext cx="4572000" cy="286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Courier New" pitchFamily="49" charset="0"/>
              <a:buChar char="o"/>
            </a:pPr>
            <a:r>
              <a:rPr lang="hu-HU">
                <a:latin typeface="Gill Sans MT" pitchFamily="34" charset="-18"/>
              </a:rPr>
              <a:t> A fogyasztó költségvetési egyenesének megfeleltethetők az egyenlőköltség-görbék (</a:t>
            </a:r>
            <a:r>
              <a:rPr lang="hu-HU" i="1">
                <a:latin typeface="Gill Sans MT" pitchFamily="34" charset="-18"/>
              </a:rPr>
              <a:t>isocost</a:t>
            </a:r>
            <a:r>
              <a:rPr lang="hu-HU">
                <a:latin typeface="Gill Sans MT" pitchFamily="34" charset="-18"/>
              </a:rPr>
              <a:t>), amelyek az adott ráfordítás (költségszint) mellett felhasználható tényezők mennyiségét mutatják m=P</a:t>
            </a:r>
            <a:r>
              <a:rPr lang="hu-HU" baseline="-25000">
                <a:latin typeface="Gill Sans MT" pitchFamily="34" charset="-18"/>
              </a:rPr>
              <a:t>L</a:t>
            </a:r>
            <a:r>
              <a:rPr lang="hu-HU">
                <a:latin typeface="Gill Sans MT" pitchFamily="34" charset="-18"/>
              </a:rPr>
              <a:t>*L+P</a:t>
            </a:r>
            <a:r>
              <a:rPr lang="hu-HU" baseline="-25000">
                <a:latin typeface="Gill Sans MT" pitchFamily="34" charset="-18"/>
              </a:rPr>
              <a:t>K</a:t>
            </a:r>
            <a:r>
              <a:rPr lang="hu-HU">
                <a:latin typeface="Gill Sans MT" pitchFamily="34" charset="-18"/>
              </a:rPr>
              <a:t>*K</a:t>
            </a:r>
          </a:p>
          <a:p>
            <a:pPr>
              <a:buFont typeface="Courier New" pitchFamily="49" charset="0"/>
              <a:buChar char="o"/>
            </a:pPr>
            <a:r>
              <a:rPr lang="hu-HU">
                <a:latin typeface="Gill Sans MT" pitchFamily="34" charset="-18"/>
              </a:rPr>
              <a:t>Az egyenlőtermék-görbék (</a:t>
            </a:r>
            <a:r>
              <a:rPr lang="hu-HU" i="1">
                <a:latin typeface="Gill Sans MT" pitchFamily="34" charset="-18"/>
              </a:rPr>
              <a:t>isoquant</a:t>
            </a:r>
            <a:r>
              <a:rPr lang="hu-HU">
                <a:latin typeface="Gill Sans MT" pitchFamily="34" charset="-18"/>
              </a:rPr>
              <a:t>) a termelés szintvonalai,  azt mutatják, hogy adott termékmennyiséget (erőforrás-pazarlás nélkül) a termelési tényezők milyen kombinációival tudja a vállalat előállítani.</a:t>
            </a:r>
          </a:p>
        </p:txBody>
      </p:sp>
      <p:cxnSp>
        <p:nvCxnSpPr>
          <p:cNvPr id="27" name="Egyenes összekötő nyíllal 26"/>
          <p:cNvCxnSpPr/>
          <p:nvPr/>
        </p:nvCxnSpPr>
        <p:spPr>
          <a:xfrm rot="5400000" flipH="1" flipV="1">
            <a:off x="2843213" y="5732463"/>
            <a:ext cx="433387" cy="4333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14" name="Szövegdoboz 27"/>
          <p:cNvSpPr txBox="1">
            <a:spLocks noChangeArrowheads="1"/>
          </p:cNvSpPr>
          <p:nvPr/>
        </p:nvSpPr>
        <p:spPr bwMode="auto">
          <a:xfrm>
            <a:off x="2195513" y="5949950"/>
            <a:ext cx="9366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u-HU" i="1">
                <a:latin typeface="Gill Sans MT" pitchFamily="34" charset="-18"/>
              </a:rPr>
              <a:t>isocost</a:t>
            </a:r>
          </a:p>
        </p:txBody>
      </p:sp>
      <p:cxnSp>
        <p:nvCxnSpPr>
          <p:cNvPr id="30" name="Egyenes összekötő nyíllal 29"/>
          <p:cNvCxnSpPr/>
          <p:nvPr/>
        </p:nvCxnSpPr>
        <p:spPr>
          <a:xfrm rot="10800000" flipV="1">
            <a:off x="2700338" y="3357563"/>
            <a:ext cx="431800" cy="7143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16" name="Szövegdoboz 30"/>
          <p:cNvSpPr txBox="1">
            <a:spLocks noChangeArrowheads="1"/>
          </p:cNvSpPr>
          <p:nvPr/>
        </p:nvSpPr>
        <p:spPr bwMode="auto">
          <a:xfrm>
            <a:off x="3132138" y="3141663"/>
            <a:ext cx="93503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u-HU" i="1">
                <a:latin typeface="Gill Sans MT" pitchFamily="34" charset="-18"/>
              </a:rPr>
              <a:t>isoquant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Téglalap 41"/>
          <p:cNvSpPr/>
          <p:nvPr/>
        </p:nvSpPr>
        <p:spPr>
          <a:xfrm>
            <a:off x="7019925" y="4797425"/>
            <a:ext cx="1728788" cy="14398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u-HU" dirty="0" smtClean="0">
                <a:solidFill>
                  <a:schemeClr val="tx2">
                    <a:satMod val="130000"/>
                  </a:schemeClr>
                </a:solidFill>
              </a:rPr>
              <a:t>A termelés technológiai összefüggései III. (hosszú táv)</a:t>
            </a:r>
            <a:endParaRPr lang="hu-HU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13316" name="Tartalom helye 2"/>
          <p:cNvSpPr>
            <a:spLocks noGrp="1"/>
          </p:cNvSpPr>
          <p:nvPr>
            <p:ph idx="1"/>
          </p:nvPr>
        </p:nvSpPr>
        <p:spPr>
          <a:xfrm>
            <a:off x="2195513" y="1412875"/>
            <a:ext cx="6738937" cy="1655763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hu-HU" smtClean="0"/>
              <a:t>	Az optimum feltétele (általános esetben) az optimális fogyasztói kosárhoz hasonlóan adható meg:</a:t>
            </a:r>
          </a:p>
        </p:txBody>
      </p:sp>
      <p:sp>
        <p:nvSpPr>
          <p:cNvPr id="13317" name="Line 5"/>
          <p:cNvSpPr>
            <a:spLocks noChangeShapeType="1"/>
          </p:cNvSpPr>
          <p:nvPr/>
        </p:nvSpPr>
        <p:spPr bwMode="auto">
          <a:xfrm flipV="1">
            <a:off x="1238250" y="2070100"/>
            <a:ext cx="0" cy="3810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sp>
        <p:nvSpPr>
          <p:cNvPr id="13318" name="Line 6"/>
          <p:cNvSpPr>
            <a:spLocks noChangeShapeType="1"/>
          </p:cNvSpPr>
          <p:nvPr/>
        </p:nvSpPr>
        <p:spPr bwMode="auto">
          <a:xfrm>
            <a:off x="1238250" y="5880100"/>
            <a:ext cx="419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sp>
        <p:nvSpPr>
          <p:cNvPr id="13319" name="Arc 16"/>
          <p:cNvSpPr>
            <a:spLocks/>
          </p:cNvSpPr>
          <p:nvPr/>
        </p:nvSpPr>
        <p:spPr bwMode="auto">
          <a:xfrm rot="10800000">
            <a:off x="1314450" y="3702050"/>
            <a:ext cx="3073400" cy="2092325"/>
          </a:xfrm>
          <a:custGeom>
            <a:avLst/>
            <a:gdLst>
              <a:gd name="T0" fmla="*/ 268017205 w 21500"/>
              <a:gd name="T1" fmla="*/ 0 h 17162"/>
              <a:gd name="T2" fmla="*/ 439338956 w 21500"/>
              <a:gd name="T3" fmla="*/ 224216605 h 17162"/>
              <a:gd name="T4" fmla="*/ 0 w 21500"/>
              <a:gd name="T5" fmla="*/ 255088213 h 17162"/>
              <a:gd name="T6" fmla="*/ 0 60000 65536"/>
              <a:gd name="T7" fmla="*/ 0 60000 65536"/>
              <a:gd name="T8" fmla="*/ 0 60000 65536"/>
              <a:gd name="T9" fmla="*/ 0 w 21500"/>
              <a:gd name="T10" fmla="*/ 0 h 17162"/>
              <a:gd name="T11" fmla="*/ 21500 w 21500"/>
              <a:gd name="T12" fmla="*/ 17162 h 1716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500" h="17162" fill="none" extrusionOk="0">
                <a:moveTo>
                  <a:pt x="13115" y="0"/>
                </a:moveTo>
                <a:cubicBezTo>
                  <a:pt x="17885" y="3644"/>
                  <a:pt x="20922" y="9110"/>
                  <a:pt x="21499" y="15085"/>
                </a:cubicBezTo>
              </a:path>
              <a:path w="21500" h="17162" stroke="0" extrusionOk="0">
                <a:moveTo>
                  <a:pt x="13115" y="0"/>
                </a:moveTo>
                <a:cubicBezTo>
                  <a:pt x="17885" y="3644"/>
                  <a:pt x="20922" y="9110"/>
                  <a:pt x="21499" y="15085"/>
                </a:cubicBezTo>
                <a:lnTo>
                  <a:pt x="0" y="17162"/>
                </a:lnTo>
                <a:lnTo>
                  <a:pt x="13115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13320" name="Arc 17"/>
          <p:cNvSpPr>
            <a:spLocks/>
          </p:cNvSpPr>
          <p:nvPr/>
        </p:nvSpPr>
        <p:spPr bwMode="auto">
          <a:xfrm rot="10800000">
            <a:off x="2457450" y="2451100"/>
            <a:ext cx="3073400" cy="2476500"/>
          </a:xfrm>
          <a:custGeom>
            <a:avLst/>
            <a:gdLst>
              <a:gd name="T0" fmla="*/ 150315277 w 21500"/>
              <a:gd name="T1" fmla="*/ 0 h 20309"/>
              <a:gd name="T2" fmla="*/ 439338956 w 21500"/>
              <a:gd name="T3" fmla="*/ 271102793 h 20309"/>
              <a:gd name="T4" fmla="*/ 0 w 21500"/>
              <a:gd name="T5" fmla="*/ 301986915 h 20309"/>
              <a:gd name="T6" fmla="*/ 0 60000 65536"/>
              <a:gd name="T7" fmla="*/ 0 60000 65536"/>
              <a:gd name="T8" fmla="*/ 0 60000 65536"/>
              <a:gd name="T9" fmla="*/ 0 w 21500"/>
              <a:gd name="T10" fmla="*/ 0 h 20309"/>
              <a:gd name="T11" fmla="*/ 21500 w 21500"/>
              <a:gd name="T12" fmla="*/ 20309 h 2030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500" h="20309" fill="none" extrusionOk="0">
                <a:moveTo>
                  <a:pt x="7355" y="0"/>
                </a:moveTo>
                <a:cubicBezTo>
                  <a:pt x="15193" y="2839"/>
                  <a:pt x="20698" y="9934"/>
                  <a:pt x="21499" y="18232"/>
                </a:cubicBezTo>
              </a:path>
              <a:path w="21500" h="20309" stroke="0" extrusionOk="0">
                <a:moveTo>
                  <a:pt x="7355" y="0"/>
                </a:moveTo>
                <a:cubicBezTo>
                  <a:pt x="15193" y="2839"/>
                  <a:pt x="20698" y="9934"/>
                  <a:pt x="21499" y="18232"/>
                </a:cubicBezTo>
                <a:lnTo>
                  <a:pt x="0" y="20309"/>
                </a:lnTo>
                <a:lnTo>
                  <a:pt x="7355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13321" name="Arc 18"/>
          <p:cNvSpPr>
            <a:spLocks/>
          </p:cNvSpPr>
          <p:nvPr/>
        </p:nvSpPr>
        <p:spPr bwMode="auto">
          <a:xfrm rot="10800000">
            <a:off x="2076450" y="2832100"/>
            <a:ext cx="3073400" cy="2555875"/>
          </a:xfrm>
          <a:custGeom>
            <a:avLst/>
            <a:gdLst>
              <a:gd name="T0" fmla="*/ 106320056 w 21500"/>
              <a:gd name="T1" fmla="*/ 0 h 20964"/>
              <a:gd name="T2" fmla="*/ 439338956 w 21500"/>
              <a:gd name="T3" fmla="*/ 280733316 h 20964"/>
              <a:gd name="T4" fmla="*/ 0 w 21500"/>
              <a:gd name="T5" fmla="*/ 311605467 h 20964"/>
              <a:gd name="T6" fmla="*/ 0 60000 65536"/>
              <a:gd name="T7" fmla="*/ 0 60000 65536"/>
              <a:gd name="T8" fmla="*/ 0 60000 65536"/>
              <a:gd name="T9" fmla="*/ 0 w 21500"/>
              <a:gd name="T10" fmla="*/ 0 h 20964"/>
              <a:gd name="T11" fmla="*/ 21500 w 21500"/>
              <a:gd name="T12" fmla="*/ 20964 h 2096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500" h="20964" fill="none" extrusionOk="0">
                <a:moveTo>
                  <a:pt x="5202" y="0"/>
                </a:moveTo>
                <a:cubicBezTo>
                  <a:pt x="14089" y="2205"/>
                  <a:pt x="20619" y="9773"/>
                  <a:pt x="21499" y="18887"/>
                </a:cubicBezTo>
              </a:path>
              <a:path w="21500" h="20964" stroke="0" extrusionOk="0">
                <a:moveTo>
                  <a:pt x="5202" y="0"/>
                </a:moveTo>
                <a:cubicBezTo>
                  <a:pt x="14089" y="2205"/>
                  <a:pt x="20619" y="9773"/>
                  <a:pt x="21499" y="18887"/>
                </a:cubicBezTo>
                <a:lnTo>
                  <a:pt x="0" y="20964"/>
                </a:lnTo>
                <a:lnTo>
                  <a:pt x="5202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13322" name="Arc 19"/>
          <p:cNvSpPr>
            <a:spLocks/>
          </p:cNvSpPr>
          <p:nvPr/>
        </p:nvSpPr>
        <p:spPr bwMode="auto">
          <a:xfrm rot="10800000">
            <a:off x="1619250" y="3213100"/>
            <a:ext cx="3073400" cy="2555875"/>
          </a:xfrm>
          <a:custGeom>
            <a:avLst/>
            <a:gdLst>
              <a:gd name="T0" fmla="*/ 106320056 w 21500"/>
              <a:gd name="T1" fmla="*/ 0 h 20964"/>
              <a:gd name="T2" fmla="*/ 439338956 w 21500"/>
              <a:gd name="T3" fmla="*/ 280733316 h 20964"/>
              <a:gd name="T4" fmla="*/ 0 w 21500"/>
              <a:gd name="T5" fmla="*/ 311605467 h 20964"/>
              <a:gd name="T6" fmla="*/ 0 60000 65536"/>
              <a:gd name="T7" fmla="*/ 0 60000 65536"/>
              <a:gd name="T8" fmla="*/ 0 60000 65536"/>
              <a:gd name="T9" fmla="*/ 0 w 21500"/>
              <a:gd name="T10" fmla="*/ 0 h 20964"/>
              <a:gd name="T11" fmla="*/ 21500 w 21500"/>
              <a:gd name="T12" fmla="*/ 20964 h 2096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500" h="20964" fill="none" extrusionOk="0">
                <a:moveTo>
                  <a:pt x="5202" y="0"/>
                </a:moveTo>
                <a:cubicBezTo>
                  <a:pt x="14089" y="2205"/>
                  <a:pt x="20619" y="9773"/>
                  <a:pt x="21499" y="18887"/>
                </a:cubicBezTo>
              </a:path>
              <a:path w="21500" h="20964" stroke="0" extrusionOk="0">
                <a:moveTo>
                  <a:pt x="5202" y="0"/>
                </a:moveTo>
                <a:cubicBezTo>
                  <a:pt x="14089" y="2205"/>
                  <a:pt x="20619" y="9773"/>
                  <a:pt x="21499" y="18887"/>
                </a:cubicBezTo>
                <a:lnTo>
                  <a:pt x="0" y="20964"/>
                </a:lnTo>
                <a:lnTo>
                  <a:pt x="5202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13323" name="Line 20"/>
          <p:cNvSpPr>
            <a:spLocks noChangeShapeType="1"/>
          </p:cNvSpPr>
          <p:nvPr/>
        </p:nvSpPr>
        <p:spPr bwMode="auto">
          <a:xfrm flipH="1" flipV="1">
            <a:off x="1238250" y="3975100"/>
            <a:ext cx="2209800" cy="1905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13324" name="Oval 21"/>
          <p:cNvSpPr>
            <a:spLocks noChangeArrowheads="1"/>
          </p:cNvSpPr>
          <p:nvPr/>
        </p:nvSpPr>
        <p:spPr bwMode="auto">
          <a:xfrm>
            <a:off x="2305050" y="4889500"/>
            <a:ext cx="68263" cy="682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u-HU">
              <a:latin typeface="Gill Sans MT" pitchFamily="34" charset="-18"/>
            </a:endParaRPr>
          </a:p>
        </p:txBody>
      </p:sp>
      <p:sp>
        <p:nvSpPr>
          <p:cNvPr id="13325" name="Line 23"/>
          <p:cNvSpPr>
            <a:spLocks noChangeShapeType="1"/>
          </p:cNvSpPr>
          <p:nvPr/>
        </p:nvSpPr>
        <p:spPr bwMode="auto">
          <a:xfrm flipV="1">
            <a:off x="1238250" y="3517900"/>
            <a:ext cx="2743200" cy="23622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13326" name="Oval 34"/>
          <p:cNvSpPr>
            <a:spLocks noChangeArrowheads="1"/>
          </p:cNvSpPr>
          <p:nvPr/>
        </p:nvSpPr>
        <p:spPr bwMode="auto">
          <a:xfrm>
            <a:off x="1695450" y="4356100"/>
            <a:ext cx="68263" cy="682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u-HU">
              <a:latin typeface="Gill Sans MT" pitchFamily="34" charset="-18"/>
            </a:endParaRPr>
          </a:p>
        </p:txBody>
      </p:sp>
      <p:sp>
        <p:nvSpPr>
          <p:cNvPr id="13327" name="Oval 35"/>
          <p:cNvSpPr>
            <a:spLocks noChangeArrowheads="1"/>
          </p:cNvSpPr>
          <p:nvPr/>
        </p:nvSpPr>
        <p:spPr bwMode="auto">
          <a:xfrm>
            <a:off x="1908175" y="5229225"/>
            <a:ext cx="68263" cy="682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u-HU">
              <a:latin typeface="Gill Sans MT" pitchFamily="34" charset="-18"/>
            </a:endParaRPr>
          </a:p>
        </p:txBody>
      </p:sp>
      <p:sp>
        <p:nvSpPr>
          <p:cNvPr id="13328" name="Oval 36"/>
          <p:cNvSpPr>
            <a:spLocks noChangeArrowheads="1"/>
          </p:cNvSpPr>
          <p:nvPr/>
        </p:nvSpPr>
        <p:spPr bwMode="auto">
          <a:xfrm>
            <a:off x="2762250" y="4508500"/>
            <a:ext cx="68263" cy="682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u-HU">
              <a:latin typeface="Gill Sans MT" pitchFamily="34" charset="-18"/>
            </a:endParaRPr>
          </a:p>
        </p:txBody>
      </p:sp>
      <p:sp>
        <p:nvSpPr>
          <p:cNvPr id="13329" name="Text Box 38"/>
          <p:cNvSpPr txBox="1">
            <a:spLocks noChangeArrowheads="1"/>
          </p:cNvSpPr>
          <p:nvPr/>
        </p:nvSpPr>
        <p:spPr bwMode="auto">
          <a:xfrm>
            <a:off x="1162050" y="2070100"/>
            <a:ext cx="124936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sz="2400">
                <a:latin typeface="Gill Sans MT" pitchFamily="34" charset="-18"/>
              </a:rPr>
              <a:t>K (tőke)</a:t>
            </a:r>
          </a:p>
        </p:txBody>
      </p:sp>
      <p:sp>
        <p:nvSpPr>
          <p:cNvPr id="13330" name="Text Box 40"/>
          <p:cNvSpPr txBox="1">
            <a:spLocks noChangeArrowheads="1"/>
          </p:cNvSpPr>
          <p:nvPr/>
        </p:nvSpPr>
        <p:spPr bwMode="auto">
          <a:xfrm>
            <a:off x="1162050" y="3670300"/>
            <a:ext cx="9620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sz="2400">
                <a:latin typeface="Gill Sans MT" pitchFamily="34" charset="-18"/>
              </a:rPr>
              <a:t>m/P</a:t>
            </a:r>
            <a:r>
              <a:rPr lang="hu-HU" sz="2400" baseline="-25000">
                <a:latin typeface="Gill Sans MT" pitchFamily="34" charset="-18"/>
              </a:rPr>
              <a:t>K</a:t>
            </a:r>
            <a:endParaRPr lang="hu-HU" sz="2400">
              <a:latin typeface="Gill Sans MT" pitchFamily="34" charset="-18"/>
            </a:endParaRPr>
          </a:p>
        </p:txBody>
      </p:sp>
      <p:sp>
        <p:nvSpPr>
          <p:cNvPr id="13331" name="Text Box 43"/>
          <p:cNvSpPr txBox="1">
            <a:spLocks noChangeArrowheads="1"/>
          </p:cNvSpPr>
          <p:nvPr/>
        </p:nvSpPr>
        <p:spPr bwMode="auto">
          <a:xfrm>
            <a:off x="2152650" y="4508500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>
                <a:latin typeface="Gill Sans MT" pitchFamily="34" charset="-18"/>
              </a:rPr>
              <a:t>E</a:t>
            </a:r>
          </a:p>
        </p:txBody>
      </p:sp>
      <p:sp>
        <p:nvSpPr>
          <p:cNvPr id="13332" name="Text Box 44"/>
          <p:cNvSpPr txBox="1">
            <a:spLocks noChangeArrowheads="1"/>
          </p:cNvSpPr>
          <p:nvPr/>
        </p:nvSpPr>
        <p:spPr bwMode="auto">
          <a:xfrm>
            <a:off x="2609850" y="4127500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dirty="0">
                <a:latin typeface="Gill Sans MT" pitchFamily="34" charset="-18"/>
              </a:rPr>
              <a:t>B</a:t>
            </a:r>
          </a:p>
        </p:txBody>
      </p:sp>
      <p:sp>
        <p:nvSpPr>
          <p:cNvPr id="13333" name="Text Box 45"/>
          <p:cNvSpPr txBox="1">
            <a:spLocks noChangeArrowheads="1"/>
          </p:cNvSpPr>
          <p:nvPr/>
        </p:nvSpPr>
        <p:spPr bwMode="auto">
          <a:xfrm>
            <a:off x="1763713" y="4868863"/>
            <a:ext cx="381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>
                <a:latin typeface="Gill Sans MT" pitchFamily="34" charset="-18"/>
              </a:rPr>
              <a:t>A</a:t>
            </a:r>
          </a:p>
        </p:txBody>
      </p:sp>
      <p:sp>
        <p:nvSpPr>
          <p:cNvPr id="13334" name="Text Box 46"/>
          <p:cNvSpPr txBox="1">
            <a:spLocks noChangeArrowheads="1"/>
          </p:cNvSpPr>
          <p:nvPr/>
        </p:nvSpPr>
        <p:spPr bwMode="auto">
          <a:xfrm>
            <a:off x="1543050" y="4356100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>
                <a:latin typeface="Gill Sans MT" pitchFamily="34" charset="-18"/>
              </a:rPr>
              <a:t>C</a:t>
            </a:r>
          </a:p>
        </p:txBody>
      </p:sp>
      <p:sp>
        <p:nvSpPr>
          <p:cNvPr id="13335" name="Text Box 38"/>
          <p:cNvSpPr txBox="1">
            <a:spLocks noChangeArrowheads="1"/>
          </p:cNvSpPr>
          <p:nvPr/>
        </p:nvSpPr>
        <p:spPr bwMode="auto">
          <a:xfrm>
            <a:off x="4716463" y="5876925"/>
            <a:ext cx="143986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sz="2400">
                <a:latin typeface="Gill Sans MT" pitchFamily="34" charset="-18"/>
              </a:rPr>
              <a:t>L (munka)</a:t>
            </a:r>
          </a:p>
        </p:txBody>
      </p:sp>
      <p:cxnSp>
        <p:nvCxnSpPr>
          <p:cNvPr id="30" name="Egyenes összekötő nyíllal 29"/>
          <p:cNvCxnSpPr/>
          <p:nvPr/>
        </p:nvCxnSpPr>
        <p:spPr>
          <a:xfrm rot="10800000" flipV="1">
            <a:off x="2700338" y="3357563"/>
            <a:ext cx="431800" cy="7143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37" name="Szövegdoboz 30"/>
          <p:cNvSpPr txBox="1">
            <a:spLocks noChangeArrowheads="1"/>
          </p:cNvSpPr>
          <p:nvPr/>
        </p:nvSpPr>
        <p:spPr bwMode="auto">
          <a:xfrm>
            <a:off x="3132138" y="3141663"/>
            <a:ext cx="115183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hu-HU" i="1" dirty="0" err="1" smtClean="0">
                <a:latin typeface="Gill Sans MT" pitchFamily="34" charset="-18"/>
              </a:rPr>
              <a:t>isoquant</a:t>
            </a:r>
            <a:endParaRPr lang="hu-HU" i="1" dirty="0">
              <a:latin typeface="Gill Sans MT" pitchFamily="34" charset="-18"/>
            </a:endParaRPr>
          </a:p>
        </p:txBody>
      </p:sp>
      <p:sp>
        <p:nvSpPr>
          <p:cNvPr id="13338" name="Rectangle 34"/>
          <p:cNvSpPr>
            <a:spLocks noChangeArrowheads="1"/>
          </p:cNvSpPr>
          <p:nvPr/>
        </p:nvSpPr>
        <p:spPr bwMode="auto">
          <a:xfrm>
            <a:off x="7010400" y="2979738"/>
            <a:ext cx="1752600" cy="1673225"/>
          </a:xfrm>
          <a:prstGeom prst="rect">
            <a:avLst/>
          </a:prstGeom>
          <a:solidFill>
            <a:schemeClr val="accent1">
              <a:alpha val="50195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u-HU">
              <a:latin typeface="Gill Sans MT" pitchFamily="34" charset="-18"/>
            </a:endParaRPr>
          </a:p>
        </p:txBody>
      </p:sp>
      <p:sp>
        <p:nvSpPr>
          <p:cNvPr id="13339" name="Text Box 33"/>
          <p:cNvSpPr txBox="1">
            <a:spLocks noChangeArrowheads="1"/>
          </p:cNvSpPr>
          <p:nvPr/>
        </p:nvSpPr>
        <p:spPr bwMode="auto">
          <a:xfrm>
            <a:off x="6858000" y="2979738"/>
            <a:ext cx="1828800" cy="157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hu-HU" sz="2400">
                <a:latin typeface="Gill Sans MT" pitchFamily="34" charset="-18"/>
              </a:rPr>
              <a:t>MRTS: a technikai helyettesítés határrátája</a:t>
            </a:r>
            <a:r>
              <a:rPr lang="hu-HU" sz="2400" baseline="30000">
                <a:latin typeface="Gill Sans MT" pitchFamily="34" charset="-18"/>
              </a:rPr>
              <a:t>1</a:t>
            </a:r>
            <a:endParaRPr lang="hu-HU" sz="2400">
              <a:latin typeface="Gill Sans MT" pitchFamily="34" charset="-18"/>
            </a:endParaRPr>
          </a:p>
        </p:txBody>
      </p:sp>
      <p:sp>
        <p:nvSpPr>
          <p:cNvPr id="13340" name="Rectangle 28"/>
          <p:cNvSpPr>
            <a:spLocks noChangeArrowheads="1"/>
          </p:cNvSpPr>
          <p:nvPr/>
        </p:nvSpPr>
        <p:spPr bwMode="auto">
          <a:xfrm>
            <a:off x="4572000" y="3284538"/>
            <a:ext cx="1447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u-HU" sz="2000">
                <a:latin typeface="Gill Sans MT" pitchFamily="34" charset="-18"/>
              </a:rPr>
              <a:t>P</a:t>
            </a:r>
            <a:r>
              <a:rPr lang="hu-HU" sz="2000" baseline="-30000">
                <a:latin typeface="Gill Sans MT" pitchFamily="34" charset="-18"/>
                <a:cs typeface="Times New Roman" pitchFamily="18" charset="0"/>
              </a:rPr>
              <a:t>L</a:t>
            </a:r>
            <a:r>
              <a:rPr lang="hu-HU" sz="2000">
                <a:latin typeface="Gill Sans MT" pitchFamily="34" charset="-18"/>
                <a:cs typeface="Times New Roman" pitchFamily="18" charset="0"/>
              </a:rPr>
              <a:t> </a:t>
            </a:r>
            <a:r>
              <a:rPr lang="hu-HU" sz="2000">
                <a:latin typeface="Gill Sans MT" pitchFamily="34" charset="-18"/>
              </a:rPr>
              <a:t>   </a:t>
            </a:r>
            <a:r>
              <a:rPr lang="hu-HU" sz="2000">
                <a:latin typeface="Gill Sans MT" pitchFamily="34" charset="-18"/>
                <a:cs typeface="Times New Roman" pitchFamily="18" charset="0"/>
              </a:rPr>
              <a:t> </a:t>
            </a:r>
            <a:r>
              <a:rPr lang="hu-HU" sz="2000">
                <a:latin typeface="Gill Sans MT" pitchFamily="34" charset="-18"/>
              </a:rPr>
              <a:t> </a:t>
            </a:r>
            <a:r>
              <a:rPr lang="hu-HU" sz="2000">
                <a:latin typeface="Gill Sans MT" pitchFamily="34" charset="-18"/>
                <a:cs typeface="Times New Roman" pitchFamily="18" charset="0"/>
              </a:rPr>
              <a:t>MP</a:t>
            </a:r>
            <a:r>
              <a:rPr lang="hu-HU" sz="2000" baseline="-30000">
                <a:latin typeface="Gill Sans MT" pitchFamily="34" charset="-18"/>
              </a:rPr>
              <a:t>L</a:t>
            </a:r>
            <a:r>
              <a:rPr lang="hu-HU" sz="2000">
                <a:latin typeface="Gill Sans MT" pitchFamily="34" charset="-18"/>
              </a:rPr>
              <a:t> </a:t>
            </a:r>
          </a:p>
        </p:txBody>
      </p:sp>
      <p:sp>
        <p:nvSpPr>
          <p:cNvPr id="13341" name="Rectangle 29"/>
          <p:cNvSpPr>
            <a:spLocks noChangeArrowheads="1"/>
          </p:cNvSpPr>
          <p:nvPr/>
        </p:nvSpPr>
        <p:spPr bwMode="auto">
          <a:xfrm>
            <a:off x="4572000" y="3741738"/>
            <a:ext cx="13716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u-HU" sz="2000">
                <a:latin typeface="Gill Sans MT" pitchFamily="34" charset="-18"/>
              </a:rPr>
              <a:t>P</a:t>
            </a:r>
            <a:r>
              <a:rPr lang="hu-HU" sz="2000" baseline="-30000">
                <a:latin typeface="Gill Sans MT" pitchFamily="34" charset="-18"/>
              </a:rPr>
              <a:t>K</a:t>
            </a:r>
            <a:r>
              <a:rPr lang="hu-HU" sz="2000">
                <a:latin typeface="Gill Sans MT" pitchFamily="34" charset="-18"/>
                <a:cs typeface="Times New Roman" pitchFamily="18" charset="0"/>
              </a:rPr>
              <a:t> </a:t>
            </a:r>
            <a:r>
              <a:rPr lang="hu-HU" sz="2000">
                <a:latin typeface="Gill Sans MT" pitchFamily="34" charset="-18"/>
              </a:rPr>
              <a:t>   </a:t>
            </a:r>
            <a:r>
              <a:rPr lang="hu-HU" sz="2000">
                <a:latin typeface="Gill Sans MT" pitchFamily="34" charset="-18"/>
                <a:cs typeface="Times New Roman" pitchFamily="18" charset="0"/>
              </a:rPr>
              <a:t> </a:t>
            </a:r>
            <a:r>
              <a:rPr lang="hu-HU" sz="2000">
                <a:latin typeface="Gill Sans MT" pitchFamily="34" charset="-18"/>
              </a:rPr>
              <a:t> </a:t>
            </a:r>
            <a:r>
              <a:rPr lang="hu-HU" sz="2000">
                <a:latin typeface="Gill Sans MT" pitchFamily="34" charset="-18"/>
                <a:cs typeface="Times New Roman" pitchFamily="18" charset="0"/>
              </a:rPr>
              <a:t>MP</a:t>
            </a:r>
            <a:r>
              <a:rPr lang="hu-HU" sz="2000" baseline="-30000">
                <a:latin typeface="Gill Sans MT" pitchFamily="34" charset="-18"/>
              </a:rPr>
              <a:t>K</a:t>
            </a:r>
            <a:r>
              <a:rPr lang="hu-HU" sz="2000">
                <a:latin typeface="Gill Sans MT" pitchFamily="34" charset="-18"/>
              </a:rPr>
              <a:t> </a:t>
            </a:r>
          </a:p>
        </p:txBody>
      </p:sp>
      <p:sp>
        <p:nvSpPr>
          <p:cNvPr id="13342" name="Line 30"/>
          <p:cNvSpPr>
            <a:spLocks noChangeShapeType="1"/>
          </p:cNvSpPr>
          <p:nvPr/>
        </p:nvSpPr>
        <p:spPr bwMode="auto">
          <a:xfrm>
            <a:off x="4648200" y="3741738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13343" name="Line 31"/>
          <p:cNvSpPr>
            <a:spLocks noChangeShapeType="1"/>
          </p:cNvSpPr>
          <p:nvPr/>
        </p:nvSpPr>
        <p:spPr bwMode="auto">
          <a:xfrm>
            <a:off x="5257800" y="3741738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13344" name="Text Box 32"/>
          <p:cNvSpPr txBox="1">
            <a:spLocks noChangeArrowheads="1"/>
          </p:cNvSpPr>
          <p:nvPr/>
        </p:nvSpPr>
        <p:spPr bwMode="auto">
          <a:xfrm>
            <a:off x="4953000" y="3513138"/>
            <a:ext cx="221128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hu-HU" sz="2000" dirty="0">
                <a:latin typeface="Gill Sans MT" pitchFamily="34" charset="-18"/>
              </a:rPr>
              <a:t>=           </a:t>
            </a:r>
            <a:r>
              <a:rPr lang="hu-HU" sz="2000" dirty="0" smtClean="0">
                <a:latin typeface="Gill Sans MT" pitchFamily="34" charset="-18"/>
              </a:rPr>
              <a:t>=</a:t>
            </a:r>
            <a:r>
              <a:rPr lang="hu-HU" sz="2000" dirty="0" smtClean="0">
                <a:latin typeface="Times New Roman"/>
                <a:cs typeface="Times New Roman"/>
              </a:rPr>
              <a:t>−</a:t>
            </a:r>
            <a:r>
              <a:rPr lang="hu-HU" sz="2000" dirty="0" smtClean="0">
                <a:latin typeface="Gill Sans MT" pitchFamily="34" charset="-18"/>
              </a:rPr>
              <a:t>MRTS*</a:t>
            </a:r>
            <a:endParaRPr lang="hu-HU" sz="2000" dirty="0">
              <a:latin typeface="Gill Sans MT" pitchFamily="34" charset="-18"/>
            </a:endParaRPr>
          </a:p>
        </p:txBody>
      </p:sp>
      <p:sp>
        <p:nvSpPr>
          <p:cNvPr id="13345" name="Text Box 37"/>
          <p:cNvSpPr txBox="1">
            <a:spLocks noChangeArrowheads="1"/>
          </p:cNvSpPr>
          <p:nvPr/>
        </p:nvSpPr>
        <p:spPr bwMode="auto">
          <a:xfrm>
            <a:off x="4500563" y="6308725"/>
            <a:ext cx="52117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baseline="30000">
                <a:latin typeface="Gill Sans MT" pitchFamily="34" charset="-18"/>
              </a:rPr>
              <a:t>1</a:t>
            </a:r>
            <a:r>
              <a:rPr lang="hu-HU">
                <a:latin typeface="Gill Sans MT" pitchFamily="34" charset="-18"/>
              </a:rPr>
              <a:t> Angolul: </a:t>
            </a:r>
            <a:r>
              <a:rPr lang="hu-HU" i="1">
                <a:latin typeface="Gill Sans MT" pitchFamily="34" charset="-18"/>
              </a:rPr>
              <a:t>Marginal Rate of Technical Substitution</a:t>
            </a:r>
          </a:p>
        </p:txBody>
      </p:sp>
      <p:sp>
        <p:nvSpPr>
          <p:cNvPr id="13346" name="Szövegdoboz 39"/>
          <p:cNvSpPr txBox="1">
            <a:spLocks noChangeArrowheads="1"/>
          </p:cNvSpPr>
          <p:nvPr/>
        </p:nvSpPr>
        <p:spPr bwMode="auto">
          <a:xfrm>
            <a:off x="4643438" y="4149725"/>
            <a:ext cx="2449512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u-HU" dirty="0">
                <a:latin typeface="Gill Sans MT" pitchFamily="34" charset="-18"/>
              </a:rPr>
              <a:t>Az optimum ott lesz, </a:t>
            </a:r>
            <a:r>
              <a:rPr lang="hu-HU" dirty="0" smtClean="0">
                <a:latin typeface="Gill Sans MT" pitchFamily="34" charset="-18"/>
              </a:rPr>
              <a:t>ahol </a:t>
            </a:r>
            <a:r>
              <a:rPr lang="hu-HU" dirty="0" err="1" smtClean="0">
                <a:latin typeface="Gill Sans MT" pitchFamily="34" charset="-18"/>
              </a:rPr>
              <a:t>absz</a:t>
            </a:r>
            <a:r>
              <a:rPr lang="hu-HU" dirty="0" smtClean="0">
                <a:latin typeface="Gill Sans MT" pitchFamily="34" charset="-18"/>
              </a:rPr>
              <a:t>. értékben az </a:t>
            </a:r>
            <a:r>
              <a:rPr lang="hu-HU" dirty="0" err="1" smtClean="0">
                <a:latin typeface="Gill Sans MT" pitchFamily="34" charset="-18"/>
              </a:rPr>
              <a:t>isoquant</a:t>
            </a:r>
            <a:r>
              <a:rPr lang="hu-HU" dirty="0" smtClean="0">
                <a:latin typeface="Gill Sans MT" pitchFamily="34" charset="-18"/>
              </a:rPr>
              <a:t> </a:t>
            </a:r>
            <a:r>
              <a:rPr lang="hu-HU" dirty="0">
                <a:latin typeface="Gill Sans MT" pitchFamily="34" charset="-18"/>
              </a:rPr>
              <a:t>érintőjének meredeksége (MRTS) egyenlő a termelési tényezők árarányával.</a:t>
            </a:r>
          </a:p>
        </p:txBody>
      </p:sp>
      <p:sp>
        <p:nvSpPr>
          <p:cNvPr id="13347" name="Szövegdoboz 40"/>
          <p:cNvSpPr txBox="1">
            <a:spLocks noChangeArrowheads="1"/>
          </p:cNvSpPr>
          <p:nvPr/>
        </p:nvSpPr>
        <p:spPr bwMode="auto">
          <a:xfrm>
            <a:off x="7019925" y="4724400"/>
            <a:ext cx="1800225" cy="147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u-HU">
                <a:latin typeface="Gill Sans MT" pitchFamily="34" charset="-18"/>
              </a:rPr>
              <a:t>Az optimális pont az „E” – (lásd a fogyasztói magatartásról szóló diákat.)</a:t>
            </a:r>
          </a:p>
        </p:txBody>
      </p:sp>
      <p:cxnSp>
        <p:nvCxnSpPr>
          <p:cNvPr id="44" name="Egyenes összekötő nyíllal 43"/>
          <p:cNvCxnSpPr/>
          <p:nvPr/>
        </p:nvCxnSpPr>
        <p:spPr>
          <a:xfrm rot="10800000">
            <a:off x="1476375" y="5661025"/>
            <a:ext cx="503238" cy="36036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49" name="Szövegdoboz 47"/>
          <p:cNvSpPr txBox="1">
            <a:spLocks noChangeArrowheads="1"/>
          </p:cNvSpPr>
          <p:nvPr/>
        </p:nvSpPr>
        <p:spPr bwMode="auto">
          <a:xfrm>
            <a:off x="1331913" y="6021388"/>
            <a:ext cx="2519362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u-HU" i="1">
                <a:latin typeface="Gill Sans MT" pitchFamily="34" charset="-18"/>
              </a:rPr>
              <a:t>A vállalat növekedési útja </a:t>
            </a:r>
          </a:p>
          <a:p>
            <a:r>
              <a:rPr lang="hu-HU" i="1">
                <a:latin typeface="Gill Sans MT" pitchFamily="34" charset="-18"/>
              </a:rPr>
              <a:t>(ICC analógiájára)</a:t>
            </a:r>
          </a:p>
        </p:txBody>
      </p:sp>
      <p:cxnSp>
        <p:nvCxnSpPr>
          <p:cNvPr id="39" name="Egyenes összekötő 38"/>
          <p:cNvCxnSpPr/>
          <p:nvPr/>
        </p:nvCxnSpPr>
        <p:spPr>
          <a:xfrm flipH="1">
            <a:off x="1259632" y="4932000"/>
            <a:ext cx="1080120" cy="0"/>
          </a:xfrm>
          <a:prstGeom prst="line">
            <a:avLst/>
          </a:prstGeom>
          <a:ln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Egyenes összekötő 39"/>
          <p:cNvCxnSpPr/>
          <p:nvPr/>
        </p:nvCxnSpPr>
        <p:spPr>
          <a:xfrm flipV="1">
            <a:off x="2339752" y="4941168"/>
            <a:ext cx="0" cy="936104"/>
          </a:xfrm>
          <a:prstGeom prst="line">
            <a:avLst/>
          </a:prstGeom>
          <a:ln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 Box 44"/>
          <p:cNvSpPr txBox="1">
            <a:spLocks noChangeArrowheads="1"/>
          </p:cNvSpPr>
          <p:nvPr/>
        </p:nvSpPr>
        <p:spPr bwMode="auto">
          <a:xfrm>
            <a:off x="899592" y="4797152"/>
            <a:ext cx="50405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hu-HU" dirty="0" smtClean="0">
                <a:latin typeface="Gill Sans MT" pitchFamily="34" charset="-18"/>
              </a:rPr>
              <a:t>K</a:t>
            </a:r>
            <a:r>
              <a:rPr lang="hu-HU" baseline="-25000" dirty="0" smtClean="0">
                <a:latin typeface="Gill Sans MT" pitchFamily="34" charset="-18"/>
              </a:rPr>
              <a:t>0</a:t>
            </a:r>
            <a:endParaRPr lang="hu-HU" baseline="-25000" dirty="0">
              <a:latin typeface="Gill Sans MT" pitchFamily="34" charset="-18"/>
            </a:endParaRPr>
          </a:p>
        </p:txBody>
      </p:sp>
      <p:sp>
        <p:nvSpPr>
          <p:cNvPr id="45" name="Text Box 44"/>
          <p:cNvSpPr txBox="1">
            <a:spLocks noChangeArrowheads="1"/>
          </p:cNvSpPr>
          <p:nvPr/>
        </p:nvSpPr>
        <p:spPr bwMode="auto">
          <a:xfrm>
            <a:off x="2123728" y="5805264"/>
            <a:ext cx="50405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hu-HU" dirty="0">
                <a:latin typeface="Gill Sans MT" pitchFamily="34" charset="-18"/>
              </a:rPr>
              <a:t>L</a:t>
            </a:r>
            <a:r>
              <a:rPr lang="hu-HU" baseline="-25000" dirty="0" smtClean="0">
                <a:latin typeface="Gill Sans MT" pitchFamily="34" charset="-18"/>
              </a:rPr>
              <a:t>0</a:t>
            </a:r>
            <a:endParaRPr lang="hu-HU" baseline="-25000" dirty="0">
              <a:latin typeface="Gill Sans MT" pitchFamily="34" charset="-1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Téglalap 69"/>
          <p:cNvSpPr/>
          <p:nvPr/>
        </p:nvSpPr>
        <p:spPr>
          <a:xfrm>
            <a:off x="3203575" y="2420938"/>
            <a:ext cx="2520950" cy="863600"/>
          </a:xfrm>
          <a:prstGeom prst="rect">
            <a:avLst/>
          </a:prstGeom>
          <a:blipFill dpi="0" rotWithShape="1">
            <a:blip r:embed="rId2" cstate="print">
              <a:alphaModFix amt="24000"/>
            </a:blip>
            <a:srcRect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403350" y="115888"/>
            <a:ext cx="7497763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u-HU" dirty="0" smtClean="0">
                <a:solidFill>
                  <a:schemeClr val="tx2">
                    <a:satMod val="130000"/>
                  </a:schemeClr>
                </a:solidFill>
              </a:rPr>
              <a:t>Speciális technológiák</a:t>
            </a:r>
            <a:endParaRPr lang="hu-HU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924300" y="1447800"/>
            <a:ext cx="5010150" cy="5149850"/>
          </a:xfrm>
        </p:spPr>
        <p:txBody>
          <a:bodyPr>
            <a:normAutofit fontScale="55000" lnSpcReduction="20000"/>
          </a:bodyPr>
          <a:lstStyle/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hu-HU" dirty="0" smtClean="0"/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hu-HU" dirty="0" smtClean="0"/>
              <a:t>A termelési tényezők tökéletes helyettesítők </a:t>
            </a:r>
            <a:r>
              <a:rPr lang="hu-HU" dirty="0" smtClean="0">
                <a:sym typeface="Wingdings" pitchFamily="2" charset="2"/>
              </a:rPr>
              <a:t></a:t>
            </a:r>
            <a:r>
              <a:rPr lang="hu-HU" dirty="0" smtClean="0"/>
              <a:t> a vállalat ekkor csak az egyik tényezőt használja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hu-HU" dirty="0" smtClean="0"/>
              <a:t>			Q=</a:t>
            </a:r>
            <a:r>
              <a:rPr lang="hu-HU" dirty="0" smtClean="0">
                <a:sym typeface="Symbol"/>
              </a:rPr>
              <a:t>L+K 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hu-HU" dirty="0" smtClean="0">
                <a:sym typeface="Symbol"/>
              </a:rPr>
              <a:t>			ha / &gt; </a:t>
            </a:r>
            <a:r>
              <a:rPr lang="hu-HU" dirty="0" err="1" smtClean="0">
                <a:sym typeface="Symbol"/>
              </a:rPr>
              <a:t>pL</a:t>
            </a:r>
            <a:r>
              <a:rPr lang="hu-HU" dirty="0" smtClean="0">
                <a:sym typeface="Symbol"/>
              </a:rPr>
              <a:t>/</a:t>
            </a:r>
            <a:r>
              <a:rPr lang="hu-HU" dirty="0" err="1" smtClean="0">
                <a:sym typeface="Symbol"/>
              </a:rPr>
              <a:t>pK</a:t>
            </a:r>
            <a:r>
              <a:rPr lang="hu-HU" dirty="0" smtClean="0">
                <a:sym typeface="Symbol"/>
              </a:rPr>
              <a:t>, akkor a 			vállalat csak munkát 			használ fel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hu-HU" dirty="0" smtClean="0">
                <a:sym typeface="Symbol"/>
              </a:rPr>
              <a:t>			ha / &lt; </a:t>
            </a:r>
            <a:r>
              <a:rPr lang="hu-HU" dirty="0" err="1" smtClean="0">
                <a:sym typeface="Symbol"/>
              </a:rPr>
              <a:t>pL</a:t>
            </a:r>
            <a:r>
              <a:rPr lang="hu-HU" dirty="0" smtClean="0">
                <a:sym typeface="Symbol"/>
              </a:rPr>
              <a:t>/</a:t>
            </a:r>
            <a:r>
              <a:rPr lang="hu-HU" dirty="0" err="1" smtClean="0">
                <a:sym typeface="Symbol"/>
              </a:rPr>
              <a:t>pK</a:t>
            </a:r>
            <a:r>
              <a:rPr lang="hu-HU" dirty="0" smtClean="0">
                <a:sym typeface="Symbol"/>
              </a:rPr>
              <a:t>, akkor a 			vállalat csak tőkét 				használ fel</a:t>
            </a:r>
            <a:endParaRPr lang="hu-HU" dirty="0" smtClean="0"/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hu-HU" dirty="0" smtClean="0"/>
              <a:t>Fix tényezőarány: a tőke és a munka csak rögzített arányban használható fel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hu-HU" dirty="0" smtClean="0"/>
              <a:t>			Q=min{</a:t>
            </a:r>
            <a:r>
              <a:rPr lang="hu-HU" dirty="0" smtClean="0">
                <a:sym typeface="Symbol"/>
              </a:rPr>
              <a:t>L; K}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hu-HU" dirty="0" smtClean="0">
                <a:sym typeface="Symbol"/>
              </a:rPr>
              <a:t>			ha L=/K nem teljesül, akkor a 		vállalat erőforrást pazarol 			(valamelyik termelési 			tényezőből egy bizonyos 			mennyiség nem hasznosul)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hu-HU" dirty="0" smtClean="0"/>
              <a:t>		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hu-HU" dirty="0" smtClean="0"/>
          </a:p>
        </p:txBody>
      </p:sp>
      <p:cxnSp>
        <p:nvCxnSpPr>
          <p:cNvPr id="5" name="Egyenes összekötő nyíllal 4"/>
          <p:cNvCxnSpPr/>
          <p:nvPr/>
        </p:nvCxnSpPr>
        <p:spPr>
          <a:xfrm rot="5400000" flipH="1" flipV="1">
            <a:off x="828675" y="2347913"/>
            <a:ext cx="2303463" cy="1587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Egyenes összekötő nyíllal 6"/>
          <p:cNvCxnSpPr/>
          <p:nvPr/>
        </p:nvCxnSpPr>
        <p:spPr>
          <a:xfrm>
            <a:off x="1979613" y="3500438"/>
            <a:ext cx="2376487" cy="1587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Egyenes összekötő nyíllal 7"/>
          <p:cNvCxnSpPr/>
          <p:nvPr/>
        </p:nvCxnSpPr>
        <p:spPr>
          <a:xfrm rot="5400000" flipH="1" flipV="1">
            <a:off x="792163" y="4976813"/>
            <a:ext cx="2376487" cy="1587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Egyenes összekötő nyíllal 8"/>
          <p:cNvCxnSpPr/>
          <p:nvPr/>
        </p:nvCxnSpPr>
        <p:spPr>
          <a:xfrm>
            <a:off x="1979613" y="6165850"/>
            <a:ext cx="2376487" cy="1588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Egyenes összekötő 10"/>
          <p:cNvCxnSpPr/>
          <p:nvPr/>
        </p:nvCxnSpPr>
        <p:spPr>
          <a:xfrm rot="16200000" flipH="1">
            <a:off x="1908175" y="2205038"/>
            <a:ext cx="1366838" cy="1223962"/>
          </a:xfrm>
          <a:prstGeom prst="line">
            <a:avLst/>
          </a:prstGeom>
          <a:ln w="25400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Egyenes összekötő 14"/>
          <p:cNvCxnSpPr/>
          <p:nvPr/>
        </p:nvCxnSpPr>
        <p:spPr>
          <a:xfrm rot="16200000" flipH="1">
            <a:off x="1727994" y="2024857"/>
            <a:ext cx="1727200" cy="12239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Egyenes összekötő 17"/>
          <p:cNvCxnSpPr>
            <a:cxnSpLocks noChangeAspect="1"/>
          </p:cNvCxnSpPr>
          <p:nvPr/>
        </p:nvCxnSpPr>
        <p:spPr>
          <a:xfrm rot="16200000" flipH="1">
            <a:off x="1774825" y="2338388"/>
            <a:ext cx="1366838" cy="9572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Egyenes összekötő 21"/>
          <p:cNvCxnSpPr>
            <a:cxnSpLocks noChangeAspect="1"/>
          </p:cNvCxnSpPr>
          <p:nvPr/>
        </p:nvCxnSpPr>
        <p:spPr>
          <a:xfrm rot="16200000" flipH="1">
            <a:off x="1828800" y="2643188"/>
            <a:ext cx="1008063" cy="7064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Egyenes összekötő 23"/>
          <p:cNvCxnSpPr/>
          <p:nvPr/>
        </p:nvCxnSpPr>
        <p:spPr>
          <a:xfrm rot="16200000" flipH="1">
            <a:off x="1907381" y="4869657"/>
            <a:ext cx="1368425" cy="1223962"/>
          </a:xfrm>
          <a:prstGeom prst="line">
            <a:avLst/>
          </a:prstGeom>
          <a:ln w="25400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Egyenes összekötő 24"/>
          <p:cNvCxnSpPr/>
          <p:nvPr/>
        </p:nvCxnSpPr>
        <p:spPr>
          <a:xfrm rot="16200000" flipH="1">
            <a:off x="1692275" y="1700213"/>
            <a:ext cx="2087563" cy="15128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Egyenes összekötő 29"/>
          <p:cNvCxnSpPr/>
          <p:nvPr/>
        </p:nvCxnSpPr>
        <p:spPr>
          <a:xfrm rot="5400000">
            <a:off x="1908175" y="4797425"/>
            <a:ext cx="1295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Egyenes összekötő 31"/>
          <p:cNvCxnSpPr/>
          <p:nvPr/>
        </p:nvCxnSpPr>
        <p:spPr>
          <a:xfrm>
            <a:off x="2555875" y="5445125"/>
            <a:ext cx="115252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Egyenes összekötő 33"/>
          <p:cNvCxnSpPr/>
          <p:nvPr/>
        </p:nvCxnSpPr>
        <p:spPr>
          <a:xfrm rot="5400000" flipH="1" flipV="1">
            <a:off x="1799432" y="4688681"/>
            <a:ext cx="1657350" cy="1296987"/>
          </a:xfrm>
          <a:prstGeom prst="line">
            <a:avLst/>
          </a:prstGeom>
          <a:ln w="381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Egyenes összekötő 34"/>
          <p:cNvCxnSpPr/>
          <p:nvPr/>
        </p:nvCxnSpPr>
        <p:spPr>
          <a:xfrm>
            <a:off x="1979613" y="3500438"/>
            <a:ext cx="1944687" cy="0"/>
          </a:xfrm>
          <a:prstGeom prst="line">
            <a:avLst/>
          </a:prstGeom>
          <a:ln w="381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Egyenes összekötő 37"/>
          <p:cNvCxnSpPr/>
          <p:nvPr/>
        </p:nvCxnSpPr>
        <p:spPr>
          <a:xfrm>
            <a:off x="7164388" y="404813"/>
            <a:ext cx="576262" cy="0"/>
          </a:xfrm>
          <a:prstGeom prst="line">
            <a:avLst/>
          </a:prstGeom>
          <a:ln w="38100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56" name="Szövegdoboz 38"/>
          <p:cNvSpPr txBox="1">
            <a:spLocks noChangeArrowheads="1"/>
          </p:cNvSpPr>
          <p:nvPr/>
        </p:nvSpPr>
        <p:spPr bwMode="auto">
          <a:xfrm>
            <a:off x="7775575" y="188913"/>
            <a:ext cx="136842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u-HU">
                <a:latin typeface="Gill Sans MT" pitchFamily="34" charset="-18"/>
              </a:rPr>
              <a:t>isocost</a:t>
            </a:r>
          </a:p>
          <a:p>
            <a:endParaRPr lang="hu-HU">
              <a:latin typeface="Gill Sans MT" pitchFamily="34" charset="-18"/>
            </a:endParaRPr>
          </a:p>
        </p:txBody>
      </p:sp>
      <p:cxnSp>
        <p:nvCxnSpPr>
          <p:cNvPr id="40" name="Egyenes összekötő 39"/>
          <p:cNvCxnSpPr/>
          <p:nvPr/>
        </p:nvCxnSpPr>
        <p:spPr>
          <a:xfrm>
            <a:off x="7164388" y="836613"/>
            <a:ext cx="57626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58" name="Szövegdoboz 42"/>
          <p:cNvSpPr txBox="1">
            <a:spLocks noChangeArrowheads="1"/>
          </p:cNvSpPr>
          <p:nvPr/>
        </p:nvSpPr>
        <p:spPr bwMode="auto">
          <a:xfrm>
            <a:off x="7775575" y="620713"/>
            <a:ext cx="136842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u-HU">
                <a:latin typeface="Gill Sans MT" pitchFamily="34" charset="-18"/>
              </a:rPr>
              <a:t>isoquant</a:t>
            </a:r>
          </a:p>
          <a:p>
            <a:endParaRPr lang="hu-HU">
              <a:latin typeface="Gill Sans MT" pitchFamily="34" charset="-18"/>
            </a:endParaRPr>
          </a:p>
        </p:txBody>
      </p:sp>
      <p:cxnSp>
        <p:nvCxnSpPr>
          <p:cNvPr id="44" name="Egyenes összekötő 43"/>
          <p:cNvCxnSpPr/>
          <p:nvPr/>
        </p:nvCxnSpPr>
        <p:spPr>
          <a:xfrm>
            <a:off x="7164388" y="1268413"/>
            <a:ext cx="576262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60" name="Szövegdoboz 44"/>
          <p:cNvSpPr txBox="1">
            <a:spLocks noChangeArrowheads="1"/>
          </p:cNvSpPr>
          <p:nvPr/>
        </p:nvSpPr>
        <p:spPr bwMode="auto">
          <a:xfrm>
            <a:off x="7524750" y="1052513"/>
            <a:ext cx="1368425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hu-HU">
                <a:latin typeface="Gill Sans MT" pitchFamily="34" charset="-18"/>
              </a:rPr>
              <a:t>növekedési út</a:t>
            </a:r>
          </a:p>
          <a:p>
            <a:endParaRPr lang="hu-HU">
              <a:latin typeface="Gill Sans MT" pitchFamily="34" charset="-18"/>
            </a:endParaRPr>
          </a:p>
        </p:txBody>
      </p:sp>
      <p:cxnSp>
        <p:nvCxnSpPr>
          <p:cNvPr id="46" name="Egyenes összekötő 45"/>
          <p:cNvCxnSpPr/>
          <p:nvPr/>
        </p:nvCxnSpPr>
        <p:spPr>
          <a:xfrm rot="5400000">
            <a:off x="2520156" y="4545807"/>
            <a:ext cx="79216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Egyenes összekötő 47"/>
          <p:cNvCxnSpPr/>
          <p:nvPr/>
        </p:nvCxnSpPr>
        <p:spPr>
          <a:xfrm>
            <a:off x="2916238" y="4941888"/>
            <a:ext cx="79216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Egyenes összekötő 49"/>
          <p:cNvCxnSpPr/>
          <p:nvPr/>
        </p:nvCxnSpPr>
        <p:spPr>
          <a:xfrm rot="5400000">
            <a:off x="1331913" y="5013325"/>
            <a:ext cx="1727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Egyenes összekötő 50"/>
          <p:cNvCxnSpPr/>
          <p:nvPr/>
        </p:nvCxnSpPr>
        <p:spPr>
          <a:xfrm>
            <a:off x="2195513" y="5876925"/>
            <a:ext cx="151288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65" name="Text Box 38"/>
          <p:cNvSpPr txBox="1">
            <a:spLocks noChangeArrowheads="1"/>
          </p:cNvSpPr>
          <p:nvPr/>
        </p:nvSpPr>
        <p:spPr bwMode="auto">
          <a:xfrm>
            <a:off x="1979613" y="3716338"/>
            <a:ext cx="124936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>
                <a:latin typeface="Gill Sans MT" pitchFamily="34" charset="-18"/>
              </a:rPr>
              <a:t>K (tőke)</a:t>
            </a:r>
          </a:p>
        </p:txBody>
      </p:sp>
      <p:sp>
        <p:nvSpPr>
          <p:cNvPr id="14366" name="Téglalap 59"/>
          <p:cNvSpPr>
            <a:spLocks noChangeArrowheads="1"/>
          </p:cNvSpPr>
          <p:nvPr/>
        </p:nvSpPr>
        <p:spPr bwMode="auto">
          <a:xfrm>
            <a:off x="1979613" y="1196975"/>
            <a:ext cx="9683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hu-HU">
                <a:latin typeface="Gill Sans MT" pitchFamily="34" charset="-18"/>
              </a:rPr>
              <a:t>K (tőke)</a:t>
            </a:r>
          </a:p>
        </p:txBody>
      </p:sp>
      <p:sp>
        <p:nvSpPr>
          <p:cNvPr id="14367" name="Text Box 38"/>
          <p:cNvSpPr txBox="1">
            <a:spLocks noChangeArrowheads="1"/>
          </p:cNvSpPr>
          <p:nvPr/>
        </p:nvSpPr>
        <p:spPr bwMode="auto">
          <a:xfrm>
            <a:off x="3348038" y="6165850"/>
            <a:ext cx="1249362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>
                <a:latin typeface="Gill Sans MT" pitchFamily="34" charset="-18"/>
              </a:rPr>
              <a:t>L (munka)</a:t>
            </a:r>
          </a:p>
        </p:txBody>
      </p:sp>
      <p:sp>
        <p:nvSpPr>
          <p:cNvPr id="14368" name="Text Box 38"/>
          <p:cNvSpPr txBox="1">
            <a:spLocks noChangeArrowheads="1"/>
          </p:cNvSpPr>
          <p:nvPr/>
        </p:nvSpPr>
        <p:spPr bwMode="auto">
          <a:xfrm>
            <a:off x="3348038" y="3500438"/>
            <a:ext cx="124936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>
                <a:latin typeface="Gill Sans MT" pitchFamily="34" charset="-18"/>
              </a:rPr>
              <a:t>L (munka)</a:t>
            </a:r>
          </a:p>
        </p:txBody>
      </p:sp>
      <p:sp>
        <p:nvSpPr>
          <p:cNvPr id="14369" name="Rectangle 28"/>
          <p:cNvSpPr>
            <a:spLocks noChangeArrowheads="1"/>
          </p:cNvSpPr>
          <p:nvPr/>
        </p:nvSpPr>
        <p:spPr bwMode="auto">
          <a:xfrm>
            <a:off x="3203575" y="2349500"/>
            <a:ext cx="1447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u-HU" sz="2000">
                <a:latin typeface="Gill Sans MT" pitchFamily="34" charset="-18"/>
              </a:rPr>
              <a:t>P</a:t>
            </a:r>
            <a:r>
              <a:rPr lang="hu-HU" sz="2000" baseline="-30000">
                <a:latin typeface="Gill Sans MT" pitchFamily="34" charset="-18"/>
                <a:cs typeface="Times New Roman" pitchFamily="18" charset="0"/>
              </a:rPr>
              <a:t>L</a:t>
            </a:r>
            <a:r>
              <a:rPr lang="hu-HU" sz="2000">
                <a:latin typeface="Gill Sans MT" pitchFamily="34" charset="-18"/>
                <a:cs typeface="Times New Roman" pitchFamily="18" charset="0"/>
              </a:rPr>
              <a:t> </a:t>
            </a:r>
            <a:r>
              <a:rPr lang="hu-HU" sz="2000">
                <a:latin typeface="Gill Sans MT" pitchFamily="34" charset="-18"/>
              </a:rPr>
              <a:t>   </a:t>
            </a:r>
            <a:r>
              <a:rPr lang="hu-HU" sz="2000">
                <a:latin typeface="Gill Sans MT" pitchFamily="34" charset="-18"/>
                <a:cs typeface="Times New Roman" pitchFamily="18" charset="0"/>
              </a:rPr>
              <a:t> </a:t>
            </a:r>
            <a:r>
              <a:rPr lang="hu-HU" sz="2000">
                <a:latin typeface="Gill Sans MT" pitchFamily="34" charset="-18"/>
              </a:rPr>
              <a:t> </a:t>
            </a:r>
            <a:r>
              <a:rPr lang="hu-HU" sz="2000">
                <a:latin typeface="Gill Sans MT" pitchFamily="34" charset="-18"/>
                <a:cs typeface="Times New Roman" pitchFamily="18" charset="0"/>
              </a:rPr>
              <a:t>MP</a:t>
            </a:r>
            <a:r>
              <a:rPr lang="hu-HU" sz="2000" baseline="-30000">
                <a:latin typeface="Gill Sans MT" pitchFamily="34" charset="-18"/>
              </a:rPr>
              <a:t>L</a:t>
            </a:r>
            <a:r>
              <a:rPr lang="hu-HU" sz="2000">
                <a:latin typeface="Gill Sans MT" pitchFamily="34" charset="-18"/>
              </a:rPr>
              <a:t> </a:t>
            </a:r>
          </a:p>
        </p:txBody>
      </p:sp>
      <p:sp>
        <p:nvSpPr>
          <p:cNvPr id="14370" name="Rectangle 29"/>
          <p:cNvSpPr>
            <a:spLocks noChangeArrowheads="1"/>
          </p:cNvSpPr>
          <p:nvPr/>
        </p:nvSpPr>
        <p:spPr bwMode="auto">
          <a:xfrm>
            <a:off x="3203575" y="2806700"/>
            <a:ext cx="13716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u-HU" sz="2000">
                <a:latin typeface="Gill Sans MT" pitchFamily="34" charset="-18"/>
              </a:rPr>
              <a:t>P</a:t>
            </a:r>
            <a:r>
              <a:rPr lang="hu-HU" sz="2000" baseline="-30000">
                <a:latin typeface="Gill Sans MT" pitchFamily="34" charset="-18"/>
              </a:rPr>
              <a:t>K</a:t>
            </a:r>
            <a:r>
              <a:rPr lang="hu-HU" sz="2000">
                <a:latin typeface="Gill Sans MT" pitchFamily="34" charset="-18"/>
                <a:cs typeface="Times New Roman" pitchFamily="18" charset="0"/>
              </a:rPr>
              <a:t> </a:t>
            </a:r>
            <a:r>
              <a:rPr lang="hu-HU" sz="2000">
                <a:latin typeface="Gill Sans MT" pitchFamily="34" charset="-18"/>
              </a:rPr>
              <a:t>   </a:t>
            </a:r>
            <a:r>
              <a:rPr lang="hu-HU" sz="2000">
                <a:latin typeface="Gill Sans MT" pitchFamily="34" charset="-18"/>
                <a:cs typeface="Times New Roman" pitchFamily="18" charset="0"/>
              </a:rPr>
              <a:t> </a:t>
            </a:r>
            <a:r>
              <a:rPr lang="hu-HU" sz="2000">
                <a:latin typeface="Gill Sans MT" pitchFamily="34" charset="-18"/>
              </a:rPr>
              <a:t> </a:t>
            </a:r>
            <a:r>
              <a:rPr lang="hu-HU" sz="2000">
                <a:latin typeface="Gill Sans MT" pitchFamily="34" charset="-18"/>
                <a:cs typeface="Times New Roman" pitchFamily="18" charset="0"/>
              </a:rPr>
              <a:t>MP</a:t>
            </a:r>
            <a:r>
              <a:rPr lang="hu-HU" sz="2000" baseline="-30000">
                <a:latin typeface="Gill Sans MT" pitchFamily="34" charset="-18"/>
              </a:rPr>
              <a:t>K</a:t>
            </a:r>
            <a:r>
              <a:rPr lang="hu-HU" sz="2000">
                <a:latin typeface="Gill Sans MT" pitchFamily="34" charset="-18"/>
              </a:rPr>
              <a:t> </a:t>
            </a:r>
          </a:p>
        </p:txBody>
      </p:sp>
      <p:sp>
        <p:nvSpPr>
          <p:cNvPr id="14371" name="Line 30"/>
          <p:cNvSpPr>
            <a:spLocks noChangeShapeType="1"/>
          </p:cNvSpPr>
          <p:nvPr/>
        </p:nvSpPr>
        <p:spPr bwMode="auto">
          <a:xfrm>
            <a:off x="3279775" y="28067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14372" name="Line 31"/>
          <p:cNvSpPr>
            <a:spLocks noChangeShapeType="1"/>
          </p:cNvSpPr>
          <p:nvPr/>
        </p:nvSpPr>
        <p:spPr bwMode="auto">
          <a:xfrm>
            <a:off x="3889375" y="28067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14373" name="Text Box 32"/>
          <p:cNvSpPr txBox="1">
            <a:spLocks noChangeArrowheads="1"/>
          </p:cNvSpPr>
          <p:nvPr/>
        </p:nvSpPr>
        <p:spPr bwMode="auto">
          <a:xfrm>
            <a:off x="3584574" y="2578100"/>
            <a:ext cx="221156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hu-HU" sz="2000" dirty="0">
                <a:latin typeface="Gill Sans MT" pitchFamily="34" charset="-18"/>
              </a:rPr>
              <a:t>=           = </a:t>
            </a:r>
            <a:r>
              <a:rPr lang="hu-HU" sz="2000" dirty="0" smtClean="0">
                <a:latin typeface="Times New Roman"/>
                <a:cs typeface="Times New Roman"/>
              </a:rPr>
              <a:t>−</a:t>
            </a:r>
            <a:r>
              <a:rPr lang="hu-HU" sz="2000" dirty="0" smtClean="0">
                <a:latin typeface="Gill Sans MT" pitchFamily="34" charset="-18"/>
              </a:rPr>
              <a:t>MRTS</a:t>
            </a:r>
            <a:r>
              <a:rPr lang="hu-HU" sz="2000" dirty="0">
                <a:latin typeface="Gill Sans MT" pitchFamily="34" charset="-18"/>
              </a:rPr>
              <a:t>*</a:t>
            </a:r>
          </a:p>
        </p:txBody>
      </p:sp>
      <p:cxnSp>
        <p:nvCxnSpPr>
          <p:cNvPr id="69" name="Egyenes összekötő 68"/>
          <p:cNvCxnSpPr/>
          <p:nvPr/>
        </p:nvCxnSpPr>
        <p:spPr>
          <a:xfrm rot="16200000" flipH="1">
            <a:off x="3600450" y="2744788"/>
            <a:ext cx="287337" cy="71438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églalap 5"/>
          <p:cNvSpPr/>
          <p:nvPr/>
        </p:nvSpPr>
        <p:spPr>
          <a:xfrm>
            <a:off x="1835150" y="5805488"/>
            <a:ext cx="6697663" cy="431800"/>
          </a:xfrm>
          <a:prstGeom prst="rect">
            <a:avLst/>
          </a:prstGeom>
          <a:blipFill dpi="0" rotWithShape="1">
            <a:blip r:embed="rId2" cstate="print">
              <a:alphaModFix amt="35000"/>
            </a:blip>
            <a:srcRect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u-HU" dirty="0" smtClean="0">
                <a:solidFill>
                  <a:schemeClr val="tx2">
                    <a:satMod val="130000"/>
                  </a:schemeClr>
                </a:solidFill>
              </a:rPr>
              <a:t>Különbségek a közömbösségi térképpel szemben</a:t>
            </a:r>
            <a:endParaRPr lang="hu-HU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hu-HU" dirty="0" smtClean="0"/>
              <a:t>A fogyasztói magatartásnál az </a:t>
            </a:r>
            <a:r>
              <a:rPr lang="hu-HU" dirty="0" err="1" smtClean="0"/>
              <a:t>ordinális</a:t>
            </a:r>
            <a:r>
              <a:rPr lang="hu-HU" dirty="0" smtClean="0"/>
              <a:t> hasznosságelmélet szerint nem volt megállapítható, hogy az egyik jószágkosár mennyivel (hányszor) hasznosabb a másiknál, csak az, hogy a fogyasztó melyiket preferálja. (U(x,y)=xy; U(x,y)=(xy)</a:t>
            </a:r>
            <a:r>
              <a:rPr lang="hu-HU" baseline="30000" dirty="0" smtClean="0"/>
              <a:t>2</a:t>
            </a:r>
            <a:r>
              <a:rPr lang="hu-HU" dirty="0" smtClean="0"/>
              <a:t> és U(x,y)=</a:t>
            </a:r>
            <a:r>
              <a:rPr lang="hu-HU" dirty="0" err="1" smtClean="0"/>
              <a:t>ln</a:t>
            </a:r>
            <a:r>
              <a:rPr lang="hu-HU" dirty="0" smtClean="0"/>
              <a:t>(x)+</a:t>
            </a:r>
            <a:r>
              <a:rPr lang="hu-HU" dirty="0" err="1" smtClean="0"/>
              <a:t>ln</a:t>
            </a:r>
            <a:r>
              <a:rPr lang="hu-HU" dirty="0" smtClean="0"/>
              <a:t>(y) ekvivalens ~ egyaránt használható ugyanazon preferenciarendszer leírására.) 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hu-HU" dirty="0" smtClean="0"/>
              <a:t>Ezzel szemben a termelésnél a szintvonalak a megtermelt termékek mennyiségét mutatják </a:t>
            </a:r>
            <a:r>
              <a:rPr lang="hu-HU" dirty="0" smtClean="0">
                <a:sym typeface="Wingdings" pitchFamily="2" charset="2"/>
              </a:rPr>
              <a:t> van jelentősége annak, hogy ez a mennyiség mekkora; Q(L,K)=(KL)</a:t>
            </a:r>
            <a:r>
              <a:rPr lang="hu-HU" baseline="30000" dirty="0" smtClean="0"/>
              <a:t>0,5</a:t>
            </a:r>
            <a:r>
              <a:rPr lang="hu-HU" dirty="0" smtClean="0">
                <a:sym typeface="Wingdings" pitchFamily="2" charset="2"/>
              </a:rPr>
              <a:t> és Q(L,K)=KL nem ugyanazt a termelési technológiát írja le.             a termelés skálahozadéka (mérethozadéka)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Napforduló">
  <a:themeElements>
    <a:clrScheme name="Napforduló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Napforduló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Napforduló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Aspektus">
  <a:themeElements>
    <a:clrScheme name="Aspektus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ktus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ktus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440</TotalTime>
  <Words>2472</Words>
  <Application>Microsoft Office PowerPoint</Application>
  <PresentationFormat>Diavetítés a képernyőre (4:3 oldalarány)</PresentationFormat>
  <Paragraphs>421</Paragraphs>
  <Slides>39</Slides>
  <Notes>4</Notes>
  <HiddenSlides>0</HiddenSlides>
  <MMClips>0</MMClips>
  <ScaleCrop>false</ScaleCrop>
  <HeadingPairs>
    <vt:vector size="8" baseType="variant">
      <vt:variant>
        <vt:lpstr>Használt betűtípusok</vt:lpstr>
      </vt:variant>
      <vt:variant>
        <vt:i4>9</vt:i4>
      </vt:variant>
      <vt:variant>
        <vt:lpstr>Téma</vt:lpstr>
      </vt:variant>
      <vt:variant>
        <vt:i4>2</vt:i4>
      </vt:variant>
      <vt:variant>
        <vt:lpstr>Beágyazott OLE kiszolgálók</vt:lpstr>
      </vt:variant>
      <vt:variant>
        <vt:i4>2</vt:i4>
      </vt:variant>
      <vt:variant>
        <vt:lpstr>Diacímek</vt:lpstr>
      </vt:variant>
      <vt:variant>
        <vt:i4>39</vt:i4>
      </vt:variant>
    </vt:vector>
  </HeadingPairs>
  <TitlesOfParts>
    <vt:vector size="52" baseType="lpstr">
      <vt:lpstr>Arial</vt:lpstr>
      <vt:lpstr>Calibri</vt:lpstr>
      <vt:lpstr>Courier New</vt:lpstr>
      <vt:lpstr>Gill Sans MT</vt:lpstr>
      <vt:lpstr>Symbol</vt:lpstr>
      <vt:lpstr>Times New Roman</vt:lpstr>
      <vt:lpstr>Verdana</vt:lpstr>
      <vt:lpstr>Wingdings</vt:lpstr>
      <vt:lpstr>Wingdings 2</vt:lpstr>
      <vt:lpstr>Napforduló</vt:lpstr>
      <vt:lpstr>Aspektus</vt:lpstr>
      <vt:lpstr>Equation</vt:lpstr>
      <vt:lpstr>Egyenlet</vt:lpstr>
      <vt:lpstr>Válogatott fejezetek Közgazdaságtanból</vt:lpstr>
      <vt:lpstr>Vállalattal kapcsolatos fogalmak</vt:lpstr>
      <vt:lpstr>A vállalat által hozott döntések</vt:lpstr>
      <vt:lpstr>Termelési technológiák leírása</vt:lpstr>
      <vt:lpstr>A termelés technológiai összefüggései I. (hosszú táv)</vt:lpstr>
      <vt:lpstr>A termelés technológiai összefüggései II. (hosszú táv)</vt:lpstr>
      <vt:lpstr>A termelés technológiai összefüggései III. (hosszú táv)</vt:lpstr>
      <vt:lpstr>Speciális technológiák</vt:lpstr>
      <vt:lpstr>Különbségek a közömbösségi térképpel szemben</vt:lpstr>
      <vt:lpstr>A termelés skálahozadéka</vt:lpstr>
      <vt:lpstr>A parciális termelési függvény</vt:lpstr>
      <vt:lpstr>A parciális termelési függvény II.</vt:lpstr>
      <vt:lpstr>A termelés költségfüggvényei</vt:lpstr>
      <vt:lpstr>Költségfüggvények rövid távon</vt:lpstr>
      <vt:lpstr>Költségfüggvények rövid távon II.</vt:lpstr>
      <vt:lpstr>Költségfüggvények rövid távon III.</vt:lpstr>
      <vt:lpstr>Költségfüggvények rövid távon IV.</vt:lpstr>
      <vt:lpstr>Profitmaximalizálás rövid távon</vt:lpstr>
      <vt:lpstr>Költségfüggvények hosszú távon</vt:lpstr>
      <vt:lpstr>Isoquant és parciális term-i függvény</vt:lpstr>
      <vt:lpstr>Rövid táv és a költségfüggvények</vt:lpstr>
      <vt:lpstr>A tökéletes verseny jellemzői</vt:lpstr>
      <vt:lpstr>Az optimális termelési mennyiség</vt:lpstr>
      <vt:lpstr>A versenyző vállalat profitja</vt:lpstr>
      <vt:lpstr>A vállalat fedezeti pontja</vt:lpstr>
      <vt:lpstr>Rövid távú veszteség</vt:lpstr>
      <vt:lpstr>A vállalat üzemszüneti pontja</vt:lpstr>
      <vt:lpstr>A vállalat egyéni kínálati függvénye</vt:lpstr>
      <vt:lpstr>A kínálati görbék összegzése</vt:lpstr>
      <vt:lpstr>A tökéletes verseny hosszú távon</vt:lpstr>
      <vt:lpstr>Piaci struktúra</vt:lpstr>
      <vt:lpstr>A monopólium</vt:lpstr>
      <vt:lpstr>Határbevétel, haszonkulcsos árképzés</vt:lpstr>
      <vt:lpstr>A monopólium és a tökéletes verseny összehasonlítása</vt:lpstr>
      <vt:lpstr>A vállalat az inputpiacon (tökéletes verseny esetén)</vt:lpstr>
      <vt:lpstr>Monopólium az inputpiacon (monopszónia)</vt:lpstr>
      <vt:lpstr>Monopólium az inputpiacon (monopszónia) II.</vt:lpstr>
      <vt:lpstr>Monopólium az inputpiacon III.</vt:lpstr>
      <vt:lpstr>Néhány mikroökonómiai alapösszefüggés: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Mikro- és Makroökonómia (műszaki pedagógusoknak)</dc:title>
  <dc:creator>Bánhidi Zoltán</dc:creator>
  <cp:lastModifiedBy>kgt</cp:lastModifiedBy>
  <cp:revision>55</cp:revision>
  <cp:lastPrinted>2012-09-05T12:58:01Z</cp:lastPrinted>
  <dcterms:created xsi:type="dcterms:W3CDTF">2010-11-11T18:33:35Z</dcterms:created>
  <dcterms:modified xsi:type="dcterms:W3CDTF">2017-09-14T15:33:25Z</dcterms:modified>
</cp:coreProperties>
</file>