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9" r:id="rId53"/>
    <p:sldId id="308" r:id="rId54"/>
    <p:sldId id="310" r:id="rId55"/>
    <p:sldId id="311" r:id="rId56"/>
    <p:sldId id="312" r:id="rId57"/>
    <p:sldId id="313" r:id="rId58"/>
    <p:sldId id="314" r:id="rId59"/>
    <p:sldId id="323" r:id="rId60"/>
    <p:sldId id="315" r:id="rId61"/>
    <p:sldId id="316" r:id="rId62"/>
    <p:sldId id="317" r:id="rId63"/>
    <p:sldId id="318" r:id="rId64"/>
    <p:sldId id="319" r:id="rId65"/>
    <p:sldId id="322" r:id="rId66"/>
    <p:sldId id="320" r:id="rId67"/>
    <p:sldId id="321" r:id="rId6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98705340983622"/>
          <c:y val="6.7962994533174503E-2"/>
          <c:w val="0.78376528951980262"/>
          <c:h val="0.74778209509288251"/>
        </c:manualLayout>
      </c:layout>
      <c:scatterChart>
        <c:scatterStyle val="line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Good Y (e.g. films)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Munka1!$A$2:$A$6</c:f>
              <c:numCache>
                <c:formatCode>General</c:formatCode>
                <c:ptCount val="5"/>
                <c:pt idx="0">
                  <c:v>2</c:v>
                </c:pt>
                <c:pt idx="1">
                  <c:v>2.5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</c:numCache>
            </c:numRef>
          </c:xVal>
          <c:yVal>
            <c:numRef>
              <c:f>Munka1!$B$2:$B$6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1.8</c:v>
                </c:pt>
                <c:pt idx="3">
                  <c:v>5.2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B51-4B3A-8D5D-4FBC12A03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748032"/>
        <c:axId val="93129728"/>
      </c:scatterChart>
      <c:valAx>
        <c:axId val="92748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US" noProof="0"/>
                </a:pPr>
                <a:r>
                  <a:rPr lang="hu-HU" noProof="0" dirty="0" smtClean="0"/>
                  <a:t>X termék (étkezések száma)</a:t>
                </a:r>
                <a:endParaRPr lang="en-US" noProof="0" dirty="0"/>
              </a:p>
            </c:rich>
          </c:tx>
          <c:layout>
            <c:manualLayout>
              <c:xMode val="edge"/>
              <c:yMode val="edge"/>
              <c:x val="0.33771046048646935"/>
              <c:y val="0.9111463668787759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3129728"/>
        <c:crosses val="autoZero"/>
        <c:crossBetween val="midCat"/>
      </c:valAx>
      <c:valAx>
        <c:axId val="93129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sz="2000" noProof="0"/>
                </a:pPr>
                <a:r>
                  <a:rPr lang="hu-HU" sz="2000" noProof="0" dirty="0" smtClean="0"/>
                  <a:t>Y termék (filmnézés</a:t>
                </a:r>
                <a:r>
                  <a:rPr lang="hu-HU" sz="2000" baseline="0" noProof="0" dirty="0" smtClean="0"/>
                  <a:t>)</a:t>
                </a:r>
                <a:endParaRPr lang="en-US" sz="2000" noProof="0" dirty="0"/>
              </a:p>
            </c:rich>
          </c:tx>
          <c:layout>
            <c:manualLayout>
              <c:xMode val="edge"/>
              <c:yMode val="edge"/>
              <c:x val="2.8446660048525082E-3"/>
              <c:y val="0.2150900857759100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27480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BEB3C-093F-42A8-8906-A0F7DCD9BDBA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8806F-7571-4E5D-8C9A-381D8E05120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41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806F-7571-4E5D-8C9A-381D8E05120A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5649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806F-7571-4E5D-8C9A-381D8E05120A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5649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806F-7571-4E5D-8C9A-381D8E05120A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5649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806F-7571-4E5D-8C9A-381D8E05120A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644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806F-7571-4E5D-8C9A-381D8E05120A}" type="slidenum">
              <a:rPr lang="hu-HU" smtClean="0"/>
              <a:pPr/>
              <a:t>43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806F-7571-4E5D-8C9A-381D8E05120A}" type="slidenum">
              <a:rPr lang="hu-HU" smtClean="0"/>
              <a:pPr/>
              <a:t>51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806F-7571-4E5D-8C9A-381D8E05120A}" type="slidenum">
              <a:rPr lang="hu-HU" smtClean="0"/>
              <a:pPr/>
              <a:t>52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33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5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5261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1F775-C25E-4C1A-83C8-9977E6C0341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023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2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4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63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246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78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53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872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130C-FEFF-4758-9FB9-E000D91F0BCD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CC3ED-53F1-4BAB-829A-14EDAAB8342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602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4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5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2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2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2.wmf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2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3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4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Kinyilvánított preferenciák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22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hu-HU" dirty="0" smtClean="0"/>
              <a:t>A preferenciák feltárása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Minél több választást figyelünk meg, annál jobb becslést tudunk adni a preferenciákra.</a:t>
            </a:r>
          </a:p>
          <a:p>
            <a:r>
              <a:rPr lang="hu-HU" dirty="0" smtClean="0"/>
              <a:t>Ha hajlandóak vagyunk további feltevésekkel élni a fogyasztói preferenciákra vonatkozóan, akkor még pontosabb becslést adhatunk.</a:t>
            </a:r>
          </a:p>
          <a:p>
            <a:r>
              <a:rPr lang="hu-HU" dirty="0" smtClean="0"/>
              <a:t>Pl. ha megfigyelünk két fogyasztói kosarat (Y, Z), amelyet a fogyasztó preferáltnak nyilvánít X-szel szemben, és feltesszük, hogy a preferenciák konvexek, akkor tudjuk, hogy X és Y bármely súlyozott átlaga is preferált X-hez képest. Ha a monotonitást is feltesszük, akkor bármely olyan kosár preferált X-hez képest, amely mindkét jószágból többet tartalmaz, mint X és Y vagy ezek súlyozott átlaga.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85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erékszögű háromszög 13"/>
          <p:cNvSpPr/>
          <p:nvPr/>
        </p:nvSpPr>
        <p:spPr>
          <a:xfrm>
            <a:off x="845388" y="4961384"/>
            <a:ext cx="4303560" cy="1676399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0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Közvetett módon kinyilvánított preferencia</a:t>
            </a:r>
            <a:endParaRPr lang="en-US" sz="40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1916832"/>
            <a:ext cx="0" cy="47209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637784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2024988" y="4840465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790456" y="4776718"/>
            <a:ext cx="525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X</a:t>
            </a:r>
            <a:endParaRPr lang="en-US" altLang="hu-HU" dirty="0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91567" y="197583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4788024" y="6025182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2281750" y="5517232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Derékszögű háromszög 24"/>
          <p:cNvSpPr/>
          <p:nvPr/>
        </p:nvSpPr>
        <p:spPr>
          <a:xfrm>
            <a:off x="845388" y="3622677"/>
            <a:ext cx="2980789" cy="3013231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722193" y="3775078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artalom helye 2"/>
          <p:cNvSpPr txBox="1">
            <a:spLocks/>
          </p:cNvSpPr>
          <p:nvPr/>
        </p:nvSpPr>
        <p:spPr>
          <a:xfrm>
            <a:off x="3007576" y="1080052"/>
            <a:ext cx="5884904" cy="5085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600" dirty="0" smtClean="0"/>
              <a:t>	</a:t>
            </a:r>
            <a:endParaRPr lang="hu-HU" sz="2800" dirty="0"/>
          </a:p>
        </p:txBody>
      </p:sp>
      <p:sp>
        <p:nvSpPr>
          <p:cNvPr id="19" name="Tartalom helye 2"/>
          <p:cNvSpPr txBox="1">
            <a:spLocks/>
          </p:cNvSpPr>
          <p:nvPr/>
        </p:nvSpPr>
        <p:spPr>
          <a:xfrm>
            <a:off x="3159976" y="1232452"/>
            <a:ext cx="5884904" cy="5085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600" dirty="0" smtClean="0"/>
              <a:t>	</a:t>
            </a:r>
            <a:endParaRPr lang="hu-HU" sz="2800" dirty="0"/>
          </a:p>
        </p:txBody>
      </p:sp>
      <p:sp>
        <p:nvSpPr>
          <p:cNvPr id="21" name="Arc 6"/>
          <p:cNvSpPr>
            <a:spLocks/>
          </p:cNvSpPr>
          <p:nvPr/>
        </p:nvSpPr>
        <p:spPr bwMode="auto">
          <a:xfrm rot="10800000">
            <a:off x="1251732" y="3137123"/>
            <a:ext cx="4122742" cy="3067318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9"/>
          <p:cNvSpPr>
            <a:spLocks noChangeArrowheads="1"/>
          </p:cNvSpPr>
          <p:nvPr/>
        </p:nvSpPr>
        <p:spPr bwMode="auto">
          <a:xfrm>
            <a:off x="3832970" y="548310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Egyenes összekötő 6"/>
          <p:cNvCxnSpPr/>
          <p:nvPr/>
        </p:nvCxnSpPr>
        <p:spPr>
          <a:xfrm>
            <a:off x="827584" y="2852936"/>
            <a:ext cx="3596655" cy="37829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>
            <a:off x="827584" y="2385822"/>
            <a:ext cx="4104456" cy="42500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15" idx="5"/>
          </p:cNvCxnSpPr>
          <p:nvPr/>
        </p:nvCxnSpPr>
        <p:spPr>
          <a:xfrm>
            <a:off x="1780459" y="3833344"/>
            <a:ext cx="278660" cy="1041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>
            <a:endCxn id="24" idx="6"/>
          </p:cNvCxnSpPr>
          <p:nvPr/>
        </p:nvCxnSpPr>
        <p:spPr>
          <a:xfrm>
            <a:off x="2072189" y="4874596"/>
            <a:ext cx="1829044" cy="6426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3912515" y="5522668"/>
            <a:ext cx="11060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H="1" flipV="1">
            <a:off x="1748064" y="1936249"/>
            <a:ext cx="16519" cy="18333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Hétszög 37"/>
          <p:cNvSpPr/>
          <p:nvPr/>
        </p:nvSpPr>
        <p:spPr>
          <a:xfrm>
            <a:off x="1736882" y="1921735"/>
            <a:ext cx="3310475" cy="3602356"/>
          </a:xfrm>
          <a:custGeom>
            <a:avLst/>
            <a:gdLst>
              <a:gd name="connsiteX0" fmla="*/ -9 w 3384365"/>
              <a:gd name="connsiteY0" fmla="*/ 1889670 h 2938347"/>
              <a:gd name="connsiteX1" fmla="*/ 335156 w 3384365"/>
              <a:gd name="connsiteY1" fmla="*/ 581978 h 2938347"/>
              <a:gd name="connsiteX2" fmla="*/ 1692183 w 3384365"/>
              <a:gd name="connsiteY2" fmla="*/ 0 h 2938347"/>
              <a:gd name="connsiteX3" fmla="*/ 3049209 w 3384365"/>
              <a:gd name="connsiteY3" fmla="*/ 581978 h 2938347"/>
              <a:gd name="connsiteX4" fmla="*/ 3384374 w 3384365"/>
              <a:gd name="connsiteY4" fmla="*/ 1889670 h 2938347"/>
              <a:gd name="connsiteX5" fmla="*/ 2445270 w 3384365"/>
              <a:gd name="connsiteY5" fmla="*/ 2938362 h 2938347"/>
              <a:gd name="connsiteX6" fmla="*/ 939095 w 3384365"/>
              <a:gd name="connsiteY6" fmla="*/ 2938362 h 2938347"/>
              <a:gd name="connsiteX7" fmla="*/ -9 w 3384365"/>
              <a:gd name="connsiteY7" fmla="*/ 1889670 h 2938347"/>
              <a:gd name="connsiteX0" fmla="*/ 27692 w 3412075"/>
              <a:gd name="connsiteY0" fmla="*/ 1889670 h 2938362"/>
              <a:gd name="connsiteX1" fmla="*/ 0 w 3412075"/>
              <a:gd name="connsiteY1" fmla="*/ 1406 h 2938362"/>
              <a:gd name="connsiteX2" fmla="*/ 1719884 w 3412075"/>
              <a:gd name="connsiteY2" fmla="*/ 0 h 2938362"/>
              <a:gd name="connsiteX3" fmla="*/ 3076910 w 3412075"/>
              <a:gd name="connsiteY3" fmla="*/ 581978 h 2938362"/>
              <a:gd name="connsiteX4" fmla="*/ 3412075 w 3412075"/>
              <a:gd name="connsiteY4" fmla="*/ 1889670 h 2938362"/>
              <a:gd name="connsiteX5" fmla="*/ 2472971 w 3412075"/>
              <a:gd name="connsiteY5" fmla="*/ 2938362 h 2938362"/>
              <a:gd name="connsiteX6" fmla="*/ 966796 w 3412075"/>
              <a:gd name="connsiteY6" fmla="*/ 2938362 h 2938362"/>
              <a:gd name="connsiteX7" fmla="*/ 27692 w 3412075"/>
              <a:gd name="connsiteY7" fmla="*/ 1889670 h 2938362"/>
              <a:gd name="connsiteX0" fmla="*/ 27692 w 3412075"/>
              <a:gd name="connsiteY0" fmla="*/ 1889670 h 2952876"/>
              <a:gd name="connsiteX1" fmla="*/ 0 w 3412075"/>
              <a:gd name="connsiteY1" fmla="*/ 1406 h 2952876"/>
              <a:gd name="connsiteX2" fmla="*/ 1719884 w 3412075"/>
              <a:gd name="connsiteY2" fmla="*/ 0 h 2952876"/>
              <a:gd name="connsiteX3" fmla="*/ 3076910 w 3412075"/>
              <a:gd name="connsiteY3" fmla="*/ 581978 h 2952876"/>
              <a:gd name="connsiteX4" fmla="*/ 3412075 w 3412075"/>
              <a:gd name="connsiteY4" fmla="*/ 1889670 h 2952876"/>
              <a:gd name="connsiteX5" fmla="*/ 2472971 w 3412075"/>
              <a:gd name="connsiteY5" fmla="*/ 2938362 h 2952876"/>
              <a:gd name="connsiteX6" fmla="*/ 342681 w 3412075"/>
              <a:gd name="connsiteY6" fmla="*/ 2952876 h 2952876"/>
              <a:gd name="connsiteX7" fmla="*/ 27692 w 3412075"/>
              <a:gd name="connsiteY7" fmla="*/ 1889670 h 2952876"/>
              <a:gd name="connsiteX0" fmla="*/ 27692 w 3412075"/>
              <a:gd name="connsiteY0" fmla="*/ 1889670 h 3562476"/>
              <a:gd name="connsiteX1" fmla="*/ 0 w 3412075"/>
              <a:gd name="connsiteY1" fmla="*/ 1406 h 3562476"/>
              <a:gd name="connsiteX2" fmla="*/ 1719884 w 3412075"/>
              <a:gd name="connsiteY2" fmla="*/ 0 h 3562476"/>
              <a:gd name="connsiteX3" fmla="*/ 3076910 w 3412075"/>
              <a:gd name="connsiteY3" fmla="*/ 581978 h 3562476"/>
              <a:gd name="connsiteX4" fmla="*/ 3412075 w 3412075"/>
              <a:gd name="connsiteY4" fmla="*/ 1889670 h 3562476"/>
              <a:gd name="connsiteX5" fmla="*/ 2153657 w 3412075"/>
              <a:gd name="connsiteY5" fmla="*/ 3562476 h 3562476"/>
              <a:gd name="connsiteX6" fmla="*/ 342681 w 3412075"/>
              <a:gd name="connsiteY6" fmla="*/ 2952876 h 3562476"/>
              <a:gd name="connsiteX7" fmla="*/ 27692 w 3412075"/>
              <a:gd name="connsiteY7" fmla="*/ 1889670 h 3562476"/>
              <a:gd name="connsiteX0" fmla="*/ 27692 w 3310475"/>
              <a:gd name="connsiteY0" fmla="*/ 1889670 h 3587841"/>
              <a:gd name="connsiteX1" fmla="*/ 0 w 3310475"/>
              <a:gd name="connsiteY1" fmla="*/ 1406 h 3587841"/>
              <a:gd name="connsiteX2" fmla="*/ 1719884 w 3310475"/>
              <a:gd name="connsiteY2" fmla="*/ 0 h 3587841"/>
              <a:gd name="connsiteX3" fmla="*/ 3076910 w 3310475"/>
              <a:gd name="connsiteY3" fmla="*/ 581978 h 3587841"/>
              <a:gd name="connsiteX4" fmla="*/ 3310475 w 3310475"/>
              <a:gd name="connsiteY4" fmla="*/ 3587841 h 3587841"/>
              <a:gd name="connsiteX5" fmla="*/ 2153657 w 3310475"/>
              <a:gd name="connsiteY5" fmla="*/ 3562476 h 3587841"/>
              <a:gd name="connsiteX6" fmla="*/ 342681 w 3310475"/>
              <a:gd name="connsiteY6" fmla="*/ 2952876 h 3587841"/>
              <a:gd name="connsiteX7" fmla="*/ 27692 w 3310475"/>
              <a:gd name="connsiteY7" fmla="*/ 1889670 h 3587841"/>
              <a:gd name="connsiteX0" fmla="*/ 27692 w 3310475"/>
              <a:gd name="connsiteY0" fmla="*/ 1889670 h 3587841"/>
              <a:gd name="connsiteX1" fmla="*/ 0 w 3310475"/>
              <a:gd name="connsiteY1" fmla="*/ 1406 h 3587841"/>
              <a:gd name="connsiteX2" fmla="*/ 1719884 w 3310475"/>
              <a:gd name="connsiteY2" fmla="*/ 0 h 3587841"/>
              <a:gd name="connsiteX3" fmla="*/ 2235081 w 3310475"/>
              <a:gd name="connsiteY3" fmla="*/ 3441293 h 3587841"/>
              <a:gd name="connsiteX4" fmla="*/ 3310475 w 3310475"/>
              <a:gd name="connsiteY4" fmla="*/ 3587841 h 3587841"/>
              <a:gd name="connsiteX5" fmla="*/ 2153657 w 3310475"/>
              <a:gd name="connsiteY5" fmla="*/ 3562476 h 3587841"/>
              <a:gd name="connsiteX6" fmla="*/ 342681 w 3310475"/>
              <a:gd name="connsiteY6" fmla="*/ 2952876 h 3587841"/>
              <a:gd name="connsiteX7" fmla="*/ 27692 w 3310475"/>
              <a:gd name="connsiteY7" fmla="*/ 1889670 h 3587841"/>
              <a:gd name="connsiteX0" fmla="*/ 27692 w 3310475"/>
              <a:gd name="connsiteY0" fmla="*/ 1904185 h 3602356"/>
              <a:gd name="connsiteX1" fmla="*/ 0 w 3310475"/>
              <a:gd name="connsiteY1" fmla="*/ 15921 h 3602356"/>
              <a:gd name="connsiteX2" fmla="*/ 2097256 w 3310475"/>
              <a:gd name="connsiteY2" fmla="*/ 0 h 3602356"/>
              <a:gd name="connsiteX3" fmla="*/ 2235081 w 3310475"/>
              <a:gd name="connsiteY3" fmla="*/ 3455808 h 3602356"/>
              <a:gd name="connsiteX4" fmla="*/ 3310475 w 3310475"/>
              <a:gd name="connsiteY4" fmla="*/ 3602356 h 3602356"/>
              <a:gd name="connsiteX5" fmla="*/ 2153657 w 3310475"/>
              <a:gd name="connsiteY5" fmla="*/ 3576991 h 3602356"/>
              <a:gd name="connsiteX6" fmla="*/ 342681 w 3310475"/>
              <a:gd name="connsiteY6" fmla="*/ 2967391 h 3602356"/>
              <a:gd name="connsiteX7" fmla="*/ 27692 w 3310475"/>
              <a:gd name="connsiteY7" fmla="*/ 1904185 h 360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475" h="3602356">
                <a:moveTo>
                  <a:pt x="27692" y="1904185"/>
                </a:moveTo>
                <a:lnTo>
                  <a:pt x="0" y="15921"/>
                </a:lnTo>
                <a:lnTo>
                  <a:pt x="2097256" y="0"/>
                </a:lnTo>
                <a:lnTo>
                  <a:pt x="2235081" y="3455808"/>
                </a:lnTo>
                <a:lnTo>
                  <a:pt x="3310475" y="3602356"/>
                </a:lnTo>
                <a:lnTo>
                  <a:pt x="2153657" y="3576991"/>
                </a:lnTo>
                <a:lnTo>
                  <a:pt x="342681" y="2967391"/>
                </a:lnTo>
                <a:lnTo>
                  <a:pt x="27692" y="190418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Szövegdoboz 38"/>
          <p:cNvSpPr txBox="1"/>
          <p:nvPr/>
        </p:nvSpPr>
        <p:spPr>
          <a:xfrm>
            <a:off x="2625911" y="2708920"/>
            <a:ext cx="1200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Jobb kosarak</a:t>
            </a:r>
            <a:endParaRPr lang="hu-HU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1149747" y="5787074"/>
            <a:ext cx="1200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Rosszabb kosarak</a:t>
            </a:r>
            <a:endParaRPr lang="hu-HU" dirty="0"/>
          </a:p>
        </p:txBody>
      </p:sp>
      <p:sp>
        <p:nvSpPr>
          <p:cNvPr id="41" name="Tartalom helye 5"/>
          <p:cNvSpPr>
            <a:spLocks noGrp="1"/>
          </p:cNvSpPr>
          <p:nvPr>
            <p:ph idx="1"/>
          </p:nvPr>
        </p:nvSpPr>
        <p:spPr>
          <a:xfrm>
            <a:off x="3617382" y="1014094"/>
            <a:ext cx="5275098" cy="5046111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halványrózsaszín sötétített terület azokból a kosarakból áll, amelyek az X kosárhoz képest preferáltak, a szürke területek pedig azokból a kosarakból, amelyekhez képest X preferáltnak nyilvánított. Az X ponton átmenő közömbösségi görbének a két terület között kell elhelyezkednie.</a:t>
            </a:r>
          </a:p>
        </p:txBody>
      </p:sp>
      <p:sp>
        <p:nvSpPr>
          <p:cNvPr id="42" name="Szövegdoboz 41"/>
          <p:cNvSpPr txBox="1"/>
          <p:nvPr/>
        </p:nvSpPr>
        <p:spPr>
          <a:xfrm>
            <a:off x="1486054" y="3495492"/>
            <a:ext cx="2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endParaRPr lang="hu-HU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3617382" y="5430251"/>
            <a:ext cx="31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Z</a:t>
            </a:r>
            <a:endParaRPr lang="hu-HU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4424239" y="568075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Lehetséges közömbösségi görbe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25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fogyasztó magatartása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dirty="0" smtClean="0"/>
              <a:t>Az eddigiekben feltételeztük, hogy a fogyasztónak jól viselkedő preferenciái vannak és hasznosságmaximalizáló magatartást követ.</a:t>
            </a:r>
          </a:p>
          <a:p>
            <a:r>
              <a:rPr lang="hu-HU" dirty="0" smtClean="0"/>
              <a:t>A kinyilvánított preferencia logikája lehetőséget adhat arra is, hogy megvizsgáljuk ennek a feltételezésnek az érvényességét.</a:t>
            </a:r>
          </a:p>
          <a:p>
            <a:r>
              <a:rPr lang="hu-HU" dirty="0" smtClean="0"/>
              <a:t>Bizonyos megfigyelésekből ugyanis következtethetünk arra, hogy a fogyasztó biztosan nem maximalizál.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69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kinyilvánított preferencia </a:t>
            </a:r>
            <a:br>
              <a:rPr lang="hu-HU" dirty="0" smtClean="0"/>
            </a:br>
            <a:r>
              <a:rPr lang="hu-HU" dirty="0" smtClean="0"/>
              <a:t>gyenge axiómája (WARP)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8936" y="1600200"/>
            <a:ext cx="7757864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kinyilvánított preferencia gyenge axiómája: ha az (x</a:t>
            </a:r>
            <a:r>
              <a:rPr lang="hu-HU" baseline="-25000" dirty="0" smtClean="0"/>
              <a:t>1</a:t>
            </a:r>
            <a:r>
              <a:rPr lang="hu-HU" dirty="0" smtClean="0"/>
              <a:t>,x</a:t>
            </a:r>
            <a:r>
              <a:rPr lang="hu-HU" baseline="-25000" dirty="0" smtClean="0"/>
              <a:t>2</a:t>
            </a:r>
            <a:r>
              <a:rPr lang="hu-HU" dirty="0" smtClean="0"/>
              <a:t>) kosár közvetlenül preferáltnak nyilvánított az (y</a:t>
            </a:r>
            <a:r>
              <a:rPr lang="hu-HU" baseline="-25000" dirty="0" smtClean="0"/>
              <a:t>1</a:t>
            </a:r>
            <a:r>
              <a:rPr lang="hu-HU" dirty="0" smtClean="0"/>
              <a:t>,y</a:t>
            </a:r>
            <a:r>
              <a:rPr lang="hu-HU" baseline="-25000" dirty="0" smtClean="0"/>
              <a:t>2</a:t>
            </a:r>
            <a:r>
              <a:rPr lang="hu-HU" dirty="0" smtClean="0"/>
              <a:t>) kosárhoz képest, és a két kosár nem azonos, akkor nem történhet meg, hogy (y</a:t>
            </a:r>
            <a:r>
              <a:rPr lang="hu-HU" baseline="-25000" dirty="0" smtClean="0"/>
              <a:t>1</a:t>
            </a:r>
            <a:r>
              <a:rPr lang="hu-HU" dirty="0" smtClean="0"/>
              <a:t>,y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err="1" smtClean="0"/>
              <a:t>-t</a:t>
            </a:r>
            <a:r>
              <a:rPr lang="hu-HU" dirty="0" smtClean="0"/>
              <a:t> 	közvetlenül preferáltnak nyilvánítják 	(x</a:t>
            </a:r>
            <a:r>
              <a:rPr lang="hu-HU" baseline="-25000" dirty="0" smtClean="0"/>
              <a:t>1</a:t>
            </a:r>
            <a:r>
              <a:rPr lang="hu-HU" dirty="0" smtClean="0"/>
              <a:t>,x</a:t>
            </a:r>
            <a:r>
              <a:rPr lang="hu-HU" baseline="-25000" dirty="0" smtClean="0"/>
              <a:t>2</a:t>
            </a:r>
            <a:r>
              <a:rPr lang="hu-HU" dirty="0" smtClean="0"/>
              <a:t>) kosárhoz képest. Egy olyan 			fogyasztó, aki egyaránt választja a 			két kosarat (mint az ábrán), 				megsérti az axiómát.</a:t>
            </a:r>
            <a:endParaRPr lang="hu-HU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637784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1533976" y="5079637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822764" y="4977986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(x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x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4788024" y="6025182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81750" y="5517232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erékszögű háromszög 10"/>
          <p:cNvSpPr/>
          <p:nvPr/>
        </p:nvSpPr>
        <p:spPr>
          <a:xfrm>
            <a:off x="822764" y="4725589"/>
            <a:ext cx="4212998" cy="1912194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602239" y="5561206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(y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y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13" name="Derékszögű háromszög 12"/>
          <p:cNvSpPr/>
          <p:nvPr/>
        </p:nvSpPr>
        <p:spPr>
          <a:xfrm>
            <a:off x="827584" y="3705051"/>
            <a:ext cx="2381084" cy="2932733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3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822764" y="4725589"/>
            <a:ext cx="4212998" cy="1912194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Derékszögű háromszög 12"/>
          <p:cNvSpPr/>
          <p:nvPr/>
        </p:nvSpPr>
        <p:spPr>
          <a:xfrm>
            <a:off x="827584" y="3705051"/>
            <a:ext cx="2381084" cy="2932733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6811" y="4890"/>
            <a:ext cx="8229600" cy="1143000"/>
          </a:xfrm>
        </p:spPr>
        <p:txBody>
          <a:bodyPr/>
          <a:lstStyle/>
          <a:p>
            <a:r>
              <a:rPr lang="hu-HU" dirty="0" smtClean="0"/>
              <a:t>A WARP megsértése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145435"/>
          </a:xfrm>
        </p:spPr>
        <p:txBody>
          <a:bodyPr/>
          <a:lstStyle/>
          <a:p>
            <a:r>
              <a:rPr lang="hu-HU" dirty="0" smtClean="0"/>
              <a:t>Azaz, ha (p</a:t>
            </a:r>
            <a:r>
              <a:rPr lang="hu-HU" baseline="-25000" dirty="0" smtClean="0"/>
              <a:t>1</a:t>
            </a:r>
            <a:r>
              <a:rPr lang="hu-HU" dirty="0" smtClean="0"/>
              <a:t>, p</a:t>
            </a:r>
            <a:r>
              <a:rPr lang="hu-HU" baseline="-25000" dirty="0" smtClean="0"/>
              <a:t>2</a:t>
            </a:r>
            <a:r>
              <a:rPr lang="hu-HU" dirty="0" smtClean="0"/>
              <a:t>) ár mellett egy (x</a:t>
            </a:r>
            <a:r>
              <a:rPr lang="hu-HU" baseline="-25000" dirty="0" smtClean="0"/>
              <a:t>1</a:t>
            </a:r>
            <a:r>
              <a:rPr lang="hu-HU" dirty="0" smtClean="0"/>
              <a:t>, x</a:t>
            </a:r>
            <a:r>
              <a:rPr lang="hu-HU" baseline="-25000" dirty="0" smtClean="0"/>
              <a:t>2</a:t>
            </a:r>
            <a:r>
              <a:rPr lang="hu-HU" dirty="0" smtClean="0"/>
              <a:t>) kosarat megvásárolnak, és (q</a:t>
            </a:r>
            <a:r>
              <a:rPr lang="hu-HU" baseline="-25000" dirty="0" smtClean="0"/>
              <a:t>1</a:t>
            </a:r>
            <a:r>
              <a:rPr lang="hu-HU" dirty="0" smtClean="0"/>
              <a:t>, q</a:t>
            </a:r>
            <a:r>
              <a:rPr lang="hu-HU" baseline="-25000" dirty="0" smtClean="0"/>
              <a:t>2</a:t>
            </a:r>
            <a:r>
              <a:rPr lang="hu-HU" dirty="0" smtClean="0"/>
              <a:t>) ár mellett egy másik (y</a:t>
            </a:r>
            <a:r>
              <a:rPr lang="hu-HU" baseline="-25000" dirty="0" smtClean="0"/>
              <a:t>1</a:t>
            </a:r>
            <a:r>
              <a:rPr lang="hu-HU" dirty="0" smtClean="0"/>
              <a:t>, y</a:t>
            </a:r>
            <a:r>
              <a:rPr lang="hu-HU" baseline="-25000" dirty="0" smtClean="0"/>
              <a:t>2</a:t>
            </a:r>
            <a:r>
              <a:rPr lang="hu-HU" dirty="0" smtClean="0"/>
              <a:t>) kosarat vásárolnak meg, akkor, amennyiben fennáll a p</a:t>
            </a:r>
            <a:r>
              <a:rPr lang="hu-HU" baseline="-25000" dirty="0" smtClean="0"/>
              <a:t>1</a:t>
            </a:r>
            <a:r>
              <a:rPr lang="hu-HU" dirty="0" smtClean="0"/>
              <a:t>y</a:t>
            </a:r>
            <a:r>
              <a:rPr lang="hu-HU" baseline="-25000" dirty="0" smtClean="0"/>
              <a:t>1</a:t>
            </a:r>
            <a:r>
              <a:rPr lang="hu-HU" dirty="0" smtClean="0"/>
              <a:t>+p</a:t>
            </a:r>
            <a:r>
              <a:rPr lang="hu-HU" baseline="-25000" dirty="0" smtClean="0"/>
              <a:t>2</a:t>
            </a:r>
            <a:r>
              <a:rPr lang="hu-HU" dirty="0" smtClean="0"/>
              <a:t>y</a:t>
            </a:r>
            <a:r>
              <a:rPr lang="hu-HU" baseline="-25000" dirty="0" smtClean="0"/>
              <a:t>2 </a:t>
            </a:r>
            <a:r>
              <a:rPr lang="hu-HU" dirty="0" smtClean="0"/>
              <a:t>≤ p</a:t>
            </a:r>
            <a:r>
              <a:rPr lang="hu-HU" baseline="-25000" dirty="0" smtClean="0"/>
              <a:t>1</a:t>
            </a:r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+p</a:t>
            </a:r>
            <a:r>
              <a:rPr lang="hu-HU" baseline="-25000" dirty="0" smtClean="0"/>
              <a:t>2</a:t>
            </a:r>
            <a:r>
              <a:rPr lang="hu-HU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 egyenlőtlenség, nem lehetséges, hogy	 	q</a:t>
            </a:r>
            <a:r>
              <a:rPr lang="hu-HU" baseline="-25000" dirty="0" smtClean="0"/>
              <a:t>1</a:t>
            </a:r>
            <a:r>
              <a:rPr lang="hu-HU" dirty="0" smtClean="0"/>
              <a:t>y</a:t>
            </a:r>
            <a:r>
              <a:rPr lang="hu-HU" baseline="-25000" dirty="0" smtClean="0"/>
              <a:t>1</a:t>
            </a:r>
            <a:r>
              <a:rPr lang="hu-HU" dirty="0" smtClean="0"/>
              <a:t>+q</a:t>
            </a:r>
            <a:r>
              <a:rPr lang="hu-HU" baseline="-25000" dirty="0" smtClean="0"/>
              <a:t>2</a:t>
            </a:r>
            <a:r>
              <a:rPr lang="hu-HU" dirty="0" smtClean="0"/>
              <a:t>y</a:t>
            </a:r>
            <a:r>
              <a:rPr lang="hu-HU" baseline="-25000" dirty="0" smtClean="0"/>
              <a:t>2 </a:t>
            </a:r>
            <a:r>
              <a:rPr lang="hu-HU" dirty="0" smtClean="0"/>
              <a:t>≥ q</a:t>
            </a:r>
            <a:r>
              <a:rPr lang="hu-HU" baseline="-25000" dirty="0" smtClean="0"/>
              <a:t>1</a:t>
            </a:r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+q</a:t>
            </a:r>
            <a:r>
              <a:rPr lang="hu-HU" baseline="-25000" dirty="0" smtClean="0"/>
              <a:t>2</a:t>
            </a:r>
            <a:r>
              <a:rPr lang="hu-HU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, azaz ha Y kosár 		megfizethető, amikor X kosarat vásárolják 		meg, akkor ha az Y kosarat veszik 			meg, az X kosár nem						megfizethető.</a:t>
            </a:r>
            <a:endParaRPr lang="hu-HU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637784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1394073" y="4436629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4788024" y="6025182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093532" y="528077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535697" y="5314907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(y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y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14" name="Arc 6"/>
          <p:cNvSpPr>
            <a:spLocks/>
          </p:cNvSpPr>
          <p:nvPr/>
        </p:nvSpPr>
        <p:spPr bwMode="auto">
          <a:xfrm rot="10800000">
            <a:off x="1122504" y="3545534"/>
            <a:ext cx="4122742" cy="2360109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rc 6"/>
          <p:cNvSpPr>
            <a:spLocks/>
          </p:cNvSpPr>
          <p:nvPr/>
        </p:nvSpPr>
        <p:spPr bwMode="auto">
          <a:xfrm rot="10800000">
            <a:off x="1008635" y="3781329"/>
            <a:ext cx="4122742" cy="2360109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832487" y="4384372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(x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x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335240" y="5905643"/>
            <a:ext cx="3427040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Az ábrán látható választások, lehetséges közömbösségi görbék kielégítik a </a:t>
            </a:r>
            <a:r>
              <a:rPr lang="hu-HU" dirty="0" err="1" smtClean="0"/>
              <a:t>WARP-ot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44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WARP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</a:t>
            </a:r>
            <a:r>
              <a:rPr lang="hu-HU" sz="2800" dirty="0" err="1" smtClean="0"/>
              <a:t>WARP-ot</a:t>
            </a:r>
            <a:r>
              <a:rPr lang="hu-HU" sz="2800" dirty="0" smtClean="0"/>
              <a:t> </a:t>
            </a:r>
            <a:r>
              <a:rPr lang="hu-HU" sz="2800" dirty="0" err="1" smtClean="0"/>
              <a:t>a</a:t>
            </a:r>
            <a:r>
              <a:rPr lang="hu-HU" sz="2800" dirty="0" smtClean="0"/>
              <a:t> megfizethető legjobbat választó fogyasztónak ki kell elégítenie, az axióma a modell logikus következménye, ezért fel lehet használni annak ellenőrzésére, hogy egy fogyasztóként modellezni kívánt gazdasági egység viselkedése konzisztens-e közgazdasági modellünkkel.</a:t>
            </a:r>
          </a:p>
          <a:p>
            <a:r>
              <a:rPr lang="hu-HU" sz="2800" dirty="0" smtClean="0"/>
              <a:t>A WARP ellenőrzéséhez szükségünk van megfigyelésekre a választott jószágkosarakról különböző árak mellett.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789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836712"/>
          </a:xfrm>
        </p:spPr>
        <p:txBody>
          <a:bodyPr/>
          <a:lstStyle/>
          <a:p>
            <a:r>
              <a:rPr lang="hu-HU" dirty="0" smtClean="0"/>
              <a:t>A WARP ellenőrzése II.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6176743"/>
              </p:ext>
            </p:extLst>
          </p:nvPr>
        </p:nvGraphicFramePr>
        <p:xfrm>
          <a:off x="755576" y="764704"/>
          <a:ext cx="67790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Megfigyelés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</a:t>
                      </a:r>
                      <a:r>
                        <a:rPr lang="hu-HU" baseline="-25000" dirty="0" smtClean="0"/>
                        <a:t>1</a:t>
                      </a:r>
                      <a:r>
                        <a:rPr lang="hu-HU" baseline="30000" dirty="0" smtClean="0"/>
                        <a:t>t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p</a:t>
                      </a:r>
                      <a:r>
                        <a:rPr lang="hu-HU" baseline="-25000" dirty="0" smtClean="0"/>
                        <a:t>2</a:t>
                      </a:r>
                      <a:r>
                        <a:rPr lang="hu-HU" baseline="30000" dirty="0" smtClean="0"/>
                        <a:t>t</a:t>
                      </a:r>
                      <a:endParaRPr lang="hu-HU" dirty="0" smtClean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x</a:t>
                      </a:r>
                      <a:r>
                        <a:rPr lang="hu-HU" baseline="-25000" dirty="0" smtClean="0"/>
                        <a:t>1</a:t>
                      </a:r>
                      <a:r>
                        <a:rPr lang="hu-HU" baseline="30000" dirty="0" smtClean="0"/>
                        <a:t>t</a:t>
                      </a:r>
                      <a:endParaRPr lang="hu-HU" dirty="0" smtClean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x</a:t>
                      </a:r>
                      <a:r>
                        <a:rPr lang="hu-HU" baseline="-25000" dirty="0" smtClean="0"/>
                        <a:t>2</a:t>
                      </a:r>
                      <a:r>
                        <a:rPr lang="hu-HU" baseline="30000" dirty="0" smtClean="0"/>
                        <a:t>t</a:t>
                      </a:r>
                      <a:endParaRPr lang="hu-HU" dirty="0" smtClean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 = 1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 = 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 = 3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11560" y="2204864"/>
            <a:ext cx="8075240" cy="3417243"/>
          </a:xfrm>
        </p:spPr>
        <p:txBody>
          <a:bodyPr/>
          <a:lstStyle/>
          <a:p>
            <a:r>
              <a:rPr lang="hu-HU" dirty="0" smtClean="0"/>
              <a:t>A táblázat a megfigyelésekkor rögzített árvektorokat és választásokat (optimális jószágkosarakat) mutatja</a:t>
            </a:r>
          </a:p>
          <a:p>
            <a:r>
              <a:rPr lang="hu-HU" dirty="0" smtClean="0"/>
              <a:t>A fenti adatok segítségével kiszámítható, hogy mennyibe kerülne a fogyasztónak a különböző árak mellett megvásárolni az egyes jószágkosarakat</a:t>
            </a:r>
            <a:endParaRPr lang="hu-HU" dirty="0"/>
          </a:p>
        </p:txBody>
      </p:sp>
      <p:graphicFrame>
        <p:nvGraphicFramePr>
          <p:cNvPr id="6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53692"/>
              </p:ext>
            </p:extLst>
          </p:nvPr>
        </p:nvGraphicFramePr>
        <p:xfrm>
          <a:off x="1115616" y="4725144"/>
          <a:ext cx="50584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Költségek</a:t>
                      </a:r>
                      <a:endParaRPr lang="hu-HU" dirty="0"/>
                    </a:p>
                  </a:txBody>
                  <a:tcPr marL="44873" marR="44873"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Kosarak</a:t>
                      </a:r>
                      <a:endParaRPr lang="hu-HU" dirty="0"/>
                    </a:p>
                  </a:txBody>
                  <a:tcPr marL="44873" marR="44873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 hMerge="1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árak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73" marR="44873">
                    <a:solidFill>
                      <a:schemeClr val="accent6">
                        <a:lumMod val="5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4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836712"/>
          </a:xfrm>
        </p:spPr>
        <p:txBody>
          <a:bodyPr/>
          <a:lstStyle/>
          <a:p>
            <a:r>
              <a:rPr lang="hu-HU" dirty="0" smtClean="0"/>
              <a:t>A WARP ellenőrzése III.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11560" y="836712"/>
            <a:ext cx="8075240" cy="4785395"/>
          </a:xfrm>
        </p:spPr>
        <p:txBody>
          <a:bodyPr/>
          <a:lstStyle/>
          <a:p>
            <a:r>
              <a:rPr lang="hu-HU" dirty="0" smtClean="0"/>
              <a:t>Az átlóban lévő számok mutatják, hogy a fogyasztó ténylegesen mennyi pénzt költött, az egyes sorok többi adata pedig azt, hogy mennyibe került volna, ha egy másik kosarat vásárol meg.</a:t>
            </a:r>
          </a:p>
          <a:p>
            <a:r>
              <a:rPr lang="hu-HU" dirty="0" smtClean="0"/>
              <a:t>Ha a fogyasztó preferáltnak nyilvánít egy kosarat, egy másikkal szemben, azaz megvásárolja, miközben a másik is elérhető (azonos költségű vagy olcsóbb), akkor a másik kosár mellé teszünk egy csillagot. </a:t>
            </a:r>
            <a:endParaRPr lang="hu-HU" dirty="0"/>
          </a:p>
        </p:txBody>
      </p:sp>
      <p:graphicFrame>
        <p:nvGraphicFramePr>
          <p:cNvPr id="6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041295"/>
              </p:ext>
            </p:extLst>
          </p:nvPr>
        </p:nvGraphicFramePr>
        <p:xfrm>
          <a:off x="1115616" y="4725144"/>
          <a:ext cx="50584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Költségek</a:t>
                      </a:r>
                      <a:endParaRPr lang="hu-HU" dirty="0"/>
                    </a:p>
                  </a:txBody>
                  <a:tcPr marL="44873" marR="44873"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Kosarak</a:t>
                      </a:r>
                      <a:endParaRPr lang="hu-HU" dirty="0"/>
                    </a:p>
                  </a:txBody>
                  <a:tcPr marL="44873" marR="44873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 hMerge="1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árak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73" marR="44873">
                    <a:solidFill>
                      <a:schemeClr val="accent6">
                        <a:lumMod val="5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6300192" y="4581128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Pl. az 1. kosár megfizethető volt, amikor a 3-at választotta, ezért az első oszlop 3. sorában lévő számhoz teszünk egy csillagot.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13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836712"/>
          </a:xfrm>
        </p:spPr>
        <p:txBody>
          <a:bodyPr/>
          <a:lstStyle/>
          <a:p>
            <a:r>
              <a:rPr lang="hu-HU" dirty="0" smtClean="0"/>
              <a:t>A WARP ellenőrzése IV.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11560" y="836712"/>
            <a:ext cx="8075240" cy="4785395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Azaz csillagot helyezünk el minden </a:t>
            </a:r>
            <a:r>
              <a:rPr lang="hu-HU" sz="2400" i="1" dirty="0" err="1"/>
              <a:t>i</a:t>
            </a:r>
            <a:r>
              <a:rPr lang="hu-HU" sz="2400" dirty="0" err="1" smtClean="0"/>
              <a:t>-edik</a:t>
            </a:r>
            <a:r>
              <a:rPr lang="hu-HU" sz="2400" dirty="0" smtClean="0"/>
              <a:t> oszlop </a:t>
            </a:r>
            <a:r>
              <a:rPr lang="hu-HU" sz="2400" i="1" dirty="0" err="1"/>
              <a:t>j</a:t>
            </a:r>
            <a:r>
              <a:rPr lang="hu-HU" sz="2400" dirty="0" err="1" smtClean="0"/>
              <a:t>-edik</a:t>
            </a:r>
            <a:r>
              <a:rPr lang="hu-HU" sz="2400" dirty="0" smtClean="0"/>
              <a:t> sorában lévő elemhez, ha az kisebb, mint a </a:t>
            </a:r>
            <a:r>
              <a:rPr lang="hu-HU" sz="2400" dirty="0" err="1"/>
              <a:t>j</a:t>
            </a:r>
            <a:r>
              <a:rPr lang="hu-HU" sz="2400" dirty="0" err="1" smtClean="0"/>
              <a:t>-edik</a:t>
            </a:r>
            <a:r>
              <a:rPr lang="hu-HU" sz="2400" dirty="0" smtClean="0"/>
              <a:t> oszlop </a:t>
            </a:r>
            <a:r>
              <a:rPr lang="hu-HU" sz="2400" dirty="0" err="1"/>
              <a:t>j</a:t>
            </a:r>
            <a:r>
              <a:rPr lang="hu-HU" sz="2400" dirty="0" err="1" smtClean="0"/>
              <a:t>-edik</a:t>
            </a:r>
            <a:r>
              <a:rPr lang="hu-HU" sz="2400" dirty="0" smtClean="0"/>
              <a:t> sorának számértéke.</a:t>
            </a:r>
          </a:p>
          <a:p>
            <a:r>
              <a:rPr lang="hu-HU" sz="2400" dirty="0" smtClean="0"/>
              <a:t>Ha valahol a táblázatban a </a:t>
            </a:r>
            <a:r>
              <a:rPr lang="hu-HU" sz="2400" dirty="0" err="1" smtClean="0"/>
              <a:t>i-edik</a:t>
            </a:r>
            <a:r>
              <a:rPr lang="hu-HU" sz="2400" dirty="0" smtClean="0"/>
              <a:t> oszlop </a:t>
            </a:r>
            <a:r>
              <a:rPr lang="hu-HU" sz="2400" dirty="0" err="1"/>
              <a:t>j</a:t>
            </a:r>
            <a:r>
              <a:rPr lang="hu-HU" sz="2400" dirty="0" err="1" smtClean="0"/>
              <a:t>-edik</a:t>
            </a:r>
            <a:r>
              <a:rPr lang="hu-HU" sz="2400" dirty="0" smtClean="0"/>
              <a:t> sora is csillagot kap, és ugyanakkor a </a:t>
            </a:r>
            <a:r>
              <a:rPr lang="hu-HU" sz="2400" dirty="0" err="1" smtClean="0"/>
              <a:t>j-edik</a:t>
            </a:r>
            <a:r>
              <a:rPr lang="hu-HU" sz="2400" dirty="0" smtClean="0"/>
              <a:t> oszlop </a:t>
            </a:r>
            <a:r>
              <a:rPr lang="hu-HU" sz="2400" dirty="0" err="1"/>
              <a:t>i</a:t>
            </a:r>
            <a:r>
              <a:rPr lang="hu-HU" sz="2400" dirty="0" err="1" smtClean="0"/>
              <a:t>-edik</a:t>
            </a:r>
            <a:r>
              <a:rPr lang="hu-HU" sz="2400" dirty="0" smtClean="0"/>
              <a:t> sorát is megjelöljük, a fogyasztó megsérti a </a:t>
            </a:r>
            <a:r>
              <a:rPr lang="hu-HU" sz="2400" dirty="0" err="1" smtClean="0"/>
              <a:t>WARP-ot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Ez ugyanis azt jelenti, hogy a fogyasztó az egyik vásárlásnál az i. kosarat választotta (közvetlenül preferáltnak nyilvánította), amikor a j. is elérhető volt, és a j. kosarat (nyilvánította preferáltnak), amikor az i. is elérhető volt.</a:t>
            </a:r>
          </a:p>
        </p:txBody>
      </p:sp>
      <p:graphicFrame>
        <p:nvGraphicFramePr>
          <p:cNvPr id="6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560933"/>
              </p:ext>
            </p:extLst>
          </p:nvPr>
        </p:nvGraphicFramePr>
        <p:xfrm>
          <a:off x="1115616" y="4725144"/>
          <a:ext cx="50584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Költségek</a:t>
                      </a:r>
                      <a:endParaRPr lang="hu-HU" dirty="0"/>
                    </a:p>
                  </a:txBody>
                  <a:tcPr marL="44873" marR="44873"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Kosarak</a:t>
                      </a:r>
                      <a:endParaRPr lang="hu-HU" dirty="0"/>
                    </a:p>
                  </a:txBody>
                  <a:tcPr marL="44873" marR="44873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 hMerge="1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árak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73" marR="44873">
                    <a:solidFill>
                      <a:schemeClr val="accent6">
                        <a:lumMod val="5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6300192" y="5085184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</a:t>
            </a:r>
            <a:r>
              <a:rPr lang="hu-HU" dirty="0"/>
              <a:t>1</a:t>
            </a:r>
            <a:r>
              <a:rPr lang="hu-HU" dirty="0" smtClean="0"/>
              <a:t>. oszlop 2. sorában és a 2. oszlop 1. sorában  is van csillag, ezért a fogyasztó megsérti a </a:t>
            </a:r>
            <a:r>
              <a:rPr lang="hu-HU" dirty="0" err="1" smtClean="0"/>
              <a:t>WARP-ot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57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kinyilvánított preferencia </a:t>
            </a:r>
            <a:br>
              <a:rPr lang="hu-HU" dirty="0" smtClean="0"/>
            </a:br>
            <a:r>
              <a:rPr lang="hu-HU" dirty="0" smtClean="0"/>
              <a:t>gyenge és erős axiómája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A WARP azt követeli meg, hogy ha X-et közvetlenül preferáltnak nyilvánították Y-nal szemben, akkor ne legyen olyan megfigyelés, ahol Y-t közvetlenül preferáltnak nyilvánítják X-szel szemben.</a:t>
            </a:r>
          </a:p>
          <a:p>
            <a:r>
              <a:rPr lang="hu-HU" dirty="0" smtClean="0"/>
              <a:t>A kinyilvánított preferencia erős axiómája azt követeli meg, hogy ugyanez a feltétel a preferenciák kinyilvánításának </a:t>
            </a:r>
            <a:r>
              <a:rPr lang="hu-HU" i="1" dirty="0" smtClean="0"/>
              <a:t>közvetett</a:t>
            </a:r>
            <a:r>
              <a:rPr lang="hu-HU" dirty="0" smtClean="0"/>
              <a:t> módjára is fennálljon (</a:t>
            </a:r>
            <a:r>
              <a:rPr lang="hu-HU" dirty="0" smtClean="0">
                <a:sym typeface="Wingdings" panose="05000000000000000000" pitchFamily="2" charset="2"/>
              </a:rPr>
              <a:t> tranzitivitás).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44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églalap 12"/>
          <p:cNvSpPr/>
          <p:nvPr/>
        </p:nvSpPr>
        <p:spPr>
          <a:xfrm>
            <a:off x="2699792" y="2204864"/>
            <a:ext cx="1656184" cy="1440160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églalap 10"/>
          <p:cNvSpPr/>
          <p:nvPr/>
        </p:nvSpPr>
        <p:spPr>
          <a:xfrm>
            <a:off x="971600" y="3645024"/>
            <a:ext cx="1728192" cy="15121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932437"/>
              </p:ext>
            </p:extLst>
          </p:nvPr>
        </p:nvGraphicFramePr>
        <p:xfrm>
          <a:off x="179512" y="1772816"/>
          <a:ext cx="44644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hu-HU" sz="4800" dirty="0" smtClean="0"/>
              <a:t>Ismétlés: fogyasztói kosarak rangsorolása a jószágtérben</a:t>
            </a:r>
            <a:endParaRPr lang="en-US" sz="48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2699792" y="2204864"/>
            <a:ext cx="0" cy="28803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971600" y="3645024"/>
            <a:ext cx="33843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1043608" y="4213297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Alacsonyabb</a:t>
            </a:r>
          </a:p>
          <a:p>
            <a:r>
              <a:rPr lang="hu-HU" dirty="0" smtClean="0"/>
              <a:t>hasznosságú</a:t>
            </a:r>
          </a:p>
          <a:p>
            <a:r>
              <a:rPr lang="hu-HU" dirty="0" smtClean="0"/>
              <a:t>kosarak</a:t>
            </a:r>
            <a:endParaRPr lang="en-US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2699792" y="270892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Preferált</a:t>
            </a:r>
          </a:p>
          <a:p>
            <a:r>
              <a:rPr lang="hu-HU" dirty="0" smtClean="0"/>
              <a:t>kosarak</a:t>
            </a:r>
            <a:endParaRPr lang="en-US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763688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?</a:t>
            </a:r>
            <a:endParaRPr lang="en-US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635896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?</a:t>
            </a: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644008" y="1539280"/>
            <a:ext cx="4320480" cy="513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hu-HU" altLang="hu-H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Jól viselkedő preferenciák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hu-HU" altLang="hu-H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Alapelvek: Monotonitás</a:t>
            </a:r>
            <a:r>
              <a:rPr kumimoji="0" lang="hu-HU" altLang="hu-HU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hu-HU" altLang="hu-H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 mindkét termék</a:t>
            </a:r>
            <a:r>
              <a:rPr kumimoji="0" lang="hu-HU" altLang="hu-HU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hasznos jószág, akkor a fogyasztó hasznosabbnak ítéli meg azokat a kosarakat, amelyek mindkét termékből többet tartalmaznak (egészen a telítettségi pontig)</a:t>
            </a:r>
            <a:r>
              <a:rPr kumimoji="0" lang="hu-HU" altLang="hu-H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hu-H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411760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</a:t>
            </a:r>
            <a:endParaRPr lang="en-US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635896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</a:t>
            </a:r>
            <a:endParaRPr lang="en-US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2195736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</a:t>
            </a:r>
            <a:endParaRPr lang="en-US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190770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</a:t>
            </a:r>
            <a:endParaRPr lang="en-US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3059832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kinyilvánított preferencia </a:t>
            </a:r>
            <a:br>
              <a:rPr lang="hu-HU" dirty="0" smtClean="0"/>
            </a:br>
            <a:r>
              <a:rPr lang="hu-HU" dirty="0" smtClean="0"/>
              <a:t>erős axiómája (SARP)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A kinyilvánított preferencia erős axiómája: Ha az X kosarat (közvetve vagy közvetlenül) preferáltnak nyilvánították Y-nal szemben, és Y különbözik X-től, akkor Y sem közvetve, sem közvetlenül nem nyilvánítható preferáltnak az X-hez képest.</a:t>
            </a:r>
          </a:p>
          <a:p>
            <a:r>
              <a:rPr lang="hu-HU" sz="2400" dirty="0" smtClean="0"/>
              <a:t>Az erős axióma szükségszerű következménye az optimalizáló magatartásnak: ha a fogyasztó mindig a megfizethető legjobbat választja, akkor a megfigyelt választásnak ki kell elégítenie a SARP követelményeit.</a:t>
            </a:r>
          </a:p>
          <a:p>
            <a:r>
              <a:rPr lang="hu-HU" sz="2400" dirty="0" smtClean="0"/>
              <a:t>Igaz emellett az is, hogy ha a megfigyelt választások kielégítik a SARP követelményét, akkor mindig találhatunk olyan jól viselkedő preferenciákat, amelyek képesek kiváltani a megfigyelt választást. A SARP a szükséges és elégséges feltétele annak, hogy a megfigyelt magatartás össze-egyeztethető a fogyasztói választás közgazdasági modelljével.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79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SARP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073427"/>
          </a:xfrm>
        </p:spPr>
        <p:txBody>
          <a:bodyPr>
            <a:normAutofit/>
          </a:bodyPr>
          <a:lstStyle/>
          <a:p>
            <a:r>
              <a:rPr lang="hu-HU" sz="2800" dirty="0" smtClean="0"/>
              <a:t>Tegyük fel, hogy rendelkezünk egy, a korábbihoz hasonló táblázattal, ahol az i. oszlop j. sorát megcsillagoztuk, ha a j. megfigyeléskor választott kosarat közvetlenül preferáltnak nyilvánították az i. választáshoz képest. </a:t>
            </a:r>
          </a:p>
          <a:p>
            <a:r>
              <a:rPr lang="hu-HU" sz="2800" dirty="0" smtClean="0"/>
              <a:t>Ezt követően ellenőrizzük, hogy van-e olyan megfigyelés-láncolat, amely valamelyik kosarat közvetve preferáltnak nyilvánítja ehhez az elemhez képest. Ha van, akkor ezt jelöljük </a:t>
            </a:r>
            <a:r>
              <a:rPr lang="hu-HU" sz="2800" baseline="30000" dirty="0" smtClean="0"/>
              <a:t>(*)</a:t>
            </a:r>
            <a:r>
              <a:rPr lang="hu-HU" sz="2800" dirty="0" err="1" smtClean="0"/>
              <a:t>-gal</a:t>
            </a:r>
            <a:r>
              <a:rPr lang="hu-HU" sz="2800" dirty="0" smtClean="0"/>
              <a:t>.</a:t>
            </a:r>
          </a:p>
          <a:p>
            <a:endParaRPr lang="hu-HU" sz="2800" dirty="0"/>
          </a:p>
        </p:txBody>
      </p:sp>
      <p:graphicFrame>
        <p:nvGraphicFramePr>
          <p:cNvPr id="4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861700"/>
              </p:ext>
            </p:extLst>
          </p:nvPr>
        </p:nvGraphicFramePr>
        <p:xfrm>
          <a:off x="1115616" y="4725144"/>
          <a:ext cx="50584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Költségek</a:t>
                      </a:r>
                      <a:endParaRPr lang="hu-HU" dirty="0"/>
                    </a:p>
                  </a:txBody>
                  <a:tcPr marL="44873" marR="44873"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Kosarak</a:t>
                      </a:r>
                      <a:endParaRPr lang="hu-HU" dirty="0"/>
                    </a:p>
                  </a:txBody>
                  <a:tcPr marL="44873" marR="44873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 hMerge="1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árak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73" marR="44873">
                    <a:solidFill>
                      <a:schemeClr val="accent6">
                        <a:lumMod val="5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22</a:t>
                      </a:r>
                      <a:r>
                        <a:rPr lang="hu-HU" baseline="30000" dirty="0" smtClean="0"/>
                        <a:t>(*)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21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15*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300192" y="4149080"/>
            <a:ext cx="2736304" cy="258532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Pl. az 1. megfigyeléskor az 1. kosarat közvetlenül preferáltnak nyilvánították a 2-hoz képest, a 2. megfigyeléskor a 2. kosarat a harmadikhoz képest, így 1. kosarat közvetve preferáltnak nyilvánították a 3-hoz képest.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03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SARP ellenőrzése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19541"/>
            <a:ext cx="8229600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SARP-ot</a:t>
            </a:r>
            <a:r>
              <a:rPr lang="hu-HU" sz="2400" dirty="0" smtClean="0"/>
              <a:t> akkor sérti meg a megfigyelt magatartás, ha van olyan </a:t>
            </a:r>
            <a:r>
              <a:rPr lang="hu-HU" sz="2400" dirty="0" err="1" smtClean="0"/>
              <a:t>C</a:t>
            </a:r>
            <a:r>
              <a:rPr lang="hu-HU" sz="2400" baseline="-25000" dirty="0" err="1" smtClean="0"/>
              <a:t>ij</a:t>
            </a:r>
            <a:r>
              <a:rPr lang="hu-HU" sz="2400" baseline="-25000" dirty="0" smtClean="0"/>
              <a:t>  </a:t>
            </a:r>
            <a:r>
              <a:rPr lang="hu-HU" sz="2400" dirty="0" smtClean="0"/>
              <a:t>elem a táblázatban, ahol csillag </a:t>
            </a:r>
            <a:r>
              <a:rPr lang="hu-HU" sz="2400" dirty="0"/>
              <a:t>[</a:t>
            </a:r>
            <a:r>
              <a:rPr lang="hu-HU" sz="2400" dirty="0" smtClean="0"/>
              <a:t>* vagy </a:t>
            </a:r>
            <a:r>
              <a:rPr lang="hu-HU" sz="2400" baseline="30000" dirty="0" smtClean="0"/>
              <a:t>(*)</a:t>
            </a:r>
            <a:r>
              <a:rPr lang="hu-HU" sz="2400" dirty="0" smtClean="0"/>
              <a:t>] szerepel, de ugyanakkor a C</a:t>
            </a:r>
            <a:r>
              <a:rPr lang="hu-HU" sz="2400" baseline="-25000" dirty="0" smtClean="0"/>
              <a:t>ji </a:t>
            </a:r>
            <a:r>
              <a:rPr lang="hu-HU" sz="2400" dirty="0" smtClean="0"/>
              <a:t>elem mellett is csillag szerepel.</a:t>
            </a:r>
          </a:p>
          <a:p>
            <a:r>
              <a:rPr lang="hu-HU" sz="2400" dirty="0" smtClean="0"/>
              <a:t>Ha nem találkozunk az axióma ilyen megsértésével, akkor a megfigyeléseink alapján a magatartás konzisztens a fogyasztó gazdasági elméletével.</a:t>
            </a:r>
          </a:p>
          <a:p>
            <a:r>
              <a:rPr lang="hu-HU" sz="2400" dirty="0" smtClean="0"/>
              <a:t>Tehát a megfigyelt választások származhatnak olyan optimalizáló fogyasztótól, aki jól viselkedő preferenciákkal rendelkezik.</a:t>
            </a:r>
          </a:p>
          <a:p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227055"/>
              </p:ext>
            </p:extLst>
          </p:nvPr>
        </p:nvGraphicFramePr>
        <p:xfrm>
          <a:off x="1115616" y="4725144"/>
          <a:ext cx="50584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Költségek</a:t>
                      </a:r>
                      <a:endParaRPr lang="hu-HU" dirty="0"/>
                    </a:p>
                  </a:txBody>
                  <a:tcPr marL="44873" marR="44873"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Kosarak</a:t>
                      </a:r>
                      <a:endParaRPr lang="hu-HU" dirty="0"/>
                    </a:p>
                  </a:txBody>
                  <a:tcPr marL="44873" marR="44873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 hMerge="1"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árak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73" marR="44873">
                    <a:solidFill>
                      <a:schemeClr val="accent6">
                        <a:lumMod val="5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10*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22</a:t>
                      </a:r>
                      <a:r>
                        <a:rPr lang="hu-HU" baseline="30000" dirty="0" smtClean="0"/>
                        <a:t>(*)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21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15*</a:t>
                      </a:r>
                      <a:endParaRPr lang="hu-H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3.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</a:t>
                      </a:r>
                      <a:endParaRPr lang="hu-H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</a:t>
                      </a:r>
                      <a:endParaRPr lang="hu-HU" dirty="0"/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300192" y="4149080"/>
            <a:ext cx="2736304" cy="258532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 2. és 3. oszlop 1. sorában van csillag, ugyanakkor az 1. oszlop 2. és 3. sorában nincs csillag.</a:t>
            </a:r>
          </a:p>
          <a:p>
            <a:r>
              <a:rPr lang="hu-HU" dirty="0" smtClean="0"/>
              <a:t>A 3. oszlop 2. sorában van csillag, de a 2. oszlop 3. sorában nincs. A SARP a megfigyelések alapján nem sérül.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58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Indexszámok (PAASCHE- és </a:t>
            </a:r>
            <a:r>
              <a:rPr lang="hu-HU" dirty="0" err="1" smtClean="0"/>
              <a:t>Laspeyres-indexek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81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Megfigyelések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Tegyük fel, hogy két különböző időpontban vizsgáljuk a fogyasztó fogyasztási kosarait.</a:t>
            </a:r>
          </a:p>
          <a:p>
            <a:r>
              <a:rPr lang="hu-HU" dirty="0" smtClean="0"/>
              <a:t>A bázisidőszaki árvektor (p</a:t>
            </a:r>
            <a:r>
              <a:rPr lang="hu-HU" baseline="30000" dirty="0" smtClean="0"/>
              <a:t>b</a:t>
            </a:r>
            <a:r>
              <a:rPr lang="hu-HU" baseline="-25000" dirty="0" smtClean="0"/>
              <a:t>1</a:t>
            </a:r>
            <a:r>
              <a:rPr lang="hu-HU" dirty="0" smtClean="0"/>
              <a:t>, p</a:t>
            </a:r>
            <a:r>
              <a:rPr lang="hu-HU" baseline="30000" dirty="0" smtClean="0"/>
              <a:t>b</a:t>
            </a:r>
            <a:r>
              <a:rPr lang="hu-HU" baseline="-25000" dirty="0" smtClean="0"/>
              <a:t>2</a:t>
            </a:r>
            <a:r>
              <a:rPr lang="hu-HU" dirty="0" smtClean="0"/>
              <a:t>), a fogyasztó választása ebben az időszakban (x</a:t>
            </a:r>
            <a:r>
              <a:rPr lang="hu-HU" baseline="30000" dirty="0" smtClean="0"/>
              <a:t>b</a:t>
            </a:r>
            <a:r>
              <a:rPr lang="hu-HU" baseline="-25000" dirty="0" smtClean="0"/>
              <a:t>1</a:t>
            </a:r>
            <a:r>
              <a:rPr lang="hu-HU" dirty="0" smtClean="0"/>
              <a:t>, x</a:t>
            </a:r>
            <a:r>
              <a:rPr lang="hu-HU" baseline="30000" dirty="0" smtClean="0"/>
              <a:t>b</a:t>
            </a:r>
            <a:r>
              <a:rPr lang="hu-HU" baseline="-25000" dirty="0" smtClean="0"/>
              <a:t>2</a:t>
            </a:r>
            <a:r>
              <a:rPr lang="hu-HU" dirty="0" smtClean="0"/>
              <a:t>). Egy ettől különböző tárgyidőszakban az árakat jelölje (p</a:t>
            </a:r>
            <a:r>
              <a:rPr lang="hu-HU" baseline="30000" dirty="0" smtClean="0"/>
              <a:t>t</a:t>
            </a:r>
            <a:r>
              <a:rPr lang="hu-HU" baseline="-25000" dirty="0" smtClean="0"/>
              <a:t>1</a:t>
            </a:r>
            <a:r>
              <a:rPr lang="hu-HU" dirty="0" smtClean="0"/>
              <a:t>, p</a:t>
            </a:r>
            <a:r>
              <a:rPr lang="hu-HU" baseline="30000" dirty="0" smtClean="0"/>
              <a:t>t</a:t>
            </a:r>
            <a:r>
              <a:rPr lang="hu-HU" baseline="-25000" dirty="0" smtClean="0"/>
              <a:t>2</a:t>
            </a:r>
            <a:r>
              <a:rPr lang="hu-HU" dirty="0" smtClean="0"/>
              <a:t>), a választást pedig (x</a:t>
            </a:r>
            <a:r>
              <a:rPr lang="hu-HU" baseline="30000" dirty="0" smtClean="0"/>
              <a:t>t</a:t>
            </a:r>
            <a:r>
              <a:rPr lang="hu-HU" baseline="-25000" dirty="0" smtClean="0"/>
              <a:t>1</a:t>
            </a:r>
            <a:r>
              <a:rPr lang="hu-HU" dirty="0" smtClean="0"/>
              <a:t>, x</a:t>
            </a:r>
            <a:r>
              <a:rPr lang="hu-HU" baseline="30000" dirty="0" smtClean="0"/>
              <a:t>t</a:t>
            </a:r>
            <a:r>
              <a:rPr lang="hu-HU" baseline="-25000" dirty="0" smtClean="0"/>
              <a:t>2</a:t>
            </a:r>
            <a:r>
              <a:rPr lang="hu-HU" dirty="0" smtClean="0"/>
              <a:t>). </a:t>
            </a:r>
          </a:p>
          <a:p>
            <a:r>
              <a:rPr lang="hu-HU" dirty="0" smtClean="0"/>
              <a:t>Azt szeretnénk megvizsgálni, hogy hogyan változott a fogyasztó „átlagos” fogyasztása.</a:t>
            </a:r>
            <a:endParaRPr lang="hu-HU" baseline="-25000" dirty="0" smtClean="0"/>
          </a:p>
          <a:p>
            <a:endParaRPr lang="hu-HU" baseline="-25000" dirty="0"/>
          </a:p>
        </p:txBody>
      </p:sp>
    </p:spTree>
    <p:extLst>
      <p:ext uri="{BB962C8B-B14F-4D97-AF65-F5344CB8AC3E}">
        <p14:creationId xmlns:p14="http://schemas.microsoft.com/office/powerpoint/2010/main" val="14206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Volumenindex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/>
          <a:lstStyle/>
          <a:p>
            <a:r>
              <a:rPr lang="hu-HU" dirty="0" smtClean="0"/>
              <a:t>Ha w</a:t>
            </a:r>
            <a:r>
              <a:rPr lang="hu-HU" baseline="-25000" dirty="0" smtClean="0"/>
              <a:t>1</a:t>
            </a:r>
            <a:r>
              <a:rPr lang="hu-HU" dirty="0" smtClean="0"/>
              <a:t> és w</a:t>
            </a:r>
            <a:r>
              <a:rPr lang="hu-HU" baseline="-25000" dirty="0" smtClean="0"/>
              <a:t>2</a:t>
            </a:r>
            <a:r>
              <a:rPr lang="hu-HU" dirty="0" smtClean="0"/>
              <a:t> az „átlag” kiszámításához használt súlyok, akkor a volumenindex a következőképpen számolható: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 err="1" smtClean="0"/>
              <a:t>I</a:t>
            </a:r>
            <a:r>
              <a:rPr lang="hu-HU" baseline="-25000" dirty="0" err="1" smtClean="0"/>
              <a:t>q</a:t>
            </a:r>
            <a:r>
              <a:rPr lang="hu-HU" dirty="0" smtClean="0"/>
              <a:t> nagyobb egynél, akkor az átlagos fogyasztás nőtt a tárgyidőszakban a bázisidőszakhoz képest, ha kisebb, akkor csökkent.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100248"/>
              </p:ext>
            </p:extLst>
          </p:nvPr>
        </p:nvGraphicFramePr>
        <p:xfrm>
          <a:off x="1547664" y="3140968"/>
          <a:ext cx="2952328" cy="11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130040" imgH="457200" progId="Equation.3">
                  <p:embed/>
                </p:oleObj>
              </mc:Choice>
              <mc:Fallback>
                <p:oleObj name="Equation" r:id="rId3" imgW="113004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140968"/>
                        <a:ext cx="2952328" cy="119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7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Laspeyres-</a:t>
            </a:r>
            <a:r>
              <a:rPr lang="hu-HU" dirty="0" smtClean="0"/>
              <a:t> és </a:t>
            </a:r>
            <a:r>
              <a:rPr lang="hu-HU" dirty="0" err="1" smtClean="0"/>
              <a:t>Paasche-volumenindex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61572"/>
            <a:ext cx="8229600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Kézenfekvő választást jelent súlynak a szóban forgó termékek árait megadni, mivel ezek tükrözik a két jószág relatív fontosságát. </a:t>
            </a:r>
          </a:p>
          <a:p>
            <a:r>
              <a:rPr lang="hu-HU" sz="2800" dirty="0" smtClean="0"/>
              <a:t>Erre a célra azonban használható a bázis- és a tárgyidőszak árvektora is. Ha a bázisidőszak árait használjuk súlyként, akkor ún. </a:t>
            </a:r>
            <a:r>
              <a:rPr lang="hu-HU" sz="2800" dirty="0" err="1" smtClean="0"/>
              <a:t>Laspeyres-indexet</a:t>
            </a:r>
            <a:r>
              <a:rPr lang="hu-HU" sz="2800" dirty="0" smtClean="0"/>
              <a:t> képzünk, ha pedig a tárgyidőszakét, akkor </a:t>
            </a:r>
            <a:r>
              <a:rPr lang="hu-HU" sz="2800" dirty="0" err="1" smtClean="0"/>
              <a:t>Paasche-indexet</a:t>
            </a:r>
            <a:r>
              <a:rPr lang="hu-HU" sz="2800" dirty="0" smtClean="0"/>
              <a:t>.</a:t>
            </a:r>
            <a:endParaRPr lang="hu-HU" sz="2800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372490"/>
              </p:ext>
            </p:extLst>
          </p:nvPr>
        </p:nvGraphicFramePr>
        <p:xfrm>
          <a:off x="4716016" y="4653136"/>
          <a:ext cx="278765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1066680" imgH="457200" progId="Equation.3">
                  <p:embed/>
                </p:oleObj>
              </mc:Choice>
              <mc:Fallback>
                <p:oleObj name="Equation" r:id="rId3" imgW="1066680" imgH="4572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653136"/>
                        <a:ext cx="278765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32630"/>
              </p:ext>
            </p:extLst>
          </p:nvPr>
        </p:nvGraphicFramePr>
        <p:xfrm>
          <a:off x="1354138" y="4652963"/>
          <a:ext cx="28860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1104840" imgH="457200" progId="Equation.3">
                  <p:embed/>
                </p:oleObj>
              </mc:Choice>
              <mc:Fallback>
                <p:oleObj name="Equation" r:id="rId5" imgW="1104840" imgH="4572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4652963"/>
                        <a:ext cx="2886075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08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Felhasználásuk a jóléti elemzésekben (</a:t>
            </a:r>
            <a:r>
              <a:rPr lang="hu-HU" dirty="0" err="1" smtClean="0"/>
              <a:t>Paasche-volumenindex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Jobban, vagy rosszabbul jár-e a fogyasztó a t. időszakban a b. időszakhoz viszonyítva?</a:t>
            </a:r>
          </a:p>
          <a:p>
            <a:r>
              <a:rPr lang="hu-HU" sz="2800" dirty="0" smtClean="0"/>
              <a:t>Ha a </a:t>
            </a:r>
            <a:r>
              <a:rPr lang="hu-HU" sz="2800" dirty="0" err="1" smtClean="0"/>
              <a:t>Paasche-index</a:t>
            </a:r>
            <a:r>
              <a:rPr lang="hu-HU" sz="2800" dirty="0" smtClean="0"/>
              <a:t> nagyobb 1-nél akkor:</a:t>
            </a:r>
          </a:p>
          <a:p>
            <a:endParaRPr lang="hu-HU" sz="2800" dirty="0"/>
          </a:p>
          <a:p>
            <a:endParaRPr lang="hu-HU" sz="2800" dirty="0" smtClean="0"/>
          </a:p>
          <a:p>
            <a:r>
              <a:rPr lang="hu-HU" sz="2800" dirty="0" smtClean="0"/>
              <a:t>A nevezővel megszorozva az egyenlőtlenséget:</a:t>
            </a:r>
          </a:p>
          <a:p>
            <a:endParaRPr lang="hu-HU" sz="2800" dirty="0" smtClean="0"/>
          </a:p>
          <a:p>
            <a:r>
              <a:rPr lang="hu-HU" sz="2800" dirty="0" smtClean="0"/>
              <a:t>A kinyilvánított preferencia alapján tudjuk, hogy a fogyasztó helyzetének javulnia kellett, hiszen a tárgyidőszakban is megfizethető lett volna számára a bázisidőszaki fogyasztás, de mégsem ezt a jószágkosarat választotta.</a:t>
            </a:r>
            <a:endParaRPr lang="hu-HU" sz="28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132697"/>
              </p:ext>
            </p:extLst>
          </p:nvPr>
        </p:nvGraphicFramePr>
        <p:xfrm>
          <a:off x="2411760" y="2636912"/>
          <a:ext cx="33178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269720" imgH="457200" progId="Equation.3">
                  <p:embed/>
                </p:oleObj>
              </mc:Choice>
              <mc:Fallback>
                <p:oleObj name="Equation" r:id="rId3" imgW="1269720" imgH="457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636912"/>
                        <a:ext cx="3317875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843086"/>
              </p:ext>
            </p:extLst>
          </p:nvPr>
        </p:nvGraphicFramePr>
        <p:xfrm>
          <a:off x="2051720" y="4005064"/>
          <a:ext cx="411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1574640" imgH="228600" progId="Equation.3">
                  <p:embed/>
                </p:oleObj>
              </mc:Choice>
              <mc:Fallback>
                <p:oleObj name="Equation" r:id="rId5" imgW="157464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005064"/>
                        <a:ext cx="4114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3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Felhasználásuk a jóléti elemzésekben (</a:t>
            </a:r>
            <a:r>
              <a:rPr lang="hu-HU" dirty="0" err="1" smtClean="0"/>
              <a:t>Laspeyres-volumenindex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Jobban, vagy rosszabbul jár-e a fogyasztó a t. időszakban a b. időszakhoz viszonyítva?</a:t>
            </a:r>
          </a:p>
          <a:p>
            <a:r>
              <a:rPr lang="hu-HU" sz="2800" dirty="0" smtClean="0"/>
              <a:t>Ha a </a:t>
            </a:r>
            <a:r>
              <a:rPr lang="hu-HU" sz="2800" dirty="0" err="1" smtClean="0"/>
              <a:t>Laspeyres</a:t>
            </a:r>
            <a:r>
              <a:rPr lang="hu-HU" sz="2800" dirty="0" err="1"/>
              <a:t>-</a:t>
            </a:r>
            <a:r>
              <a:rPr lang="hu-HU" sz="2800" dirty="0" err="1" smtClean="0"/>
              <a:t>index</a:t>
            </a:r>
            <a:r>
              <a:rPr lang="hu-HU" sz="2800" dirty="0" smtClean="0"/>
              <a:t> kisebb 1-nél akkor:</a:t>
            </a:r>
          </a:p>
          <a:p>
            <a:endParaRPr lang="hu-HU" sz="2800" dirty="0"/>
          </a:p>
          <a:p>
            <a:endParaRPr lang="hu-HU" sz="2800" dirty="0" smtClean="0"/>
          </a:p>
          <a:p>
            <a:r>
              <a:rPr lang="hu-HU" sz="2800" dirty="0" smtClean="0"/>
              <a:t>Keresztbe szorozva az egyenlőtlenséget:</a:t>
            </a:r>
          </a:p>
          <a:p>
            <a:endParaRPr lang="hu-HU" sz="2800" dirty="0" smtClean="0"/>
          </a:p>
          <a:p>
            <a:r>
              <a:rPr lang="hu-HU" sz="2800" dirty="0" smtClean="0"/>
              <a:t>Ami azt jelenti, hogy a bázisidőszaki fogyasztási kosarat preferáltnak nyilvánították a tárgyidőszakihoz képest. Így a fogyasztó rosszabb helyzetbe került a </a:t>
            </a:r>
            <a:r>
              <a:rPr lang="hu-HU" sz="2800" dirty="0"/>
              <a:t>t</a:t>
            </a:r>
            <a:r>
              <a:rPr lang="hu-HU" sz="2800" dirty="0" smtClean="0"/>
              <a:t> időszakban, mint a b időszakban.</a:t>
            </a:r>
            <a:endParaRPr lang="hu-HU" sz="2800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262754"/>
              </p:ext>
            </p:extLst>
          </p:nvPr>
        </p:nvGraphicFramePr>
        <p:xfrm>
          <a:off x="2001838" y="4005263"/>
          <a:ext cx="42148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1612800" imgH="228600" progId="Equation.3">
                  <p:embed/>
                </p:oleObj>
              </mc:Choice>
              <mc:Fallback>
                <p:oleObj name="Equation" r:id="rId3" imgW="161280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4005263"/>
                        <a:ext cx="4214812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34930"/>
              </p:ext>
            </p:extLst>
          </p:nvPr>
        </p:nvGraphicFramePr>
        <p:xfrm>
          <a:off x="2435225" y="2636838"/>
          <a:ext cx="34163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" imgW="1307880" imgH="457200" progId="Equation.3">
                  <p:embed/>
                </p:oleObj>
              </mc:Choice>
              <mc:Fallback>
                <p:oleObj name="Equation" r:id="rId5" imgW="1307880" imgH="4572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2636838"/>
                        <a:ext cx="34163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88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Volumenindexek a jóléti </a:t>
            </a:r>
            <a:r>
              <a:rPr lang="hu-HU" dirty="0" err="1" smtClean="0"/>
              <a:t>elemzésban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74035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Mi a helyzet akkor, ha a </a:t>
            </a:r>
            <a:r>
              <a:rPr lang="hu-HU" dirty="0" err="1" smtClean="0"/>
              <a:t>Paasche-index</a:t>
            </a:r>
            <a:r>
              <a:rPr lang="hu-HU" dirty="0" smtClean="0"/>
              <a:t> kisebb, mint 1? Ekkor azt kapnánk, hogy </a:t>
            </a:r>
          </a:p>
          <a:p>
            <a:endParaRPr lang="hu-HU" dirty="0"/>
          </a:p>
          <a:p>
            <a:r>
              <a:rPr lang="hu-HU" dirty="0"/>
              <a:t>a</a:t>
            </a:r>
            <a:r>
              <a:rPr lang="hu-HU" dirty="0" smtClean="0"/>
              <a:t>mi azt jelenti, hogy a fogyasztó az (x</a:t>
            </a:r>
            <a:r>
              <a:rPr lang="hu-HU" baseline="30000" dirty="0" smtClean="0"/>
              <a:t>t</a:t>
            </a:r>
            <a:r>
              <a:rPr lang="hu-HU" baseline="-25000" dirty="0" smtClean="0"/>
              <a:t>1</a:t>
            </a:r>
            <a:r>
              <a:rPr lang="hu-HU" dirty="0" smtClean="0"/>
              <a:t>, x</a:t>
            </a:r>
            <a:r>
              <a:rPr lang="hu-HU" baseline="30000" dirty="0" smtClean="0"/>
              <a:t>t</a:t>
            </a:r>
            <a:r>
              <a:rPr lang="hu-HU" baseline="-25000" dirty="0" smtClean="0"/>
              <a:t>2</a:t>
            </a:r>
            <a:r>
              <a:rPr lang="hu-HU" dirty="0" smtClean="0"/>
              <a:t>) kosarat választja, amikor a (x</a:t>
            </a:r>
            <a:r>
              <a:rPr lang="hu-HU" baseline="30000" dirty="0" smtClean="0"/>
              <a:t>b</a:t>
            </a:r>
            <a:r>
              <a:rPr lang="hu-HU" baseline="-25000" dirty="0" smtClean="0"/>
              <a:t>1</a:t>
            </a:r>
            <a:r>
              <a:rPr lang="hu-HU" dirty="0" smtClean="0"/>
              <a:t>, x</a:t>
            </a:r>
            <a:r>
              <a:rPr lang="hu-HU" baseline="30000" dirty="0" smtClean="0"/>
              <a:t>b</a:t>
            </a:r>
            <a:r>
              <a:rPr lang="hu-HU" baseline="-25000" dirty="0" smtClean="0"/>
              <a:t>2</a:t>
            </a:r>
            <a:r>
              <a:rPr lang="hu-HU" dirty="0" smtClean="0"/>
              <a:t>) nem megfizethető. Ez azonban nem mond semmit arról, hogyan rangsorolja a fogyasztó a kosarakat. </a:t>
            </a:r>
          </a:p>
          <a:p>
            <a:r>
              <a:rPr lang="hu-HU" dirty="0" smtClean="0"/>
              <a:t>Ehhez hasonlóan, abból sem vonhatunk le komolyabb következtetéseket, ha a </a:t>
            </a:r>
            <a:r>
              <a:rPr lang="hu-HU" dirty="0" err="1" smtClean="0"/>
              <a:t>Laspeyres-index</a:t>
            </a:r>
            <a:r>
              <a:rPr lang="hu-HU" dirty="0" smtClean="0"/>
              <a:t> nagyobb, mint egy.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461377"/>
              </p:ext>
            </p:extLst>
          </p:nvPr>
        </p:nvGraphicFramePr>
        <p:xfrm>
          <a:off x="2051720" y="2276872"/>
          <a:ext cx="411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1574640" imgH="228600" progId="Equation.3">
                  <p:embed/>
                </p:oleObj>
              </mc:Choice>
              <mc:Fallback>
                <p:oleObj name="Equation" r:id="rId3" imgW="1574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276872"/>
                        <a:ext cx="4114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31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987824" y="522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dirty="0" smtClean="0"/>
              <a:t>Z</a:t>
            </a:r>
            <a:endParaRPr lang="en-US" alt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Ismétlés: A közömbösségi görbék tulajdonságai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51920" y="1484784"/>
            <a:ext cx="5040560" cy="3639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	</a:t>
            </a:r>
            <a:r>
              <a:rPr lang="hu-HU" sz="2600" dirty="0" smtClean="0"/>
              <a:t>Teljesség: bármely két kosár összevethető egymással</a:t>
            </a:r>
          </a:p>
          <a:p>
            <a:pPr>
              <a:buNone/>
            </a:pPr>
            <a:r>
              <a:rPr lang="hu-HU" sz="2600" dirty="0" smtClean="0"/>
              <a:t>	Reflexivitás: bármely kosár legalább olyan hasznos, mint saját maga</a:t>
            </a:r>
          </a:p>
          <a:p>
            <a:pPr>
              <a:buNone/>
            </a:pPr>
            <a:r>
              <a:rPr lang="hu-HU" sz="2600" dirty="0"/>
              <a:t>	</a:t>
            </a:r>
            <a:r>
              <a:rPr lang="hu-HU" sz="2600" dirty="0" smtClean="0"/>
              <a:t>Tranzitivitás: ha (x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,x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) </a:t>
            </a:r>
            <a:r>
              <a:rPr lang="hu-HU" sz="2800" u="sng" dirty="0" smtClean="0"/>
              <a:t>≻</a:t>
            </a:r>
            <a:r>
              <a:rPr lang="hu-HU" sz="2800" dirty="0" smtClean="0"/>
              <a:t> (y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</a:t>
            </a:r>
            <a:r>
              <a:rPr lang="hu-HU" sz="2800" dirty="0" err="1" smtClean="0"/>
              <a:t>y</a:t>
            </a:r>
            <a:r>
              <a:rPr lang="hu-HU" sz="2800" baseline="-25000" dirty="0" err="1" smtClean="0"/>
              <a:t>1</a:t>
            </a:r>
            <a:r>
              <a:rPr lang="hu-HU" sz="2800" dirty="0" smtClean="0"/>
              <a:t>) és </a:t>
            </a:r>
            <a:r>
              <a:rPr lang="hu-HU" sz="2600" dirty="0" smtClean="0"/>
              <a:t>(y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,y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) </a:t>
            </a:r>
            <a:r>
              <a:rPr lang="hu-HU" sz="2800" u="sng" dirty="0" smtClean="0"/>
              <a:t>≻</a:t>
            </a:r>
            <a:r>
              <a:rPr lang="hu-HU" sz="2800" dirty="0" smtClean="0"/>
              <a:t> (z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</a:t>
            </a:r>
            <a:r>
              <a:rPr lang="hu-HU" sz="2800" dirty="0" err="1" smtClean="0"/>
              <a:t>z</a:t>
            </a:r>
            <a:r>
              <a:rPr lang="hu-HU" sz="2800" baseline="-25000" dirty="0" err="1" smtClean="0"/>
              <a:t>1</a:t>
            </a:r>
            <a:r>
              <a:rPr lang="hu-HU" sz="2800" dirty="0" smtClean="0"/>
              <a:t>), akkor biztos,  hogy </a:t>
            </a:r>
            <a:r>
              <a:rPr lang="hu-HU" sz="2600" dirty="0" smtClean="0"/>
              <a:t>(x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,x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) </a:t>
            </a:r>
            <a:r>
              <a:rPr lang="hu-HU" sz="2800" u="sng" dirty="0" smtClean="0"/>
              <a:t>≻</a:t>
            </a:r>
            <a:r>
              <a:rPr lang="hu-HU" sz="2800" dirty="0" smtClean="0"/>
              <a:t> (z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</a:t>
            </a:r>
            <a:r>
              <a:rPr lang="hu-HU" sz="2800" dirty="0" err="1" smtClean="0"/>
              <a:t>z</a:t>
            </a:r>
            <a:r>
              <a:rPr lang="hu-HU" sz="2800" baseline="-25000" dirty="0" err="1" smtClean="0"/>
              <a:t>1</a:t>
            </a:r>
            <a:r>
              <a:rPr lang="hu-HU" sz="2800" dirty="0" smtClean="0"/>
              <a:t>)  </a:t>
            </a:r>
            <a:endParaRPr lang="en-US" sz="26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597352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Arc 6"/>
          <p:cNvSpPr>
            <a:spLocks/>
          </p:cNvSpPr>
          <p:nvPr/>
        </p:nvSpPr>
        <p:spPr bwMode="auto">
          <a:xfrm rot="10800000">
            <a:off x="1371600" y="322974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987824" y="5517232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843808" y="573325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2195736" y="501317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627784" y="5733256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mtClean="0"/>
              <a:t>X</a:t>
            </a:r>
            <a:endParaRPr lang="en-US" altLang="hu-H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907704" y="494116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mtClean="0"/>
              <a:t>Y</a:t>
            </a:r>
            <a:endParaRPr lang="en-US" altLang="hu-HU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2400" dirty="0" smtClean="0"/>
              <a:t>Q</a:t>
            </a:r>
            <a:r>
              <a:rPr lang="hu-HU" altLang="hu-HU" sz="2400" baseline="-25000" dirty="0"/>
              <a:t>2</a:t>
            </a:r>
            <a:endParaRPr lang="en-US" altLang="hu-HU" sz="2400" baseline="-25000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115616" y="3212976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mtClean="0"/>
              <a:t>UU</a:t>
            </a:r>
            <a:endParaRPr lang="en-US" altLang="hu-HU"/>
          </a:p>
        </p:txBody>
      </p:sp>
      <p:sp>
        <p:nvSpPr>
          <p:cNvPr id="18" name="Arc 6"/>
          <p:cNvSpPr>
            <a:spLocks/>
          </p:cNvSpPr>
          <p:nvPr/>
        </p:nvSpPr>
        <p:spPr bwMode="auto">
          <a:xfrm rot="10800000">
            <a:off x="1907704" y="3861048"/>
            <a:ext cx="3073257" cy="2839333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691680" y="378904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mtClean="0"/>
              <a:t>U’U’</a:t>
            </a:r>
            <a:endParaRPr lang="en-US" altLang="hu-HU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4353091" y="6165304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2400" dirty="0" smtClean="0"/>
              <a:t>Q</a:t>
            </a:r>
            <a:r>
              <a:rPr lang="hu-HU" altLang="hu-HU" sz="2400" baseline="-25000" dirty="0" err="1"/>
              <a:t>1</a:t>
            </a:r>
            <a:endParaRPr lang="en-US" altLang="hu-HU" sz="2400" baseline="-250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764974" y="1571308"/>
            <a:ext cx="2350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közömbösségi görbék nem metszhetik egymást</a:t>
            </a:r>
            <a:endParaRPr lang="hu-HU" sz="2400" dirty="0"/>
          </a:p>
        </p:txBody>
      </p:sp>
      <p:sp>
        <p:nvSpPr>
          <p:cNvPr id="21" name="Tartalom helye 2"/>
          <p:cNvSpPr txBox="1">
            <a:spLocks/>
          </p:cNvSpPr>
          <p:nvPr/>
        </p:nvSpPr>
        <p:spPr>
          <a:xfrm>
            <a:off x="4886491" y="5280715"/>
            <a:ext cx="4150005" cy="1727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 dirty="0" smtClean="0"/>
              <a:t>	</a:t>
            </a:r>
            <a:r>
              <a:rPr lang="hu-HU" sz="2000" dirty="0" smtClean="0"/>
              <a:t>Z mindkét jószágból többet tartalmaz, ezért hasznosabb kell, hogy legyen, nem lehet ugyanazon a közömbösségi görbén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832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Árindexek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árindexeket képzünk, akkor az árak súlyozott átlagát hasonlítjuk össze a két időszakban: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Ebben az esetben célszerű az átlagok kiszámításához a mennyiségeket választani súlyként.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426740"/>
              </p:ext>
            </p:extLst>
          </p:nvPr>
        </p:nvGraphicFramePr>
        <p:xfrm>
          <a:off x="1475656" y="3068960"/>
          <a:ext cx="2919412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1117440" imgH="457200" progId="Equation.3">
                  <p:embed/>
                </p:oleObj>
              </mc:Choice>
              <mc:Fallback>
                <p:oleObj name="Equation" r:id="rId3" imgW="111744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068960"/>
                        <a:ext cx="2919412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4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Laspeyres-</a:t>
            </a:r>
            <a:r>
              <a:rPr lang="hu-HU" dirty="0" smtClean="0"/>
              <a:t> és </a:t>
            </a:r>
            <a:r>
              <a:rPr lang="hu-HU" dirty="0" err="1" smtClean="0"/>
              <a:t>Paasche-árindexek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Ha a tárgyidőszak mennyiségeit választjuk súlyként, akkor </a:t>
            </a:r>
            <a:r>
              <a:rPr lang="hu-HU" dirty="0" err="1" smtClean="0"/>
              <a:t>Paasche-árindexet</a:t>
            </a:r>
            <a:r>
              <a:rPr lang="hu-HU" dirty="0" smtClean="0"/>
              <a:t> képzünk:</a:t>
            </a:r>
          </a:p>
          <a:p>
            <a:r>
              <a:rPr lang="hu-HU" dirty="0" smtClean="0"/>
              <a:t>Ha viszont a bázisidőszak mennyiségeit, akkor ún. </a:t>
            </a:r>
            <a:r>
              <a:rPr lang="hu-HU" dirty="0" err="1" smtClean="0"/>
              <a:t>Laspeyres-árindexet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Az árindexek esetében különböző árak vannak a számlálóban és a nevezőben, így az eggyel való összehasonlítás és a kinyilvánított preferenciák alapján nem sokat tudhatunk meg a fogyasztó jóléti helyzetéről.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59019"/>
              </p:ext>
            </p:extLst>
          </p:nvPr>
        </p:nvGraphicFramePr>
        <p:xfrm>
          <a:off x="1403648" y="3356992"/>
          <a:ext cx="2886075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3" imgW="1104840" imgH="457200" progId="Equation.3">
                  <p:embed/>
                </p:oleObj>
              </mc:Choice>
              <mc:Fallback>
                <p:oleObj name="Equation" r:id="rId3" imgW="1104840" imgH="4572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356992"/>
                        <a:ext cx="2886075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046915"/>
              </p:ext>
            </p:extLst>
          </p:nvPr>
        </p:nvGraphicFramePr>
        <p:xfrm>
          <a:off x="4716016" y="3356992"/>
          <a:ext cx="278765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" imgW="1066680" imgH="457200" progId="Equation.3">
                  <p:embed/>
                </p:oleObj>
              </mc:Choice>
              <mc:Fallback>
                <p:oleObj name="Equation" r:id="rId5" imgW="1066680" imgH="4572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356992"/>
                        <a:ext cx="278765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19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Kiadási index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Ehelyett határozzunk meg egy másfajta indexet, a teljes kiadások változását az alábbi módon: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Ez a tárgyidőszak összes kiadásainak aránya a bázisidőszak teljes kiadásaihoz viszonyítva. 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292428"/>
              </p:ext>
            </p:extLst>
          </p:nvPr>
        </p:nvGraphicFramePr>
        <p:xfrm>
          <a:off x="1509713" y="3027363"/>
          <a:ext cx="2852737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1091880" imgH="457200" progId="Equation.3">
                  <p:embed/>
                </p:oleObj>
              </mc:Choice>
              <mc:Fallback>
                <p:oleObj name="Equation" r:id="rId3" imgW="1091880" imgH="457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3027363"/>
                        <a:ext cx="2852737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62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Paasche-árindex</a:t>
            </a:r>
            <a:r>
              <a:rPr lang="hu-HU" dirty="0" smtClean="0"/>
              <a:t> és a kiadási index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Tegyük fel, hogy a </a:t>
            </a:r>
            <a:r>
              <a:rPr lang="hu-HU" dirty="0" err="1" smtClean="0"/>
              <a:t>Paasche-árindex</a:t>
            </a:r>
            <a:r>
              <a:rPr lang="hu-HU" dirty="0" smtClean="0"/>
              <a:t> nagyobb, mint az M. Ekkor: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számlálóval való osztás és a nevezők keresztbe szorzása után ebből:</a:t>
            </a:r>
          </a:p>
          <a:p>
            <a:endParaRPr lang="hu-HU" dirty="0"/>
          </a:p>
          <a:p>
            <a:r>
              <a:rPr lang="hu-HU" dirty="0" smtClean="0"/>
              <a:t>Ami azt jelenti, hogy a bázisidőszakban választott kosarat preferáltnak nyilvánították a tárgyidőszakban választotthoz képest, tehát a fogyasztó a tárgyidőszakban rosszabb helyzetbe került a bázisidőszakhoz képest.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598594"/>
              </p:ext>
            </p:extLst>
          </p:nvPr>
        </p:nvGraphicFramePr>
        <p:xfrm>
          <a:off x="971600" y="2204864"/>
          <a:ext cx="5907087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2260440" imgH="457200" progId="Equation.3">
                  <p:embed/>
                </p:oleObj>
              </mc:Choice>
              <mc:Fallback>
                <p:oleObj name="Equation" r:id="rId3" imgW="2260440" imgH="457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204864"/>
                        <a:ext cx="5907087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899661"/>
              </p:ext>
            </p:extLst>
          </p:nvPr>
        </p:nvGraphicFramePr>
        <p:xfrm>
          <a:off x="1691680" y="4077072"/>
          <a:ext cx="42148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5" imgW="1612800" imgH="228600" progId="Equation.3">
                  <p:embed/>
                </p:oleObj>
              </mc:Choice>
              <mc:Fallback>
                <p:oleObj name="Equation" r:id="rId5" imgW="161280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077072"/>
                        <a:ext cx="4214812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21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Laspeyres-árindex</a:t>
            </a:r>
            <a:r>
              <a:rPr lang="hu-HU" dirty="0" smtClean="0"/>
              <a:t> és a kiadási index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Most tegyük fel, hogy a </a:t>
            </a:r>
            <a:r>
              <a:rPr lang="hu-HU" dirty="0" err="1" smtClean="0"/>
              <a:t>Laspeyres-árindex</a:t>
            </a:r>
            <a:r>
              <a:rPr lang="hu-HU" dirty="0" smtClean="0"/>
              <a:t> kisebb M-nél. Ekkor: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nevezővel való egyszerűsítés után kapjuk, hogy:</a:t>
            </a:r>
          </a:p>
          <a:p>
            <a:endParaRPr lang="hu-HU" dirty="0"/>
          </a:p>
          <a:p>
            <a:r>
              <a:rPr lang="hu-HU" dirty="0" smtClean="0"/>
              <a:t>Azaz a fogyasztónak jobb helyzetben kell lennie a tárgyidőszakban, mint a bázisidőszakban.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498443"/>
              </p:ext>
            </p:extLst>
          </p:nvPr>
        </p:nvGraphicFramePr>
        <p:xfrm>
          <a:off x="899592" y="2492896"/>
          <a:ext cx="60071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2298600" imgH="457200" progId="Equation.3">
                  <p:embed/>
                </p:oleObj>
              </mc:Choice>
              <mc:Fallback>
                <p:oleObj name="Equation" r:id="rId3" imgW="229860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492896"/>
                        <a:ext cx="60071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385539"/>
              </p:ext>
            </p:extLst>
          </p:nvPr>
        </p:nvGraphicFramePr>
        <p:xfrm>
          <a:off x="1763688" y="4581128"/>
          <a:ext cx="4320480" cy="627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1574640" imgH="228600" progId="Equation.3">
                  <p:embed/>
                </p:oleObj>
              </mc:Choice>
              <mc:Fallback>
                <p:oleObj name="Equation" r:id="rId5" imgW="15746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581128"/>
                        <a:ext cx="4320480" cy="627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8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Következtetések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Ha a bázisidőszakból a tárgyidőszakba történő elmozdulás során az árak jobban emelkednek, mint a jövedelem (az összes kiadás), akkor a </a:t>
            </a:r>
            <a:r>
              <a:rPr lang="hu-HU" dirty="0" err="1" smtClean="0"/>
              <a:t>Paasche-árindex</a:t>
            </a:r>
            <a:r>
              <a:rPr lang="hu-HU" dirty="0" smtClean="0"/>
              <a:t> és a jövedelem összevetésével a kinyilvánított preferenciák alapján joggal gondolhatjuk, hogy a fogyasztó rosszabb helyzetbe kerül.</a:t>
            </a:r>
          </a:p>
          <a:p>
            <a:r>
              <a:rPr lang="hu-HU" dirty="0" smtClean="0"/>
              <a:t>Ha viszont a jövedelem nő jobban, akkor a fogyasztó helyzete javul (lásd előző dia).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4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Példák a </a:t>
            </a:r>
            <a:r>
              <a:rPr lang="hu-HU" dirty="0" err="1" smtClean="0"/>
              <a:t>Paasche-</a:t>
            </a:r>
            <a:r>
              <a:rPr lang="hu-HU" dirty="0" smtClean="0"/>
              <a:t> és a </a:t>
            </a:r>
            <a:r>
              <a:rPr lang="hu-HU" dirty="0" err="1" smtClean="0"/>
              <a:t>Laspeyres-árindexre</a:t>
            </a:r>
            <a:r>
              <a:rPr lang="hu-HU" dirty="0" smtClean="0"/>
              <a:t> (makroökonómia)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Fogyasztói árindex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Laspeyres-árindex</a:t>
            </a:r>
            <a:r>
              <a:rPr lang="hu-HU" dirty="0" smtClean="0"/>
              <a:t>, azaz a bázisidőszaki volumenekkel számol.</a:t>
            </a:r>
          </a:p>
          <a:p>
            <a:r>
              <a:rPr lang="hu-HU" dirty="0" smtClean="0"/>
              <a:t>Túlbecsülheti az infláció miatt a fogyasztót érő jóléti veszteséget, mert nem számol a helyettesítés lehetőségével.</a:t>
            </a:r>
          </a:p>
          <a:p>
            <a:r>
              <a:rPr lang="hu-HU" dirty="0" smtClean="0"/>
              <a:t>Csak fogyasztási javakat tartalmaz; de köztük importjavak árait is.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err="1" smtClean="0"/>
              <a:t>GDP-deflátor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66494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Paasche-árindex</a:t>
            </a:r>
            <a:r>
              <a:rPr lang="hu-HU" dirty="0" smtClean="0"/>
              <a:t>, változó volumeneket vesz figyelembe</a:t>
            </a:r>
          </a:p>
          <a:p>
            <a:r>
              <a:rPr lang="hu-HU" dirty="0" smtClean="0"/>
              <a:t>Alulbecsülheti az árnövekedés miatti jóléti veszteséget, mert nem számol azzal, hogy a helyettesítés csökkentheti a fogyasztói jólétet.</a:t>
            </a:r>
          </a:p>
          <a:p>
            <a:r>
              <a:rPr lang="hu-HU" dirty="0" smtClean="0"/>
              <a:t>Fogyasztási és beruházási javakat is figyelembe vesz, de az importjavak árait nem.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53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Nyugdíjkifizetések indexálása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Sok idősebb embernek a társadalombiztosítás (állami nyugdíjrendszer) jelenti az egyetlen állandó jövedelemforrást. </a:t>
            </a:r>
          </a:p>
          <a:p>
            <a:r>
              <a:rPr lang="hu-HU" dirty="0" smtClean="0"/>
              <a:t>Ezért a nyugdíjakat időről időre megkísérlik úgy kiigazítani, hogy a vásárlóerejük az árak változása ellenére is változatlan maradjon.</a:t>
            </a:r>
          </a:p>
          <a:p>
            <a:r>
              <a:rPr lang="hu-HU" dirty="0" smtClean="0"/>
              <a:t>Mivel a kifizetések nagysága függ valamilyen árindex vagy </a:t>
            </a:r>
            <a:r>
              <a:rPr lang="hu-HU" dirty="0" err="1" smtClean="0"/>
              <a:t>megélhetésiköltség-index</a:t>
            </a:r>
            <a:r>
              <a:rPr lang="hu-HU" dirty="0" smtClean="0"/>
              <a:t> mozgásától, ezt az eljárást indexálásnak nevezzük.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106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890"/>
            <a:ext cx="8229600" cy="1143000"/>
          </a:xfrm>
        </p:spPr>
        <p:txBody>
          <a:bodyPr/>
          <a:lstStyle/>
          <a:p>
            <a:r>
              <a:rPr lang="hu-HU" dirty="0" smtClean="0"/>
              <a:t>Nyugdíjkifizetések indexálása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Ez a gyakorlatban a következőképpen történhet: A bázisévben felmérik a nyugdíjasok átlagos fogyasztói kosarát, majd ezt követően minden évben úgy állapítják meg a kifizetéseket, hogy az átlagos helyzetű idős állampolgár „vásárlóereje” változatlan maradjon.</a:t>
            </a:r>
          </a:p>
          <a:p>
            <a:r>
              <a:rPr lang="hu-HU" sz="2800" dirty="0" smtClean="0"/>
              <a:t>Változatlan abban az értelemben, hogy a nyugdíjból éppen a bázisév átlagos fogyasztási kosarát lehessen megfizetni (</a:t>
            </a:r>
            <a:r>
              <a:rPr lang="hu-HU" sz="2800" dirty="0" err="1" smtClean="0"/>
              <a:t>Slutsky-féle</a:t>
            </a:r>
            <a:r>
              <a:rPr lang="hu-HU" sz="2800" dirty="0" smtClean="0"/>
              <a:t> reáljövedelem-felfogás).</a:t>
            </a:r>
          </a:p>
          <a:p>
            <a:r>
              <a:rPr lang="hu-HU" sz="2800" dirty="0" smtClean="0"/>
              <a:t>Ennek azonban az a következménye, hogy az átlagnyugdíjas majdnem mindig jobb helyzetbe kerül a bázisévhez képest (</a:t>
            </a:r>
            <a:r>
              <a:rPr lang="hu-HU" sz="2800" dirty="0" smtClean="0">
                <a:sym typeface="Wingdings" panose="05000000000000000000" pitchFamily="2" charset="2"/>
              </a:rPr>
              <a:t> helyettesítési hatás).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794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>
            <a:off x="822764" y="4725589"/>
            <a:ext cx="4212998" cy="1912194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Derékszögű háromszög 4"/>
          <p:cNvSpPr/>
          <p:nvPr/>
        </p:nvSpPr>
        <p:spPr>
          <a:xfrm>
            <a:off x="827584" y="3705051"/>
            <a:ext cx="2381084" cy="2932733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827583" y="6629400"/>
            <a:ext cx="4959755" cy="8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394073" y="4436629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5787339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093532" y="528077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535697" y="5314907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(x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x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13" name="Arc 6"/>
          <p:cNvSpPr>
            <a:spLocks/>
          </p:cNvSpPr>
          <p:nvPr/>
        </p:nvSpPr>
        <p:spPr bwMode="auto">
          <a:xfrm rot="10800000">
            <a:off x="1122504" y="3545534"/>
            <a:ext cx="4122742" cy="2360109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rc 6"/>
          <p:cNvSpPr>
            <a:spLocks/>
          </p:cNvSpPr>
          <p:nvPr/>
        </p:nvSpPr>
        <p:spPr bwMode="auto">
          <a:xfrm rot="10800000">
            <a:off x="1008635" y="3781329"/>
            <a:ext cx="4122742" cy="2360109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32487" y="4384372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(y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y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832487" y="4894695"/>
            <a:ext cx="1416666" cy="1763735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>
            <a:endCxn id="11" idx="7"/>
          </p:cNvCxnSpPr>
          <p:nvPr/>
        </p:nvCxnSpPr>
        <p:spPr>
          <a:xfrm flipH="1">
            <a:off x="2151798" y="4470760"/>
            <a:ext cx="620002" cy="820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2773490" y="4181726"/>
            <a:ext cx="2014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Optimális választás a bázisidőszakban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1815075" y="3395635"/>
            <a:ext cx="2014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Optimális választás az indexálás után</a:t>
            </a:r>
            <a:endParaRPr lang="hu-HU" dirty="0"/>
          </a:p>
        </p:txBody>
      </p:sp>
      <p:cxnSp>
        <p:nvCxnSpPr>
          <p:cNvPr id="24" name="Egyenes összekötő nyíllal 23"/>
          <p:cNvCxnSpPr/>
          <p:nvPr/>
        </p:nvCxnSpPr>
        <p:spPr>
          <a:xfrm flipH="1">
            <a:off x="1462336" y="4041966"/>
            <a:ext cx="555790" cy="394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4451812" y="5532791"/>
            <a:ext cx="1868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Költségvetési egyenes a bázisidőszakban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2801630" y="4869368"/>
            <a:ext cx="246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Költségvetési egyenes az indexálás után</a:t>
            </a:r>
            <a:endParaRPr lang="hu-HU" dirty="0"/>
          </a:p>
        </p:txBody>
      </p:sp>
      <p:cxnSp>
        <p:nvCxnSpPr>
          <p:cNvPr id="31" name="Egyenes összekötő nyíllal 30"/>
          <p:cNvCxnSpPr/>
          <p:nvPr/>
        </p:nvCxnSpPr>
        <p:spPr>
          <a:xfrm flipH="1">
            <a:off x="3183874" y="5489655"/>
            <a:ext cx="235998" cy="992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832487" y="5688538"/>
            <a:ext cx="2014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Költségvetési egyenes az indexálás előtt</a:t>
            </a:r>
            <a:endParaRPr lang="hu-HU" dirty="0"/>
          </a:p>
        </p:txBody>
      </p:sp>
      <p:cxnSp>
        <p:nvCxnSpPr>
          <p:cNvPr id="34" name="Egyenes összekötő nyíllal 33"/>
          <p:cNvCxnSpPr/>
          <p:nvPr/>
        </p:nvCxnSpPr>
        <p:spPr>
          <a:xfrm flipV="1">
            <a:off x="1122503" y="5290773"/>
            <a:ext cx="0" cy="397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artalom helye 2"/>
          <p:cNvSpPr>
            <a:spLocks noGrp="1"/>
          </p:cNvSpPr>
          <p:nvPr>
            <p:ph idx="1"/>
          </p:nvPr>
        </p:nvSpPr>
        <p:spPr>
          <a:xfrm>
            <a:off x="450962" y="260648"/>
            <a:ext cx="8229600" cy="2880320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b időszakban (x</a:t>
            </a:r>
            <a:r>
              <a:rPr lang="hu-HU" sz="2400" baseline="30000" dirty="0" smtClean="0"/>
              <a:t>b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, x</a:t>
            </a:r>
            <a:r>
              <a:rPr lang="hu-HU" sz="2400" baseline="30000" dirty="0" smtClean="0"/>
              <a:t>b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) lesz az optimális fogyasztói kosár a   (p</a:t>
            </a:r>
            <a:r>
              <a:rPr lang="hu-HU" sz="2400" baseline="30000" dirty="0" smtClean="0"/>
              <a:t>b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, p</a:t>
            </a:r>
            <a:r>
              <a:rPr lang="hu-HU" sz="2400" baseline="30000" dirty="0" smtClean="0"/>
              <a:t>b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) árak mellett. Ekkor a bázisidőszaki költségvetési egyenesnek érintenie kell a (x</a:t>
            </a:r>
            <a:r>
              <a:rPr lang="hu-HU" sz="2400" baseline="30000" dirty="0" smtClean="0"/>
              <a:t>b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, x</a:t>
            </a:r>
            <a:r>
              <a:rPr lang="hu-HU" sz="2400" baseline="30000" dirty="0" smtClean="0"/>
              <a:t>b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) ponton áthaladó közömbösségi görbét.</a:t>
            </a:r>
          </a:p>
          <a:p>
            <a:r>
              <a:rPr lang="hu-HU" sz="2400" dirty="0" smtClean="0"/>
              <a:t>Ha az árak úgy emelkednek, hogy a költségvetési egyenes befelé tolódik és megdől (a relatív árak is megváltoznak), az indexálási program úgy növelné meg a kifizetéseket, hogy az új árak mellett is megfizethető legyen a (x</a:t>
            </a:r>
            <a:r>
              <a:rPr lang="hu-HU" sz="2400" baseline="30000" dirty="0" smtClean="0"/>
              <a:t>b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, x</a:t>
            </a:r>
            <a:r>
              <a:rPr lang="hu-HU" sz="2400" baseline="30000" dirty="0" smtClean="0"/>
              <a:t>b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) kosár.</a:t>
            </a:r>
            <a:endParaRPr lang="hu-HU" sz="2400" dirty="0"/>
          </a:p>
        </p:txBody>
      </p:sp>
      <p:sp>
        <p:nvSpPr>
          <p:cNvPr id="36" name="Tartalom helye 2"/>
          <p:cNvSpPr txBox="1">
            <a:spLocks/>
          </p:cNvSpPr>
          <p:nvPr/>
        </p:nvSpPr>
        <p:spPr>
          <a:xfrm>
            <a:off x="5146422" y="3037586"/>
            <a:ext cx="3831313" cy="3714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2400" dirty="0" smtClean="0"/>
              <a:t>Ekkor azonban a költségvetési egyenes már metszené a közömbösségi görbét, és lenne olyan más kosár az egyenesen, amely szigorúan preferált a bázisidőszaki fogyasztáshoz képest. A fogyasztónak tehát rendszerint lehetősége      van arra, hogy a 	bázisévinél jobb helyzetbe jusson.</a:t>
            </a:r>
            <a:endParaRPr lang="hu-HU" sz="2400" dirty="0"/>
          </a:p>
        </p:txBody>
      </p:sp>
      <p:cxnSp>
        <p:nvCxnSpPr>
          <p:cNvPr id="42" name="Egyenes összekötő nyíllal 41"/>
          <p:cNvCxnSpPr/>
          <p:nvPr/>
        </p:nvCxnSpPr>
        <p:spPr>
          <a:xfrm flipH="1">
            <a:off x="4355976" y="6141438"/>
            <a:ext cx="95836" cy="95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89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Ismétlés: Jól viselkedő közömbösségi görbék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r>
              <a:rPr lang="hu-HU" dirty="0" smtClean="0"/>
              <a:t>Konvexitás: ha (x</a:t>
            </a:r>
            <a:r>
              <a:rPr lang="hu-HU" baseline="-25000" dirty="0" smtClean="0"/>
              <a:t>1</a:t>
            </a:r>
            <a:r>
              <a:rPr lang="hu-HU" dirty="0" smtClean="0"/>
              <a:t>,x</a:t>
            </a:r>
            <a:r>
              <a:rPr lang="hu-HU" baseline="-25000" dirty="0" smtClean="0"/>
              <a:t>2</a:t>
            </a:r>
            <a:r>
              <a:rPr lang="hu-HU" dirty="0" smtClean="0"/>
              <a:t>) és (y</a:t>
            </a:r>
            <a:r>
              <a:rPr lang="hu-HU" baseline="-25000" dirty="0" smtClean="0"/>
              <a:t>1</a:t>
            </a:r>
            <a:r>
              <a:rPr lang="hu-HU" dirty="0" smtClean="0"/>
              <a:t>,y</a:t>
            </a:r>
            <a:r>
              <a:rPr lang="hu-HU" baseline="-25000" dirty="0" smtClean="0"/>
              <a:t>2</a:t>
            </a:r>
            <a:r>
              <a:rPr lang="hu-HU" dirty="0" smtClean="0"/>
              <a:t>) ugyanazon a közömbösségi görbén található, akkor ∀</a:t>
            </a:r>
            <a:r>
              <a:rPr lang="el-GR" dirty="0" smtClean="0"/>
              <a:t>λ</a:t>
            </a:r>
            <a:r>
              <a:rPr lang="hu-HU" dirty="0" smtClean="0"/>
              <a:t>∈(0,1)</a:t>
            </a:r>
          </a:p>
          <a:p>
            <a:pPr marL="0" indent="0">
              <a:buNone/>
            </a:pPr>
            <a:r>
              <a:rPr lang="hu-HU" dirty="0" smtClean="0"/>
              <a:t>	(</a:t>
            </a:r>
            <a:r>
              <a:rPr lang="el-GR" dirty="0" smtClean="0"/>
              <a:t>λ</a:t>
            </a:r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+[1−</a:t>
            </a:r>
            <a:r>
              <a:rPr lang="el-GR" dirty="0" smtClean="0"/>
              <a:t>λ</a:t>
            </a:r>
            <a:r>
              <a:rPr lang="hu-HU" dirty="0" smtClean="0"/>
              <a:t>]y</a:t>
            </a:r>
            <a:r>
              <a:rPr lang="hu-HU" baseline="-25000" dirty="0" smtClean="0"/>
              <a:t>1</a:t>
            </a:r>
            <a:r>
              <a:rPr lang="hu-HU" dirty="0" smtClean="0"/>
              <a:t>,</a:t>
            </a:r>
            <a:r>
              <a:rPr lang="el-GR" dirty="0" smtClean="0"/>
              <a:t> λ</a:t>
            </a:r>
            <a:r>
              <a:rPr lang="hu-HU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+[1−</a:t>
            </a:r>
            <a:r>
              <a:rPr lang="el-GR" dirty="0" smtClean="0"/>
              <a:t>λ</a:t>
            </a:r>
            <a:r>
              <a:rPr lang="hu-HU" dirty="0" smtClean="0"/>
              <a:t>]y</a:t>
            </a:r>
            <a:r>
              <a:rPr lang="hu-HU" baseline="-25000" dirty="0" smtClean="0"/>
              <a:t>2</a:t>
            </a:r>
            <a:r>
              <a:rPr lang="hu-HU" dirty="0" smtClean="0"/>
              <a:t>) </a:t>
            </a:r>
            <a:r>
              <a:rPr lang="hu-HU" u="sng" dirty="0" smtClean="0"/>
              <a:t>≻</a:t>
            </a:r>
            <a:r>
              <a:rPr lang="hu-HU" dirty="0" smtClean="0"/>
              <a:t> (x</a:t>
            </a:r>
            <a:r>
              <a:rPr lang="hu-HU" baseline="-25000" dirty="0" smtClean="0"/>
              <a:t>1</a:t>
            </a:r>
            <a:r>
              <a:rPr lang="hu-HU" dirty="0" smtClean="0"/>
              <a:t>,x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</a:p>
          <a:p>
            <a:r>
              <a:rPr lang="hu-HU" dirty="0" smtClean="0"/>
              <a:t>Szigorú konvexitás: két különböző kosár súlyozott átlaga szigorúan preferált a két szélső kosárhoz képest. </a:t>
            </a:r>
            <a:endParaRPr lang="hu-HU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4353091" y="4509120"/>
            <a:ext cx="0" cy="2002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353091" y="6471369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369315" y="5607273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5721243" y="4887193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469852" y="5423916"/>
            <a:ext cx="81004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dirty="0" smtClean="0"/>
              <a:t>X</a:t>
            </a:r>
            <a:endParaRPr lang="en-US" altLang="hu-HU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398509" y="468589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dirty="0" smtClean="0"/>
              <a:t>Y</a:t>
            </a:r>
            <a:endParaRPr lang="en-US" altLang="hu-HU" dirty="0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3895958" y="4692724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2400" dirty="0" smtClean="0"/>
              <a:t>Q</a:t>
            </a:r>
            <a:r>
              <a:rPr lang="hu-HU" altLang="hu-HU" sz="2400" baseline="-25000" dirty="0"/>
              <a:t>2</a:t>
            </a:r>
            <a:endParaRPr lang="en-US" altLang="hu-HU" sz="2400" baseline="-25000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198617" y="5784226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dirty="0" smtClean="0"/>
              <a:t>U</a:t>
            </a:r>
            <a:endParaRPr lang="en-US" altLang="hu-HU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7878598" y="6039321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2400" dirty="0" smtClean="0"/>
              <a:t>Q</a:t>
            </a:r>
            <a:r>
              <a:rPr lang="hu-HU" altLang="hu-HU" sz="2400" baseline="-25000" dirty="0" err="1"/>
              <a:t>1</a:t>
            </a:r>
            <a:endParaRPr lang="en-US" altLang="hu-HU" sz="2400" baseline="-25000" dirty="0"/>
          </a:p>
        </p:txBody>
      </p:sp>
      <p:cxnSp>
        <p:nvCxnSpPr>
          <p:cNvPr id="19" name="Egyenes összekötő 18"/>
          <p:cNvCxnSpPr>
            <a:stCxn id="9" idx="5"/>
            <a:endCxn id="8" idx="5"/>
          </p:cNvCxnSpPr>
          <p:nvPr/>
        </p:nvCxnSpPr>
        <p:spPr>
          <a:xfrm>
            <a:off x="5779509" y="4945459"/>
            <a:ext cx="6480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9"/>
          <p:cNvSpPr>
            <a:spLocks noChangeArrowheads="1"/>
          </p:cNvSpPr>
          <p:nvPr/>
        </p:nvSpPr>
        <p:spPr bwMode="auto">
          <a:xfrm>
            <a:off x="6035282" y="5234731"/>
            <a:ext cx="68263" cy="682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rc 6"/>
          <p:cNvSpPr>
            <a:spLocks/>
          </p:cNvSpPr>
          <p:nvPr/>
        </p:nvSpPr>
        <p:spPr bwMode="auto">
          <a:xfrm rot="10800000">
            <a:off x="5589007" y="4255869"/>
            <a:ext cx="2289589" cy="1897689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9525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Szövegdoboz 28"/>
          <p:cNvSpPr txBox="1"/>
          <p:nvPr/>
        </p:nvSpPr>
        <p:spPr>
          <a:xfrm>
            <a:off x="755576" y="4921324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Most ezt utóbbit fogjuk feltételezni a preferenciákról (ez pl. a tökéletes helyettesítésre már nem igaz)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98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Kérdések,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Összeegyeztethető-e a magatartás a maximalizáló fogyasztó modelljével? Melyik kosarat preferálja a fogyasztó?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Ha az árakat a </a:t>
            </a:r>
            <a:r>
              <a:rPr lang="hu-HU" u="sng" dirty="0" smtClean="0"/>
              <a:t>p</a:t>
            </a:r>
            <a:r>
              <a:rPr lang="hu-HU" dirty="0" smtClean="0"/>
              <a:t>=(1,2) vektor adja meg, akkor a fogyasztói kereslet </a:t>
            </a:r>
            <a:r>
              <a:rPr lang="hu-HU" u="sng" dirty="0" smtClean="0"/>
              <a:t>x</a:t>
            </a:r>
            <a:r>
              <a:rPr lang="hu-HU" dirty="0" smtClean="0"/>
              <a:t>=(1,2) lesz, ha pedig az árak vektora </a:t>
            </a:r>
            <a:r>
              <a:rPr lang="hu-HU" u="sng" dirty="0" smtClean="0"/>
              <a:t>q</a:t>
            </a:r>
            <a:r>
              <a:rPr lang="hu-HU" dirty="0" smtClean="0"/>
              <a:t>=(2,1), a kereslet </a:t>
            </a:r>
            <a:r>
              <a:rPr lang="hu-HU" u="sng" dirty="0" smtClean="0"/>
              <a:t>y</a:t>
            </a:r>
            <a:r>
              <a:rPr lang="hu-HU" dirty="0" smtClean="0"/>
              <a:t>=(2,1).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Ha az árakat a </a:t>
            </a:r>
            <a:r>
              <a:rPr lang="hu-HU" u="sng" dirty="0" smtClean="0"/>
              <a:t>p</a:t>
            </a:r>
            <a:r>
              <a:rPr lang="hu-HU" dirty="0" smtClean="0"/>
              <a:t>=(2,1) vektor adja meg, akkor a fogyasztói kereslet </a:t>
            </a:r>
            <a:r>
              <a:rPr lang="hu-HU" u="sng" dirty="0" smtClean="0"/>
              <a:t>x</a:t>
            </a:r>
            <a:r>
              <a:rPr lang="hu-HU" dirty="0" smtClean="0"/>
              <a:t>=(1,2) lesz, ha pedig az árak vektora </a:t>
            </a:r>
            <a:r>
              <a:rPr lang="hu-HU" u="sng" dirty="0" smtClean="0"/>
              <a:t>q</a:t>
            </a:r>
            <a:r>
              <a:rPr lang="hu-HU" dirty="0" smtClean="0"/>
              <a:t>=(1,2), a kereslet </a:t>
            </a:r>
            <a:r>
              <a:rPr lang="hu-HU" u="sng" dirty="0" smtClean="0"/>
              <a:t>y</a:t>
            </a:r>
            <a:r>
              <a:rPr lang="hu-HU" dirty="0" smtClean="0"/>
              <a:t>=(2,1).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29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9405"/>
            <a:ext cx="8229600" cy="1143000"/>
          </a:xfrm>
        </p:spPr>
        <p:txBody>
          <a:bodyPr/>
          <a:lstStyle/>
          <a:p>
            <a:r>
              <a:rPr lang="hu-HU" dirty="0" smtClean="0"/>
              <a:t>Kérdések,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hu-HU" dirty="0" smtClean="0"/>
              <a:t>A nyugdíj-indexálás esetében láttuk, hogy a kedvezményezettek egy ilyen jövedelem-kiigazítás után legalább olyan jó (de rendszerint kedvezőbb) helyzetbe kerülnek, mint eredetileg voltak.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Milyen árváltozás esetében maradna a fogyasztó pontosan ugyanolyan helyzetben, mint eredetileg, ha nem számítana milyen preferenciái vannak?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Milyen preferenciák esetében maradna ugyanolyan helyzetben bármilyen árváltozás után?</a:t>
            </a:r>
          </a:p>
          <a:p>
            <a:pPr marL="514350" indent="-514350">
              <a:buFont typeface="+mj-lt"/>
              <a:buAutoNum type="alphaLcParenR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98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Nettó és bruttó kereslet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Bruttó és nettó kereslet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Tételezzük fel, hogy a fogyasztó kezdetben mindkét jószágból indulókészlettel rendelkezik, amelyet (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</a:t>
            </a:r>
            <a:r>
              <a:rPr lang="hu-HU" dirty="0" smtClean="0">
                <a:latin typeface="Times New Roman"/>
                <a:cs typeface="Times New Roman"/>
              </a:rPr>
              <a:t>,</a:t>
            </a:r>
            <a:r>
              <a:rPr lang="el-GR" dirty="0" smtClean="0">
                <a:latin typeface="Times New Roman"/>
                <a:cs typeface="Times New Roman"/>
              </a:rPr>
              <a:t> ω</a:t>
            </a:r>
            <a:r>
              <a:rPr lang="hu-HU" baseline="-25000" dirty="0" smtClean="0"/>
              <a:t>2</a:t>
            </a:r>
            <a:r>
              <a:rPr lang="hu-HU" dirty="0" smtClean="0"/>
              <a:t>) jelöl. </a:t>
            </a:r>
          </a:p>
          <a:p>
            <a:r>
              <a:rPr lang="hu-HU" dirty="0" smtClean="0"/>
              <a:t>Egy jószág </a:t>
            </a:r>
            <a:r>
              <a:rPr lang="hu-HU" b="1" dirty="0" smtClean="0"/>
              <a:t>bruttó kereslete</a:t>
            </a:r>
            <a:r>
              <a:rPr lang="hu-HU" dirty="0" smtClean="0"/>
              <a:t> (x</a:t>
            </a:r>
            <a:r>
              <a:rPr lang="hu-HU" baseline="-25000" dirty="0" smtClean="0"/>
              <a:t>1</a:t>
            </a:r>
            <a:r>
              <a:rPr lang="hu-HU" dirty="0" smtClean="0">
                <a:latin typeface="Times New Roman"/>
                <a:cs typeface="Times New Roman"/>
              </a:rPr>
              <a:t>,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hu-HU" dirty="0" smtClean="0">
                <a:latin typeface="Times New Roman"/>
                <a:cs typeface="Times New Roman"/>
              </a:rPr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) az a mennyiség, amelyet a fogyasztó összesen fogyaszt; a </a:t>
            </a:r>
            <a:r>
              <a:rPr lang="hu-HU" b="1" dirty="0" smtClean="0"/>
              <a:t>nettó kereslet</a:t>
            </a:r>
            <a:r>
              <a:rPr lang="hu-HU" dirty="0" smtClean="0"/>
              <a:t> (x</a:t>
            </a:r>
            <a:r>
              <a:rPr lang="hu-HU" baseline="-25000" dirty="0" smtClean="0"/>
              <a:t>1</a:t>
            </a:r>
            <a:r>
              <a:rPr lang="hu-HU" dirty="0" smtClean="0">
                <a:latin typeface="Times New Roman"/>
                <a:cs typeface="Times New Roman"/>
              </a:rPr>
              <a:t>−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</a:t>
            </a:r>
            <a:r>
              <a:rPr lang="hu-HU" dirty="0" smtClean="0">
                <a:latin typeface="Times New Roman"/>
                <a:cs typeface="Times New Roman"/>
              </a:rPr>
              <a:t>,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hu-HU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>
                <a:latin typeface="Times New Roman"/>
                <a:cs typeface="Times New Roman"/>
              </a:rPr>
              <a:t>−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2</a:t>
            </a:r>
            <a:r>
              <a:rPr lang="hu-HU" dirty="0" smtClean="0"/>
              <a:t>) a fogyasztó által elfogyasztott mennyiség és a rendelkezésre álló készlet közötti különbség. </a:t>
            </a:r>
          </a:p>
          <a:p>
            <a:r>
              <a:rPr lang="hu-HU" dirty="0" smtClean="0"/>
              <a:t>A nettó kereslet egy termékből lehet negatív is (</a:t>
            </a:r>
            <a:r>
              <a:rPr lang="hu-HU" dirty="0" smtClean="0">
                <a:sym typeface="Wingdings" pitchFamily="2" charset="2"/>
              </a:rPr>
              <a:t> nettó kínálat; lásd később).</a:t>
            </a:r>
            <a:endParaRPr lang="hu-H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költségvetési korlát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piacról hazahozott (vásárolt) jószágkosár értékének egyenlőnek kell lennie a piacra kivitt (eladott) jószágkosár értékével:</a:t>
            </a:r>
          </a:p>
          <a:p>
            <a:endParaRPr lang="hu-HU" dirty="0" smtClean="0"/>
          </a:p>
          <a:p>
            <a:r>
              <a:rPr lang="hu-HU" dirty="0" smtClean="0"/>
              <a:t>Ez az összefüggés kifejezhető a nettó kereslet segítségével is: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2987824" y="3140968"/>
          <a:ext cx="3358516" cy="46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3" imgW="1549080" imgH="215640" progId="Equation.3">
                  <p:embed/>
                </p:oleObj>
              </mc:Choice>
              <mc:Fallback>
                <p:oleObj name="Equation" r:id="rId3" imgW="15490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140968"/>
                        <a:ext cx="3358516" cy="467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867025" y="4868863"/>
          <a:ext cx="37449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5" imgW="1726920" imgH="215640" progId="Equation.3">
                  <p:embed/>
                </p:oleObj>
              </mc:Choice>
              <mc:Fallback>
                <p:oleObj name="Equation" r:id="rId5" imgW="17269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4868863"/>
                        <a:ext cx="37449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költségvetési egyenes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költségvetési egyenes egyrészt az indulókészlet, másrészt a megvásárolt javak összértékével jellemezhető (ezek </a:t>
            </a:r>
            <a:r>
              <a:rPr lang="hu-HU" dirty="0" err="1" smtClean="0"/>
              <a:t>egyenlőek</a:t>
            </a:r>
            <a:r>
              <a:rPr lang="hu-HU" dirty="0" smtClean="0"/>
              <a:t>):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az ár nem változik, akkor a készlet értéke és a fogyasztó pénzjövedelme sem változik. 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3619500" y="3141663"/>
          <a:ext cx="20939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Equation" r:id="rId3" imgW="965160" imgH="215640" progId="Equation.3">
                  <p:embed/>
                </p:oleObj>
              </mc:Choice>
              <mc:Fallback>
                <p:oleObj name="Equation" r:id="rId3" imgW="9651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141663"/>
                        <a:ext cx="20939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651250" y="3644900"/>
          <a:ext cx="21748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5" imgW="1002960" imgH="215640" progId="Equation.3">
                  <p:embed/>
                </p:oleObj>
              </mc:Choice>
              <mc:Fallback>
                <p:oleObj name="Equation" r:id="rId5" imgW="10029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3644900"/>
                        <a:ext cx="21748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költségvetési egyenes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költségvetési egyenes meredeksége –p</a:t>
            </a:r>
            <a:r>
              <a:rPr lang="hu-HU" baseline="-25000" dirty="0" smtClean="0"/>
              <a:t>1</a:t>
            </a:r>
            <a:r>
              <a:rPr lang="hu-HU" dirty="0" smtClean="0"/>
              <a:t>/p</a:t>
            </a:r>
            <a:r>
              <a:rPr lang="hu-HU" baseline="-25000" dirty="0" smtClean="0"/>
              <a:t>2</a:t>
            </a:r>
            <a:endParaRPr lang="hu-HU" dirty="0" smtClean="0"/>
          </a:p>
          <a:p>
            <a:r>
              <a:rPr lang="hu-HU" dirty="0" smtClean="0"/>
              <a:t>Az egyenes helyét könnyen meg tudjuk határozni, hiszen tudjuk, hogy az indulókészlet kosara mindig a költségvetési egyenesen fekszik. Azaz (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</a:t>
            </a:r>
            <a:r>
              <a:rPr lang="hu-HU" dirty="0" smtClean="0">
                <a:latin typeface="Times New Roman"/>
                <a:cs typeface="Times New Roman"/>
              </a:rPr>
              <a:t>,</a:t>
            </a:r>
            <a:r>
              <a:rPr lang="el-GR" dirty="0" smtClean="0">
                <a:latin typeface="Times New Roman"/>
                <a:cs typeface="Times New Roman"/>
              </a:rPr>
              <a:t> ω</a:t>
            </a:r>
            <a:r>
              <a:rPr lang="hu-HU" baseline="-25000" dirty="0" smtClean="0"/>
              <a:t>2</a:t>
            </a:r>
            <a:r>
              <a:rPr lang="hu-HU" dirty="0" smtClean="0"/>
              <a:t>) kielégítik a költségvetési egyenes által adott feltételt (az egyenes keresztül megy rajta), hiszen a készlet mindig éppen megfizethető a fogyasztó számára.</a:t>
            </a:r>
            <a:endParaRPr lang="hu-H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827584" y="3933056"/>
            <a:ext cx="2952328" cy="2751584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Optimális fogyasztói kosár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képen látható a fogyasztó optimális választása; ez a költségvetési egyenesen az a pont, ahol a helyettesítési határarány egyenlő 				az áraránnyal. Esetünkben 				x</a:t>
            </a:r>
            <a:r>
              <a:rPr lang="hu-HU" baseline="-25000" dirty="0" smtClean="0"/>
              <a:t>1</a:t>
            </a:r>
            <a:r>
              <a:rPr lang="hu-HU" baseline="30000" dirty="0" smtClean="0"/>
              <a:t>*</a:t>
            </a:r>
            <a:r>
              <a:rPr lang="hu-HU" dirty="0" smtClean="0"/>
              <a:t>&gt;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</a:t>
            </a:r>
            <a:r>
              <a:rPr lang="hu-HU" dirty="0" smtClean="0"/>
              <a:t> és x</a:t>
            </a:r>
            <a:r>
              <a:rPr lang="hu-HU" baseline="-25000" dirty="0" smtClean="0"/>
              <a:t>2</a:t>
            </a:r>
            <a:r>
              <a:rPr lang="hu-HU" baseline="30000" dirty="0" smtClean="0"/>
              <a:t>*</a:t>
            </a:r>
            <a:r>
              <a:rPr lang="hu-HU" dirty="0" smtClean="0"/>
              <a:t>&lt;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2</a:t>
            </a:r>
            <a:r>
              <a:rPr lang="hu-HU" dirty="0" smtClean="0"/>
              <a:t>, ezért a 				fogyasztó x</a:t>
            </a:r>
            <a:r>
              <a:rPr lang="hu-HU" baseline="-25000" dirty="0" smtClean="0"/>
              <a:t>1</a:t>
            </a:r>
            <a:r>
              <a:rPr lang="hu-HU" dirty="0" smtClean="0"/>
              <a:t> nettó 					vásárlója és x</a:t>
            </a:r>
            <a:r>
              <a:rPr lang="hu-HU" baseline="-25000" dirty="0" smtClean="0"/>
              <a:t>2</a:t>
            </a:r>
            <a:r>
              <a:rPr lang="hu-HU" dirty="0" smtClean="0"/>
              <a:t> nettó 					eladója.</a:t>
            </a:r>
            <a:endParaRPr lang="hu-HU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66936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2483768" y="5445224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483768" y="5229200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(x</a:t>
            </a:r>
            <a:r>
              <a:rPr lang="hu-HU" altLang="hu-HU" baseline="-25000" dirty="0" smtClean="0"/>
              <a:t>1</a:t>
            </a:r>
            <a:r>
              <a:rPr lang="hu-HU" altLang="hu-HU" baseline="30000" dirty="0" smtClean="0"/>
              <a:t>*</a:t>
            </a:r>
            <a:r>
              <a:rPr lang="hu-HU" altLang="hu-HU" dirty="0" smtClean="0"/>
              <a:t>,x</a:t>
            </a:r>
            <a:r>
              <a:rPr lang="hu-HU" altLang="hu-HU" baseline="-25000" dirty="0" smtClean="0"/>
              <a:t>2</a:t>
            </a:r>
            <a:r>
              <a:rPr lang="hu-HU" altLang="hu-HU" baseline="30000" dirty="0" smtClean="0"/>
              <a:t>*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5076056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475656" y="450912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475656" y="4221088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13" name="Arc 6"/>
          <p:cNvSpPr>
            <a:spLocks/>
          </p:cNvSpPr>
          <p:nvPr/>
        </p:nvSpPr>
        <p:spPr bwMode="auto">
          <a:xfrm rot="10800000">
            <a:off x="1979712" y="4365104"/>
            <a:ext cx="4122742" cy="2360109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rc 6"/>
          <p:cNvSpPr>
            <a:spLocks/>
          </p:cNvSpPr>
          <p:nvPr/>
        </p:nvSpPr>
        <p:spPr bwMode="auto">
          <a:xfrm rot="10800000">
            <a:off x="2483768" y="3933056"/>
            <a:ext cx="4122742" cy="2360109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zövegdoboz 14"/>
          <p:cNvSpPr txBox="1"/>
          <p:nvPr/>
        </p:nvSpPr>
        <p:spPr>
          <a:xfrm>
            <a:off x="899592" y="3356992"/>
            <a:ext cx="246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költségvetési egyenes meredeksége  –p</a:t>
            </a:r>
            <a:r>
              <a:rPr lang="hu-HU" baseline="-25000" dirty="0" smtClean="0"/>
              <a:t>1</a:t>
            </a:r>
            <a:r>
              <a:rPr lang="hu-HU" dirty="0" smtClean="0"/>
              <a:t>/p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2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indulókészlet megváltozása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az indulókészlet változik, és az árak változatlanul maradnak, megváltozik a költségvetési egyenesünk (és az optimális választás).</a:t>
            </a:r>
          </a:p>
          <a:p>
            <a:r>
              <a:rPr lang="hu-HU" dirty="0" smtClean="0"/>
              <a:t>Ha például az indulókészlet az (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</a:t>
            </a:r>
            <a:r>
              <a:rPr lang="hu-HU" dirty="0" smtClean="0">
                <a:latin typeface="Times New Roman"/>
                <a:cs typeface="Times New Roman"/>
              </a:rPr>
              <a:t>,</a:t>
            </a:r>
            <a:r>
              <a:rPr lang="el-GR" dirty="0" smtClean="0">
                <a:latin typeface="Times New Roman"/>
                <a:cs typeface="Times New Roman"/>
              </a:rPr>
              <a:t> ω</a:t>
            </a:r>
            <a:r>
              <a:rPr lang="hu-HU" baseline="-25000" dirty="0" smtClean="0"/>
              <a:t>2</a:t>
            </a:r>
            <a:r>
              <a:rPr lang="hu-HU" dirty="0" smtClean="0"/>
              <a:t>) értékről (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</a:t>
            </a:r>
            <a:r>
              <a:rPr lang="hu-HU" dirty="0" smtClean="0"/>
              <a:t>’</a:t>
            </a:r>
            <a:r>
              <a:rPr lang="hu-HU" dirty="0" smtClean="0">
                <a:latin typeface="Times New Roman"/>
                <a:cs typeface="Times New Roman"/>
              </a:rPr>
              <a:t>,</a:t>
            </a:r>
            <a:r>
              <a:rPr lang="el-GR" dirty="0" smtClean="0">
                <a:latin typeface="Times New Roman"/>
                <a:cs typeface="Times New Roman"/>
              </a:rPr>
              <a:t> ω</a:t>
            </a:r>
            <a:r>
              <a:rPr lang="hu-HU" baseline="-25000" dirty="0" smtClean="0"/>
              <a:t>2</a:t>
            </a:r>
            <a:r>
              <a:rPr lang="hu-HU" dirty="0" smtClean="0"/>
              <a:t>’) értékre módosul, és</a:t>
            </a:r>
          </a:p>
          <a:p>
            <a:endParaRPr lang="hu-HU" dirty="0" smtClean="0"/>
          </a:p>
          <a:p>
            <a:r>
              <a:rPr lang="hu-HU" dirty="0" smtClean="0"/>
              <a:t>akkor az új készlet kevesebbet ér, mint a régi.</a:t>
            </a:r>
            <a:endParaRPr lang="hu-HU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2339752" y="4725144"/>
          <a:ext cx="4220116" cy="576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Equation" r:id="rId3" imgW="1574640" imgH="215640" progId="Equation.3">
                  <p:embed/>
                </p:oleObj>
              </mc:Choice>
              <mc:Fallback>
                <p:oleObj name="Equation" r:id="rId3" imgW="15746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725144"/>
                        <a:ext cx="4220116" cy="5768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erékszögű háromszög 25"/>
          <p:cNvSpPr/>
          <p:nvPr/>
        </p:nvSpPr>
        <p:spPr>
          <a:xfrm>
            <a:off x="5148064" y="3717032"/>
            <a:ext cx="3240360" cy="2920752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Változások az indulókészlet értékében</a:t>
            </a:r>
            <a:endParaRPr lang="hu-HU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637784"/>
            <a:ext cx="360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1907704" y="465313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907704" y="4509120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281750" y="5517232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Derékszögű háromszög 9"/>
          <p:cNvSpPr/>
          <p:nvPr/>
        </p:nvSpPr>
        <p:spPr>
          <a:xfrm>
            <a:off x="835694" y="4221088"/>
            <a:ext cx="2656186" cy="2416696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827584" y="3717032"/>
            <a:ext cx="3187423" cy="2900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403648" y="5517232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’, 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’)</a:t>
            </a:r>
            <a:endParaRPr lang="en-US" alt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1259632" y="342900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indulókészlet értéke csökken</a:t>
            </a:r>
            <a:endParaRPr lang="hu-HU" dirty="0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V="1">
            <a:off x="513995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139954" y="6637784"/>
            <a:ext cx="36805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6220074" y="465313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372200" y="5949280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7020272" y="594928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" name="Egyenes összekötő 26"/>
          <p:cNvCxnSpPr/>
          <p:nvPr/>
        </p:nvCxnSpPr>
        <p:spPr>
          <a:xfrm>
            <a:off x="5148064" y="4293096"/>
            <a:ext cx="2549938" cy="2320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6228184" y="4365104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’, </a:t>
            </a:r>
            <a:r>
              <a:rPr lang="el-GR" altLang="hu-HU" dirty="0" smtClean="0">
                <a:latin typeface="Times New Roman"/>
                <a:cs typeface="Times New Roman"/>
              </a:rPr>
              <a:t>ω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’)</a:t>
            </a:r>
            <a:endParaRPr lang="en-US" alt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5572002" y="342900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indulókészlet értéke nő</a:t>
            </a:r>
            <a:endParaRPr lang="hu-HU" dirty="0"/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4716016" y="3212976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4139952" y="6093296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8460432" y="6165304"/>
            <a:ext cx="50405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3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17443"/>
          </a:xfrm>
        </p:spPr>
        <p:txBody>
          <a:bodyPr/>
          <a:lstStyle/>
          <a:p>
            <a:r>
              <a:rPr lang="hu-HU" dirty="0" smtClean="0"/>
              <a:t>Ekkor a fogyasztó </a:t>
            </a:r>
            <a:r>
              <a:rPr lang="hu-HU" i="1" dirty="0" smtClean="0"/>
              <a:t>határozottan rosszabb helyzetbe kerül</a:t>
            </a:r>
            <a:r>
              <a:rPr lang="hu-HU" dirty="0" smtClean="0"/>
              <a:t>, mint korábban, fogyasztási lehetőségei csökkennek. Az egyes jószágok iránti kereslete annak megfelelően változhat, hogy normál vagy inferior javakról van-e szó.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8" grpId="0" autoUpdateAnimBg="0"/>
      <p:bldP spid="23" grpId="0" autoUpdateAnimBg="0"/>
      <p:bldP spid="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Kinyilvánított preferenciák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valóságban a preferenciákat nem lehet közvetlenül megfigyelni, csak a fogyasztói viselkedés, vásárlási döntések alapján vonhatunk le róluk következtetéseket.</a:t>
            </a:r>
          </a:p>
          <a:p>
            <a:r>
              <a:rPr lang="hu-HU" dirty="0" smtClean="0"/>
              <a:t>Ahhoz, hogy ezt megtehessük, néhány alapvető feltételezéssel élünk: jól viselkedő, szigorúan konvex preferenciákat várunk el a fogyasztótól, és az, hogy a fogyasztói ízlés, a preferenciarendszer a megfigyelés ideje alatt ne változzon.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58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Árváltozás hatásai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pénzjövedelmet az indulókészlet értéke határozza meg, akkor ez biztosan meg fog változni, ha az árak változnak.</a:t>
            </a:r>
          </a:p>
          <a:p>
            <a:r>
              <a:rPr lang="hu-HU" dirty="0" smtClean="0"/>
              <a:t>Ha az 1. jószág ára csökken, a költségvetési egyenes laposabbá válik. Mivel az indulókészlet mindig éppen megfizethető (rajta van az egyenesen), az egyenesnek e készletpont körül kell elfordulnia.</a:t>
            </a:r>
            <a:endParaRPr lang="hu-H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erékszögű háromszög 12"/>
          <p:cNvSpPr/>
          <p:nvPr/>
        </p:nvSpPr>
        <p:spPr>
          <a:xfrm>
            <a:off x="845388" y="4961384"/>
            <a:ext cx="4303560" cy="1676399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Ha a fogyasztó nettó eladó marad árcsökkenés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9632" y="1268760"/>
            <a:ext cx="7581528" cy="352839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Ha a fogyasztó nettó eladója volt az adott jószágnak, és a költségvetési egyenes megváltozása után is az maradt, akkor határozottan rosszabb helyzetbe kerül, mint az árváltozás előtt volt. </a:t>
            </a:r>
          </a:p>
          <a:p>
            <a:r>
              <a:rPr lang="hu-HU" sz="2400" dirty="0" smtClean="0"/>
              <a:t>Az új fogyasztói kosárnak a költségvetési halmaz sötétszürke részén, az indulókészlettől balra kell elhelyezkednie. Ezek a választási lehetőségek azonban mind adottak voltak az árváltozás előtt is, de a fogyasztó 			mégsem ezeket választotta.</a:t>
            </a:r>
            <a:endParaRPr lang="hu-HU" sz="24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637784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2024988" y="4840465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051720" y="4293096"/>
            <a:ext cx="18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Eredeti fogyasztási kosár</a:t>
            </a:r>
            <a:endParaRPr lang="en-US" altLang="hu-H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5018584" y="621965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81750" y="5517232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erékszögű háromszög 10"/>
          <p:cNvSpPr/>
          <p:nvPr/>
        </p:nvSpPr>
        <p:spPr>
          <a:xfrm>
            <a:off x="835694" y="3598168"/>
            <a:ext cx="2952328" cy="3039616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915816" y="573325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Szövegdoboz 17"/>
          <p:cNvSpPr txBox="1"/>
          <p:nvPr/>
        </p:nvSpPr>
        <p:spPr>
          <a:xfrm>
            <a:off x="2915816" y="54452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Indulókészlet</a:t>
            </a:r>
            <a:endParaRPr lang="hu-HU" dirty="0"/>
          </a:p>
        </p:txBody>
      </p:sp>
      <p:sp>
        <p:nvSpPr>
          <p:cNvPr id="19" name="Arc 6"/>
          <p:cNvSpPr>
            <a:spLocks/>
          </p:cNvSpPr>
          <p:nvPr/>
        </p:nvSpPr>
        <p:spPr bwMode="auto">
          <a:xfrm rot="10800000">
            <a:off x="611560" y="4005064"/>
            <a:ext cx="5904656" cy="230425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rc 6"/>
          <p:cNvSpPr>
            <a:spLocks/>
          </p:cNvSpPr>
          <p:nvPr/>
        </p:nvSpPr>
        <p:spPr bwMode="auto">
          <a:xfrm rot="10800000">
            <a:off x="1619672" y="4005064"/>
            <a:ext cx="5904656" cy="230425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900000" y="5544000"/>
            <a:ext cx="136815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>
            <a:endCxn id="11" idx="3"/>
          </p:cNvCxnSpPr>
          <p:nvPr/>
        </p:nvCxnSpPr>
        <p:spPr>
          <a:xfrm flipH="1">
            <a:off x="2311858" y="5589240"/>
            <a:ext cx="0" cy="10485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827584" y="580526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2944800" y="5805264"/>
            <a:ext cx="0" cy="8325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ktum 46"/>
          <p:cNvGraphicFramePr>
            <a:graphicFrameLocks noChangeAspect="1"/>
          </p:cNvGraphicFramePr>
          <p:nvPr/>
        </p:nvGraphicFramePr>
        <p:xfrm>
          <a:off x="2915816" y="6165304"/>
          <a:ext cx="376932" cy="45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4" imgW="177480" imgH="215640" progId="Equation.3">
                  <p:embed/>
                </p:oleObj>
              </mc:Choice>
              <mc:Fallback>
                <p:oleObj name="Equation" r:id="rId4" imgW="1774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6165304"/>
                        <a:ext cx="376932" cy="457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455613" y="5589588"/>
          <a:ext cx="403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6" imgW="190440" imgH="215640" progId="Equation.3">
                  <p:embed/>
                </p:oleObj>
              </mc:Choice>
              <mc:Fallback>
                <p:oleObj name="Equation" r:id="rId6" imgW="190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5589588"/>
                        <a:ext cx="4032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1979712" y="6165304"/>
          <a:ext cx="34925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6165304"/>
                        <a:ext cx="34925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2843808" y="4941168"/>
            <a:ext cx="216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Új fogyasztási kosár</a:t>
            </a:r>
            <a:endParaRPr lang="en-US" altLang="hu-HU" dirty="0"/>
          </a:p>
        </p:txBody>
      </p:sp>
      <p:cxnSp>
        <p:nvCxnSpPr>
          <p:cNvPr id="53" name="Egyenes összekötő nyíllal 52"/>
          <p:cNvCxnSpPr/>
          <p:nvPr/>
        </p:nvCxnSpPr>
        <p:spPr>
          <a:xfrm flipH="1">
            <a:off x="2339752" y="522920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artalom helye 2"/>
          <p:cNvSpPr txBox="1">
            <a:spLocks/>
          </p:cNvSpPr>
          <p:nvPr/>
        </p:nvSpPr>
        <p:spPr>
          <a:xfrm>
            <a:off x="5580112" y="4725144"/>
            <a:ext cx="3413448" cy="2132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Ebből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kinyilvánított preferencia elve alapján adódik, hogy ezek a 	kosarak mind 	rosszabbak, mint az eredeti fogyasztói kosár.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467544" y="5301208"/>
          <a:ext cx="34925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10" imgW="164880" imgH="228600" progId="Equation.3">
                  <p:embed/>
                </p:oleObj>
              </mc:Choice>
              <mc:Fallback>
                <p:oleObj name="Equation" r:id="rId10" imgW="164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301208"/>
                        <a:ext cx="34925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51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835694" y="3598168"/>
            <a:ext cx="2952328" cy="3039616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Derékszögű háromszög 12"/>
          <p:cNvSpPr/>
          <p:nvPr/>
        </p:nvSpPr>
        <p:spPr>
          <a:xfrm>
            <a:off x="845388" y="4961384"/>
            <a:ext cx="4303560" cy="1676399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Ha a fogyasztó nettó vásárló marad árnövekedés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9632" y="1268760"/>
            <a:ext cx="7581528" cy="352839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Ha a fogyasztó nettó vásárlója volt az adott jószágnak, és az árak növekedése után is az maradt, akkor szintén határozottan rosszabb helyzetbe kerül, mint a drágulás előtt volt. </a:t>
            </a:r>
          </a:p>
          <a:p>
            <a:r>
              <a:rPr lang="hu-HU" sz="2400" dirty="0" smtClean="0"/>
              <a:t>Az új fogyasztói kosárnak a költségvetési halmaz sötétszürke részén, az indulókészlettől jobbra kell elhelyezkednie. Ezek a választási lehetőségek azonban már korábban is adottak voltak, a fogyasztó mégsem 						ezeket választotta.</a:t>
            </a:r>
            <a:endParaRPr lang="hu-HU" sz="24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637784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3707904" y="6021288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5018584" y="621965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419872" y="6237312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915816" y="573325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Szövegdoboz 17"/>
          <p:cNvSpPr txBox="1"/>
          <p:nvPr/>
        </p:nvSpPr>
        <p:spPr>
          <a:xfrm>
            <a:off x="1547664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Indulókészlet</a:t>
            </a:r>
            <a:endParaRPr lang="hu-HU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827584" y="6274800"/>
            <a:ext cx="25922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3441600" y="6271444"/>
            <a:ext cx="0" cy="3663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827584" y="580526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2944800" y="5805264"/>
            <a:ext cx="0" cy="8325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ktum 46"/>
          <p:cNvGraphicFramePr>
            <a:graphicFrameLocks noChangeAspect="1"/>
          </p:cNvGraphicFramePr>
          <p:nvPr/>
        </p:nvGraphicFramePr>
        <p:xfrm>
          <a:off x="2915816" y="6165304"/>
          <a:ext cx="376932" cy="45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Equation" r:id="rId4" imgW="177480" imgH="215640" progId="Equation.3">
                  <p:embed/>
                </p:oleObj>
              </mc:Choice>
              <mc:Fallback>
                <p:oleObj name="Equation" r:id="rId4" imgW="1774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6165304"/>
                        <a:ext cx="376932" cy="457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455613" y="5589588"/>
          <a:ext cx="403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Equation" r:id="rId6" imgW="190440" imgH="215640" progId="Equation.3">
                  <p:embed/>
                </p:oleObj>
              </mc:Choice>
              <mc:Fallback>
                <p:oleObj name="Equation" r:id="rId6" imgW="190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5589588"/>
                        <a:ext cx="4032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468313" y="5976938"/>
          <a:ext cx="34925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976938"/>
                        <a:ext cx="34925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2195736" y="4581128"/>
            <a:ext cx="216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Új fogyasztási kosár</a:t>
            </a:r>
            <a:endParaRPr lang="en-US" altLang="hu-HU" dirty="0"/>
          </a:p>
        </p:txBody>
      </p:sp>
      <p:cxnSp>
        <p:nvCxnSpPr>
          <p:cNvPr id="53" name="Egyenes összekötő nyíllal 52"/>
          <p:cNvCxnSpPr/>
          <p:nvPr/>
        </p:nvCxnSpPr>
        <p:spPr>
          <a:xfrm>
            <a:off x="3059832" y="4869160"/>
            <a:ext cx="36004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artalom helye 2"/>
          <p:cNvSpPr txBox="1">
            <a:spLocks/>
          </p:cNvSpPr>
          <p:nvPr/>
        </p:nvSpPr>
        <p:spPr>
          <a:xfrm>
            <a:off x="5580112" y="4725144"/>
            <a:ext cx="3413448" cy="2132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Ebből</a:t>
            </a:r>
            <a:r>
              <a:rPr kumimoji="0" lang="hu-H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kinyilvánított preferencia elve alapján adódik, hogy ezek a 	kosarak mind 	rosszabbak, mint az eredeti fogyasztói kosár.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635896" y="4941168"/>
            <a:ext cx="18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Eredeti fogyasztási kosár</a:t>
            </a:r>
            <a:endParaRPr lang="en-US" altLang="hu-HU" dirty="0"/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3419872" y="6165304"/>
          <a:ext cx="34925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Equation" r:id="rId10" imgW="164880" imgH="228600" progId="Equation.3">
                  <p:embed/>
                </p:oleObj>
              </mc:Choice>
              <mc:Fallback>
                <p:oleObj name="Equation" r:id="rId10" imgW="164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6165304"/>
                        <a:ext cx="34925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Egyenes összekötő nyíllal 33"/>
          <p:cNvCxnSpPr>
            <a:endCxn id="6" idx="0"/>
          </p:cNvCxnSpPr>
          <p:nvPr/>
        </p:nvCxnSpPr>
        <p:spPr>
          <a:xfrm flipH="1">
            <a:off x="3742036" y="5589240"/>
            <a:ext cx="1098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7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Árcsökkenés hatása, ha a fogyasztó korábban nettó vásárló volt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Ha a fogyasztó az 1. jószág nettó vásárlója, és a jószág ára csökken, akkor a költségvetési egyenes laposabb lesz.</a:t>
            </a:r>
          </a:p>
          <a:p>
            <a:r>
              <a:rPr lang="hu-HU" dirty="0" smtClean="0"/>
              <a:t>Ekkor biztosan állíthatjuk, hogy a fogyasztó továbbra is a jószág nettó vásárlója marad (bár többet és kevesebbet is vásárolhat).</a:t>
            </a:r>
          </a:p>
          <a:p>
            <a:r>
              <a:rPr lang="hu-HU" dirty="0" smtClean="0"/>
              <a:t>Ugyanígy, ha a fogyasztó nettó eladó volt, és a jószág ára növekszik, akkor nem fog átváltani nettó vásárlóvá.</a:t>
            </a:r>
            <a:endParaRPr lang="hu-H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erékszögű háromszög 24"/>
          <p:cNvSpPr/>
          <p:nvPr/>
        </p:nvSpPr>
        <p:spPr>
          <a:xfrm>
            <a:off x="827584" y="4293096"/>
            <a:ext cx="6048672" cy="2304256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Árcsökkenés hatása a nettó vásárlóra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3648" y="1052736"/>
            <a:ext cx="7283152" cy="3744416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Hogy ez miért lesz igaz, azt a kinyilvánított preferencia elve segítségével láthatjuk be. </a:t>
            </a:r>
          </a:p>
          <a:p>
            <a:r>
              <a:rPr lang="hu-HU" dirty="0" smtClean="0"/>
              <a:t>Az új költségvetési egyenesen az indulókészlettől balra lévő pontok korábban is a költségvetési halmaz részei voltak, a fogyasztó azonban mégsem ezeket választotta, tehát az eredetileg választott fogyasztási kosár ezeknél biztosan hasznosabb.</a:t>
            </a:r>
          </a:p>
          <a:p>
            <a:r>
              <a:rPr lang="hu-HU" dirty="0" smtClean="0"/>
              <a:t>Az eredeti kosár továbbra is a költségvetési halmaz része (megfizethető marad), tehát bármelyik kosarat is választja a fogyasztó, ennél biztosan jobbnak kell lennie. Az indulókészlettől balra lévő kosarak azonban biztosan 	rosszabbak ennél, így az új optimális választásnak az 	indulókészlettől jobbra kell elhelyezkednie.</a:t>
            </a:r>
          </a:p>
          <a:p>
            <a:endParaRPr lang="hu-HU" dirty="0"/>
          </a:p>
        </p:txBody>
      </p:sp>
      <p:sp>
        <p:nvSpPr>
          <p:cNvPr id="4" name="Derékszögű háromszög 3"/>
          <p:cNvSpPr/>
          <p:nvPr/>
        </p:nvSpPr>
        <p:spPr>
          <a:xfrm>
            <a:off x="827584" y="3573016"/>
            <a:ext cx="3808314" cy="3039616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827584" y="6597352"/>
            <a:ext cx="7272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3563888" y="573325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483768" y="486916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zövegdoboz 11"/>
          <p:cNvSpPr txBox="1"/>
          <p:nvPr/>
        </p:nvSpPr>
        <p:spPr>
          <a:xfrm>
            <a:off x="1115616" y="48691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Indulókészlet</a:t>
            </a:r>
            <a:endParaRPr lang="hu-HU" dirty="0"/>
          </a:p>
        </p:txBody>
      </p:sp>
      <p:cxnSp>
        <p:nvCxnSpPr>
          <p:cNvPr id="15" name="Egyenes összekötő 14"/>
          <p:cNvCxnSpPr>
            <a:endCxn id="11" idx="4"/>
          </p:cNvCxnSpPr>
          <p:nvPr/>
        </p:nvCxnSpPr>
        <p:spPr>
          <a:xfrm flipV="1">
            <a:off x="827584" y="4937423"/>
            <a:ext cx="16903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2520000" y="4941168"/>
            <a:ext cx="0" cy="16561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ktum 16"/>
          <p:cNvGraphicFramePr>
            <a:graphicFrameLocks noChangeAspect="1"/>
          </p:cNvGraphicFramePr>
          <p:nvPr/>
        </p:nvGraphicFramePr>
        <p:xfrm>
          <a:off x="2195736" y="6165304"/>
          <a:ext cx="376932" cy="45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Equation" r:id="rId3" imgW="177480" imgH="215640" progId="Equation.3">
                  <p:embed/>
                </p:oleObj>
              </mc:Choice>
              <mc:Fallback>
                <p:oleObj name="Equation" r:id="rId3" imgW="1774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6165304"/>
                        <a:ext cx="376932" cy="457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395536" y="4581128"/>
          <a:ext cx="403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Equation" r:id="rId5" imgW="190440" imgH="215640" progId="Equation.3">
                  <p:embed/>
                </p:oleObj>
              </mc:Choice>
              <mc:Fallback>
                <p:oleObj name="Equation" r:id="rId5" imgW="190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581128"/>
                        <a:ext cx="4032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499992" y="5949280"/>
            <a:ext cx="18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Eredeti fogyasztási kosár</a:t>
            </a:r>
            <a:endParaRPr lang="en-US" altLang="hu-HU" dirty="0"/>
          </a:p>
        </p:txBody>
      </p:sp>
      <p:cxnSp>
        <p:nvCxnSpPr>
          <p:cNvPr id="24" name="Egyenes összekötő nyíllal 23"/>
          <p:cNvCxnSpPr/>
          <p:nvPr/>
        </p:nvCxnSpPr>
        <p:spPr>
          <a:xfrm flipH="1" flipV="1">
            <a:off x="3635896" y="5733256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Jobb oldali kapcsos zárójel 30"/>
          <p:cNvSpPr/>
          <p:nvPr/>
        </p:nvSpPr>
        <p:spPr>
          <a:xfrm rot="17470060">
            <a:off x="4580359" y="3273910"/>
            <a:ext cx="342650" cy="4630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övegdoboz 31"/>
          <p:cNvSpPr txBox="1"/>
          <p:nvPr/>
        </p:nvSpPr>
        <p:spPr>
          <a:xfrm>
            <a:off x="4067944" y="50131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Itt kell fogyasztani</a:t>
            </a:r>
            <a:endParaRPr lang="hu-HU" dirty="0"/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107504" y="2060848"/>
            <a:ext cx="15476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Eredeti költségvetési egyenes</a:t>
            </a:r>
            <a:endParaRPr lang="en-US" altLang="hu-HU" dirty="0"/>
          </a:p>
        </p:txBody>
      </p:sp>
      <p:cxnSp>
        <p:nvCxnSpPr>
          <p:cNvPr id="34" name="Egyenes összekötő nyíllal 33"/>
          <p:cNvCxnSpPr/>
          <p:nvPr/>
        </p:nvCxnSpPr>
        <p:spPr>
          <a:xfrm>
            <a:off x="1043608" y="2780928"/>
            <a:ext cx="7200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6948264" y="5877272"/>
            <a:ext cx="16561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Új költségvetési egyenes</a:t>
            </a:r>
            <a:endParaRPr lang="en-US" altLang="hu-HU" dirty="0"/>
          </a:p>
        </p:txBody>
      </p:sp>
      <p:cxnSp>
        <p:nvCxnSpPr>
          <p:cNvPr id="38" name="Egyenes összekötő nyíllal 37"/>
          <p:cNvCxnSpPr>
            <a:stCxn id="36" idx="1"/>
          </p:cNvCxnSpPr>
          <p:nvPr/>
        </p:nvCxnSpPr>
        <p:spPr>
          <a:xfrm flipH="1" flipV="1">
            <a:off x="5796136" y="6165304"/>
            <a:ext cx="1152128" cy="35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zövegdoboz 38"/>
          <p:cNvSpPr txBox="1"/>
          <p:nvPr/>
        </p:nvSpPr>
        <p:spPr>
          <a:xfrm>
            <a:off x="5796136" y="472514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Ez a gondolatmenet alkalmazható  egy nettó eladóra is árnövekedés esetén.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33" grpId="0" autoUpdateAnimBg="0"/>
      <p:bldP spid="36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Árajánlati görbék (PCC)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Emlékeztetőül: Az árajánlati görbék két jószágnak azon kombinációit jelölik, amelyeket a fogyasztó adott p</a:t>
            </a:r>
            <a:r>
              <a:rPr lang="hu-HU" baseline="-25000" dirty="0" smtClean="0"/>
              <a:t>2</a:t>
            </a:r>
            <a:r>
              <a:rPr lang="hu-HU" dirty="0" smtClean="0"/>
              <a:t> ár és változó p</a:t>
            </a:r>
            <a:r>
              <a:rPr lang="hu-HU" baseline="-25000" dirty="0" smtClean="0"/>
              <a:t>1</a:t>
            </a:r>
            <a:r>
              <a:rPr lang="hu-HU" dirty="0" smtClean="0"/>
              <a:t> ár mellett kereshet.</a:t>
            </a:r>
          </a:p>
          <a:p>
            <a:r>
              <a:rPr lang="hu-HU" dirty="0" smtClean="0"/>
              <a:t>Az árajánlati görbe mindig keresztülmegy az indulókészlet pontján, mert bizonyos árak mellett az indulókészlet lesz a keresett kosár; ilyenkor a fogyasztó optimális választása, hogy nem kereskedik. Egyes árak mellett a fogyasztó az 1. termék eladója lesz, más árak mellett vásárlója, így az árajánlati görbe általában az indulókészlettől jobbra és balra halad.</a:t>
            </a:r>
            <a:endParaRPr lang="hu-H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Keresleti görbék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hu-HU" dirty="0" smtClean="0"/>
              <a:t>Az árajánlati görbékből vezethető le a jószág keresleti görbéje, amely valamely jószág keresett mennyisége és az ára közötti viszonyt írja le (változatlan p</a:t>
            </a:r>
            <a:r>
              <a:rPr lang="hu-HU" baseline="-25000" dirty="0" smtClean="0"/>
              <a:t>2</a:t>
            </a:r>
            <a:r>
              <a:rPr lang="hu-HU" dirty="0" smtClean="0"/>
              <a:t> ár mellett).</a:t>
            </a:r>
            <a:endParaRPr lang="hu-HU" dirty="0"/>
          </a:p>
        </p:txBody>
      </p:sp>
      <p:sp>
        <p:nvSpPr>
          <p:cNvPr id="4" name="Derékszögű háromszög 3"/>
          <p:cNvSpPr/>
          <p:nvPr/>
        </p:nvSpPr>
        <p:spPr>
          <a:xfrm>
            <a:off x="827584" y="3933056"/>
            <a:ext cx="2952328" cy="2751584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827584" y="6669360"/>
            <a:ext cx="34563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2483768" y="5445224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483768" y="5157192"/>
            <a:ext cx="1656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Indulókészlet</a:t>
            </a:r>
            <a:endParaRPr lang="en-US" alt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899592" y="3356992"/>
            <a:ext cx="246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költségvetési egyenes meredeksége  –p</a:t>
            </a:r>
            <a:r>
              <a:rPr lang="hu-HU" baseline="-25000" dirty="0" smtClean="0"/>
              <a:t>1</a:t>
            </a:r>
            <a:r>
              <a:rPr lang="hu-HU" dirty="0" smtClean="0"/>
              <a:t>/p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sp>
        <p:nvSpPr>
          <p:cNvPr id="13" name="Arc 6"/>
          <p:cNvSpPr>
            <a:spLocks/>
          </p:cNvSpPr>
          <p:nvPr/>
        </p:nvSpPr>
        <p:spPr bwMode="auto">
          <a:xfrm rot="10800000">
            <a:off x="1619672" y="4005064"/>
            <a:ext cx="4242786" cy="266429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  <a:gd name="connsiteX0" fmla="*/ 5202 w 22125"/>
              <a:gd name="connsiteY0" fmla="*/ 2325 h 23289"/>
              <a:gd name="connsiteX1" fmla="*/ 21499 w 22125"/>
              <a:gd name="connsiteY1" fmla="*/ 21212 h 23289"/>
              <a:gd name="connsiteX0" fmla="*/ 13238 w 22125"/>
              <a:gd name="connsiteY0" fmla="*/ 6236 h 23289"/>
              <a:gd name="connsiteX1" fmla="*/ 16462 w 22125"/>
              <a:gd name="connsiteY1" fmla="*/ 9114 h 23289"/>
              <a:gd name="connsiteX2" fmla="*/ 0 w 22125"/>
              <a:gd name="connsiteY2" fmla="*/ 23289 h 23289"/>
              <a:gd name="connsiteX3" fmla="*/ 13238 w 22125"/>
              <a:gd name="connsiteY3" fmla="*/ 6236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5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2125" h="23289" stroke="0" extrusionOk="0">
                <a:moveTo>
                  <a:pt x="13238" y="6236"/>
                </a:moveTo>
                <a:cubicBezTo>
                  <a:pt x="22125" y="8441"/>
                  <a:pt x="15582" y="0"/>
                  <a:pt x="16462" y="9114"/>
                </a:cubicBezTo>
                <a:lnTo>
                  <a:pt x="0" y="23289"/>
                </a:lnTo>
                <a:lnTo>
                  <a:pt x="13238" y="6236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rc 6"/>
          <p:cNvSpPr>
            <a:spLocks/>
          </p:cNvSpPr>
          <p:nvPr/>
        </p:nvSpPr>
        <p:spPr bwMode="auto">
          <a:xfrm rot="10800000">
            <a:off x="2267744" y="4797152"/>
            <a:ext cx="1296144" cy="1152128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zövegdoboz 14"/>
          <p:cNvSpPr txBox="1"/>
          <p:nvPr/>
        </p:nvSpPr>
        <p:spPr>
          <a:xfrm>
            <a:off x="2267744" y="47251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PCC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835696" y="407707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Közömbösségi görbe</a:t>
            </a: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 flipV="1">
            <a:off x="827584" y="5508000"/>
            <a:ext cx="16903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ktum 17"/>
          <p:cNvGraphicFramePr>
            <a:graphicFrameLocks noChangeAspect="1"/>
          </p:cNvGraphicFramePr>
          <p:nvPr/>
        </p:nvGraphicFramePr>
        <p:xfrm>
          <a:off x="2123728" y="6237312"/>
          <a:ext cx="376932" cy="45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3" imgW="177480" imgH="215640" progId="Equation.3">
                  <p:embed/>
                </p:oleObj>
              </mc:Choice>
              <mc:Fallback>
                <p:oleObj name="Equation" r:id="rId3" imgW="1774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6237312"/>
                        <a:ext cx="376932" cy="457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395536" y="5229200"/>
          <a:ext cx="403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5" imgW="190440" imgH="215640" progId="Equation.3">
                  <p:embed/>
                </p:oleObj>
              </mc:Choice>
              <mc:Fallback>
                <p:oleObj name="Equation" r:id="rId5" imgW="190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229200"/>
                        <a:ext cx="4032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Egyenes összekötő 19"/>
          <p:cNvCxnSpPr/>
          <p:nvPr/>
        </p:nvCxnSpPr>
        <p:spPr>
          <a:xfrm flipH="1">
            <a:off x="2494800" y="5503490"/>
            <a:ext cx="9997" cy="116587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4860032" y="666936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4" name="Objektum 23"/>
          <p:cNvGraphicFramePr>
            <a:graphicFrameLocks noChangeAspect="1"/>
          </p:cNvGraphicFramePr>
          <p:nvPr/>
        </p:nvGraphicFramePr>
        <p:xfrm>
          <a:off x="6156176" y="6237312"/>
          <a:ext cx="376932" cy="45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Equation" r:id="rId7" imgW="177480" imgH="215640" progId="Equation.3">
                  <p:embed/>
                </p:oleObj>
              </mc:Choice>
              <mc:Fallback>
                <p:oleObj name="Equation" r:id="rId7" imgW="1774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6237312"/>
                        <a:ext cx="376932" cy="457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Egyenes összekötő 24"/>
          <p:cNvCxnSpPr/>
          <p:nvPr/>
        </p:nvCxnSpPr>
        <p:spPr>
          <a:xfrm>
            <a:off x="6516216" y="3645024"/>
            <a:ext cx="0" cy="3024336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ine 4"/>
          <p:cNvSpPr>
            <a:spLocks noChangeShapeType="1"/>
          </p:cNvSpPr>
          <p:nvPr/>
        </p:nvSpPr>
        <p:spPr bwMode="auto">
          <a:xfrm flipV="1">
            <a:off x="4860032" y="3284984"/>
            <a:ext cx="0" cy="338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8" name="Egyenes összekötő 27"/>
          <p:cNvCxnSpPr/>
          <p:nvPr/>
        </p:nvCxnSpPr>
        <p:spPr>
          <a:xfrm flipV="1">
            <a:off x="4860032" y="5517232"/>
            <a:ext cx="16903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Ív 28"/>
          <p:cNvSpPr/>
          <p:nvPr/>
        </p:nvSpPr>
        <p:spPr>
          <a:xfrm>
            <a:off x="5580112" y="1844824"/>
            <a:ext cx="5400600" cy="4176464"/>
          </a:xfrm>
          <a:prstGeom prst="arc">
            <a:avLst>
              <a:gd name="adj1" fmla="val 6611704"/>
              <a:gd name="adj2" fmla="val 9731206"/>
            </a:avLst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5220072" y="3861048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 iránti kereslet görbéje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6516216" y="364502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Indulókészlet az 1. jószágból</a:t>
            </a:r>
            <a:endParaRPr lang="hu-HU" dirty="0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707904" y="6237312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8460432" y="6237312"/>
            <a:ext cx="5760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4499992" y="3212976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p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cxnSp>
        <p:nvCxnSpPr>
          <p:cNvPr id="36" name="Egyenes összekötő nyíllal 35"/>
          <p:cNvCxnSpPr/>
          <p:nvPr/>
        </p:nvCxnSpPr>
        <p:spPr>
          <a:xfrm flipH="1">
            <a:off x="1259632" y="3933056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4355976" y="5157192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p</a:t>
            </a:r>
            <a:r>
              <a:rPr lang="hu-HU" altLang="hu-HU" sz="2400" baseline="-25000" dirty="0" smtClean="0"/>
              <a:t>1</a:t>
            </a:r>
            <a:r>
              <a:rPr lang="hu-HU" altLang="hu-HU" sz="2400" baseline="30000" dirty="0" smtClean="0"/>
              <a:t>*</a:t>
            </a:r>
            <a:endParaRPr lang="en-US" altLang="hu-HU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Nettó kínálat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1. jószág nettó kereslete bizonyos árak mellett negatívvá válna. Ez akkor következik be, ha az ár olyan magassá válik, hogy a fogyasztó (nettó vevőből) a jószág eladójává kíván válni.</a:t>
            </a:r>
          </a:p>
          <a:p>
            <a:r>
              <a:rPr lang="hu-HU" dirty="0" smtClean="0"/>
              <a:t>Hogy ne kelljen negatív kereslettel számolnunk, ezt ellenkező előjellel nettó kínálatként kezeljük.</a:t>
            </a:r>
          </a:p>
          <a:p>
            <a:r>
              <a:rPr lang="hu-HU" dirty="0" smtClean="0"/>
              <a:t>Az 1. jószág nettó kereslete: </a:t>
            </a:r>
          </a:p>
          <a:p>
            <a:pPr>
              <a:buNone/>
            </a:pPr>
            <a:r>
              <a:rPr lang="hu-HU" dirty="0" smtClean="0"/>
              <a:t>	d</a:t>
            </a:r>
            <a:r>
              <a:rPr lang="hu-HU" baseline="-25000" dirty="0" smtClean="0"/>
              <a:t>1</a:t>
            </a:r>
            <a:r>
              <a:rPr lang="hu-HU" dirty="0" smtClean="0"/>
              <a:t>(p</a:t>
            </a:r>
            <a:r>
              <a:rPr lang="hu-HU" baseline="-25000" dirty="0" smtClean="0"/>
              <a:t>1</a:t>
            </a:r>
            <a:r>
              <a:rPr lang="hu-HU" dirty="0" smtClean="0"/>
              <a:t>,p</a:t>
            </a:r>
            <a:r>
              <a:rPr lang="hu-HU" baseline="-25000" dirty="0" smtClean="0"/>
              <a:t>2</a:t>
            </a:r>
            <a:r>
              <a:rPr lang="hu-HU" dirty="0" smtClean="0"/>
              <a:t>) = </a:t>
            </a:r>
            <a:r>
              <a:rPr lang="hu-HU" dirty="0" err="1" smtClean="0"/>
              <a:t>max</a:t>
            </a:r>
            <a:r>
              <a:rPr lang="hu-HU" dirty="0" smtClean="0"/>
              <a:t>{0; x</a:t>
            </a:r>
            <a:r>
              <a:rPr lang="hu-HU" baseline="-25000" dirty="0" smtClean="0"/>
              <a:t>1</a:t>
            </a:r>
            <a:r>
              <a:rPr lang="hu-HU" dirty="0" smtClean="0"/>
              <a:t>(p</a:t>
            </a:r>
            <a:r>
              <a:rPr lang="hu-HU" baseline="-25000" dirty="0" smtClean="0"/>
              <a:t>1</a:t>
            </a:r>
            <a:r>
              <a:rPr lang="hu-HU" dirty="0" smtClean="0"/>
              <a:t>,p</a:t>
            </a:r>
            <a:r>
              <a:rPr lang="hu-HU" baseline="-25000" dirty="0" smtClean="0"/>
              <a:t>2</a:t>
            </a:r>
            <a:r>
              <a:rPr lang="hu-HU" dirty="0" smtClean="0"/>
              <a:t>) </a:t>
            </a:r>
            <a:r>
              <a:rPr lang="hu-HU" dirty="0" smtClean="0">
                <a:latin typeface="Times New Roman"/>
                <a:cs typeface="Times New Roman"/>
              </a:rPr>
              <a:t>–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</a:t>
            </a:r>
            <a:r>
              <a:rPr lang="hu-HU" dirty="0" smtClean="0">
                <a:latin typeface="Times New Roman"/>
                <a:cs typeface="Times New Roman"/>
              </a:rPr>
              <a:t>}</a:t>
            </a:r>
            <a:r>
              <a:rPr lang="hu-HU" dirty="0" smtClean="0"/>
              <a:t> </a:t>
            </a:r>
          </a:p>
          <a:p>
            <a:r>
              <a:rPr lang="hu-HU" dirty="0" smtClean="0"/>
              <a:t>Az 1. jószág nettó kínálata:</a:t>
            </a:r>
          </a:p>
          <a:p>
            <a:pPr>
              <a:buNone/>
            </a:pPr>
            <a:r>
              <a:rPr lang="hu-HU" dirty="0" smtClean="0"/>
              <a:t>	s</a:t>
            </a:r>
            <a:r>
              <a:rPr lang="hu-HU" baseline="-25000" dirty="0" smtClean="0"/>
              <a:t>1</a:t>
            </a:r>
            <a:r>
              <a:rPr lang="hu-HU" dirty="0" smtClean="0"/>
              <a:t>(p</a:t>
            </a:r>
            <a:r>
              <a:rPr lang="hu-HU" baseline="-25000" dirty="0" smtClean="0"/>
              <a:t>1</a:t>
            </a:r>
            <a:r>
              <a:rPr lang="hu-HU" dirty="0" smtClean="0"/>
              <a:t>,p</a:t>
            </a:r>
            <a:r>
              <a:rPr lang="hu-HU" baseline="-25000" dirty="0" smtClean="0"/>
              <a:t>2</a:t>
            </a:r>
            <a:r>
              <a:rPr lang="hu-HU" dirty="0" smtClean="0"/>
              <a:t>) = </a:t>
            </a:r>
            <a:r>
              <a:rPr lang="hu-HU" dirty="0" err="1" smtClean="0"/>
              <a:t>max</a:t>
            </a:r>
            <a:r>
              <a:rPr lang="hu-HU" dirty="0" smtClean="0"/>
              <a:t>{0;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 </a:t>
            </a:r>
            <a:r>
              <a:rPr lang="hu-HU" dirty="0" smtClean="0">
                <a:latin typeface="Times New Roman"/>
                <a:cs typeface="Times New Roman"/>
              </a:rPr>
              <a:t>– </a:t>
            </a:r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(p</a:t>
            </a:r>
            <a:r>
              <a:rPr lang="hu-HU" baseline="-25000" dirty="0" smtClean="0"/>
              <a:t>1</a:t>
            </a:r>
            <a:r>
              <a:rPr lang="hu-HU" dirty="0" smtClean="0"/>
              <a:t>,p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smtClean="0">
                <a:latin typeface="Times New Roman"/>
                <a:cs typeface="Times New Roman"/>
              </a:rPr>
              <a:t>}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Bruttó és nettó kereslet, nettó kínálat</a:t>
            </a:r>
            <a:endParaRPr lang="hu-HU" dirty="0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539552" y="6381328"/>
            <a:ext cx="2808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V="1">
            <a:off x="539552" y="2996952"/>
            <a:ext cx="0" cy="338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2952328" y="5949280"/>
            <a:ext cx="576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d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44016" y="2924944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p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83568" y="1916832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Nettó kereslet</a:t>
            </a:r>
            <a:endParaRPr lang="en-US" altLang="hu-HU" sz="2400" baseline="-25000" dirty="0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3419872" y="6381328"/>
            <a:ext cx="2808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ktum 25"/>
          <p:cNvGraphicFramePr>
            <a:graphicFrameLocks noChangeAspect="1"/>
          </p:cNvGraphicFramePr>
          <p:nvPr/>
        </p:nvGraphicFramePr>
        <p:xfrm>
          <a:off x="4716016" y="5949280"/>
          <a:ext cx="376932" cy="45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Equation" r:id="rId3" imgW="177480" imgH="215640" progId="Equation.3">
                  <p:embed/>
                </p:oleObj>
              </mc:Choice>
              <mc:Fallback>
                <p:oleObj name="Equation" r:id="rId3" imgW="1774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949280"/>
                        <a:ext cx="376932" cy="4577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Egyenes összekötő 26"/>
          <p:cNvCxnSpPr/>
          <p:nvPr/>
        </p:nvCxnSpPr>
        <p:spPr>
          <a:xfrm>
            <a:off x="4644008" y="3356992"/>
            <a:ext cx="0" cy="3024336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4"/>
          <p:cNvSpPr>
            <a:spLocks noChangeShapeType="1"/>
          </p:cNvSpPr>
          <p:nvPr/>
        </p:nvSpPr>
        <p:spPr bwMode="auto">
          <a:xfrm flipV="1">
            <a:off x="3419872" y="2996952"/>
            <a:ext cx="0" cy="338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9" name="Egyenes összekötő 28"/>
          <p:cNvCxnSpPr/>
          <p:nvPr/>
        </p:nvCxnSpPr>
        <p:spPr>
          <a:xfrm>
            <a:off x="539552" y="5157192"/>
            <a:ext cx="741682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5868144" y="5949280"/>
            <a:ext cx="5760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3059832" y="2924944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p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0" y="486916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p</a:t>
            </a:r>
            <a:r>
              <a:rPr lang="hu-HU" altLang="hu-HU" sz="2400" baseline="-25000" dirty="0" smtClean="0"/>
              <a:t>1</a:t>
            </a:r>
            <a:r>
              <a:rPr lang="hu-HU" altLang="hu-HU" sz="2400" baseline="30000" dirty="0" smtClean="0"/>
              <a:t>*</a:t>
            </a:r>
            <a:endParaRPr lang="en-US" altLang="hu-HU" sz="2400" baseline="-25000" dirty="0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>
            <a:off x="6335688" y="6381328"/>
            <a:ext cx="26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 flipV="1">
            <a:off x="6335688" y="2996952"/>
            <a:ext cx="0" cy="338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8567936" y="5949280"/>
            <a:ext cx="5760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s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5975648" y="2924944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p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cxnSp>
        <p:nvCxnSpPr>
          <p:cNvPr id="43" name="Egyenes összekötő 42"/>
          <p:cNvCxnSpPr/>
          <p:nvPr/>
        </p:nvCxnSpPr>
        <p:spPr>
          <a:xfrm>
            <a:off x="539552" y="5157192"/>
            <a:ext cx="1230288" cy="122413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>
            <a:off x="4644008" y="5157192"/>
            <a:ext cx="1230288" cy="122413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3419872" y="3933056"/>
            <a:ext cx="1230288" cy="122413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rot="5400000">
            <a:off x="6336000" y="3936132"/>
            <a:ext cx="1230288" cy="122413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3779912" y="1916832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Bruttó kereslet</a:t>
            </a:r>
            <a:endParaRPr lang="en-US" altLang="hu-HU" sz="2400" baseline="-25000" dirty="0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804248" y="1916832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Nettó kínálat</a:t>
            </a:r>
            <a:endParaRPr lang="en-US" altLang="hu-HU" sz="2400" baseline="-25000" dirty="0"/>
          </a:p>
        </p:txBody>
      </p:sp>
      <p:sp>
        <p:nvSpPr>
          <p:cNvPr id="58" name="Téglalap 57"/>
          <p:cNvSpPr/>
          <p:nvPr/>
        </p:nvSpPr>
        <p:spPr>
          <a:xfrm>
            <a:off x="611560" y="4365104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d</a:t>
            </a:r>
            <a:r>
              <a:rPr lang="hu-HU" baseline="-25000" dirty="0" smtClean="0"/>
              <a:t>1</a:t>
            </a:r>
            <a:r>
              <a:rPr lang="hu-HU" dirty="0" smtClean="0"/>
              <a:t>(p</a:t>
            </a:r>
            <a:r>
              <a:rPr lang="hu-HU" baseline="-25000" dirty="0" smtClean="0"/>
              <a:t>1</a:t>
            </a:r>
            <a:r>
              <a:rPr lang="hu-HU" dirty="0" smtClean="0"/>
              <a:t>,p</a:t>
            </a:r>
            <a:r>
              <a:rPr lang="hu-HU" baseline="-25000" dirty="0" smtClean="0"/>
              <a:t>2</a:t>
            </a:r>
            <a:r>
              <a:rPr lang="hu-HU" dirty="0" smtClean="0"/>
              <a:t>) = </a:t>
            </a:r>
          </a:p>
          <a:p>
            <a:r>
              <a:rPr lang="hu-HU" dirty="0" smtClean="0"/>
              <a:t>= </a:t>
            </a:r>
            <a:r>
              <a:rPr lang="hu-HU" dirty="0" err="1" smtClean="0"/>
              <a:t>max</a:t>
            </a:r>
            <a:r>
              <a:rPr lang="hu-HU" dirty="0" smtClean="0"/>
              <a:t>{0; x</a:t>
            </a:r>
            <a:r>
              <a:rPr lang="hu-HU" baseline="-25000" dirty="0" smtClean="0"/>
              <a:t>1</a:t>
            </a:r>
            <a:r>
              <a:rPr lang="hu-HU" dirty="0" smtClean="0"/>
              <a:t>(p</a:t>
            </a:r>
            <a:r>
              <a:rPr lang="hu-HU" baseline="-25000" dirty="0" smtClean="0"/>
              <a:t>1</a:t>
            </a:r>
            <a:r>
              <a:rPr lang="hu-HU" dirty="0" smtClean="0"/>
              <a:t>,p</a:t>
            </a:r>
            <a:r>
              <a:rPr lang="hu-HU" baseline="-25000" dirty="0" smtClean="0"/>
              <a:t>2</a:t>
            </a:r>
            <a:r>
              <a:rPr lang="hu-HU" dirty="0" smtClean="0"/>
              <a:t>) </a:t>
            </a:r>
            <a:r>
              <a:rPr lang="hu-HU" dirty="0" smtClean="0">
                <a:latin typeface="Times New Roman"/>
                <a:cs typeface="Times New Roman"/>
              </a:rPr>
              <a:t>–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</a:t>
            </a:r>
            <a:r>
              <a:rPr lang="hu-HU" dirty="0" smtClean="0">
                <a:latin typeface="Times New Roman"/>
                <a:cs typeface="Times New Roman"/>
              </a:rPr>
              <a:t>}</a:t>
            </a:r>
            <a:r>
              <a:rPr lang="hu-HU" dirty="0" smtClean="0"/>
              <a:t> </a:t>
            </a:r>
            <a:endParaRPr lang="hu-HU" dirty="0"/>
          </a:p>
        </p:txBody>
      </p:sp>
      <p:cxnSp>
        <p:nvCxnSpPr>
          <p:cNvPr id="60" name="Egyenes összekötő nyíllal 59"/>
          <p:cNvCxnSpPr/>
          <p:nvPr/>
        </p:nvCxnSpPr>
        <p:spPr>
          <a:xfrm flipH="1">
            <a:off x="1043608" y="5013176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églalap 60"/>
          <p:cNvSpPr/>
          <p:nvPr/>
        </p:nvSpPr>
        <p:spPr>
          <a:xfrm>
            <a:off x="6588225" y="3212976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s</a:t>
            </a:r>
            <a:r>
              <a:rPr lang="hu-HU" baseline="-25000" dirty="0" smtClean="0"/>
              <a:t>1</a:t>
            </a:r>
            <a:r>
              <a:rPr lang="hu-HU" dirty="0" smtClean="0"/>
              <a:t>(p</a:t>
            </a:r>
            <a:r>
              <a:rPr lang="hu-HU" baseline="-25000" dirty="0" smtClean="0"/>
              <a:t>1</a:t>
            </a:r>
            <a:r>
              <a:rPr lang="hu-HU" dirty="0" smtClean="0"/>
              <a:t>,p</a:t>
            </a:r>
            <a:r>
              <a:rPr lang="hu-HU" baseline="-25000" dirty="0" smtClean="0"/>
              <a:t>2</a:t>
            </a:r>
            <a:r>
              <a:rPr lang="hu-HU" dirty="0" smtClean="0"/>
              <a:t>) = </a:t>
            </a:r>
          </a:p>
          <a:p>
            <a:r>
              <a:rPr lang="hu-HU" dirty="0" smtClean="0"/>
              <a:t>= </a:t>
            </a:r>
            <a:r>
              <a:rPr lang="hu-HU" dirty="0" err="1" smtClean="0"/>
              <a:t>max</a:t>
            </a:r>
            <a:r>
              <a:rPr lang="hu-HU" dirty="0" smtClean="0"/>
              <a:t>{0; 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hu-HU" baseline="-25000" dirty="0" smtClean="0"/>
              <a:t>1 </a:t>
            </a:r>
            <a:r>
              <a:rPr lang="hu-HU" dirty="0" smtClean="0">
                <a:latin typeface="Times New Roman"/>
                <a:cs typeface="Times New Roman"/>
              </a:rPr>
              <a:t>– </a:t>
            </a:r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(p</a:t>
            </a:r>
            <a:r>
              <a:rPr lang="hu-HU" baseline="-25000" dirty="0" smtClean="0"/>
              <a:t>1</a:t>
            </a:r>
            <a:r>
              <a:rPr lang="hu-HU" dirty="0" smtClean="0"/>
              <a:t>,p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smtClean="0">
                <a:latin typeface="Times New Roman"/>
                <a:cs typeface="Times New Roman"/>
              </a:rPr>
              <a:t>}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62" name="Téglalap 61"/>
          <p:cNvSpPr/>
          <p:nvPr/>
        </p:nvSpPr>
        <p:spPr>
          <a:xfrm>
            <a:off x="3491880" y="3717032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(p</a:t>
            </a:r>
            <a:r>
              <a:rPr lang="hu-HU" baseline="-25000" dirty="0" smtClean="0"/>
              <a:t>1</a:t>
            </a:r>
            <a:r>
              <a:rPr lang="hu-HU" dirty="0" smtClean="0"/>
              <a:t>,p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395536" y="1052736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/>
              <a:t>A fogyasztó kínálati magatartása a keresleti magatartáshoz hasonlóan jellemezhető, mivel a kínálat tulajdonképpen csak negatív kereslet</a:t>
            </a:r>
            <a:endParaRPr lang="hu-HU" sz="2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árváltozás hatásának </a:t>
            </a:r>
            <a:br>
              <a:rPr lang="hu-HU" dirty="0" smtClean="0"/>
            </a:br>
            <a:r>
              <a:rPr lang="hu-HU" dirty="0" err="1" smtClean="0"/>
              <a:t>Slutsky-féle</a:t>
            </a:r>
            <a:r>
              <a:rPr lang="hu-HU" dirty="0" smtClean="0"/>
              <a:t> felbontása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sz="2200" dirty="0" smtClean="0"/>
              <a:t>A korábbiakban láthattuk, hogy egy árváltozás teljes hatása felbontható helyettesítési és jövedelmi hatásra. </a:t>
            </a:r>
          </a:p>
          <a:p>
            <a:r>
              <a:rPr lang="hu-HU" sz="2200" dirty="0" smtClean="0"/>
              <a:t>E felbontás több módon is lehetséges, a helyettesítési hatás értelmezésétől függően (</a:t>
            </a:r>
            <a:r>
              <a:rPr lang="hu-HU" sz="2200" dirty="0" err="1" smtClean="0"/>
              <a:t>Slutsky-féle</a:t>
            </a:r>
            <a:r>
              <a:rPr lang="hu-HU" sz="2200" dirty="0" smtClean="0"/>
              <a:t> és </a:t>
            </a:r>
            <a:r>
              <a:rPr lang="hu-HU" sz="2200" dirty="0" err="1" smtClean="0"/>
              <a:t>Hicks-féle</a:t>
            </a:r>
            <a:r>
              <a:rPr lang="hu-HU" sz="2200" dirty="0" smtClean="0"/>
              <a:t> helyettesítési hatás).</a:t>
            </a:r>
          </a:p>
          <a:p>
            <a:r>
              <a:rPr lang="hu-HU" sz="2200" dirty="0" smtClean="0"/>
              <a:t>A helyettesítési hatás </a:t>
            </a:r>
            <a:r>
              <a:rPr lang="hu-HU" sz="2200" dirty="0" err="1" smtClean="0"/>
              <a:t>Slutsky-féle</a:t>
            </a:r>
            <a:r>
              <a:rPr lang="hu-HU" sz="2200" dirty="0" smtClean="0"/>
              <a:t> meghatározása szerint az árváltozás után a jövedelmet úgy igazítjuk, hogy az eredeti fogyasztási kosár a fogyasztó számára továbbra is megvásárolható legyen. Ez a relatív árak megváltozásának hatását tükrözi.</a:t>
            </a:r>
          </a:p>
          <a:p>
            <a:r>
              <a:rPr lang="hu-HU" sz="2200" dirty="0" smtClean="0"/>
              <a:t>A változási arányokkal kifejezett </a:t>
            </a:r>
            <a:r>
              <a:rPr lang="hu-HU" sz="2200" dirty="0" err="1" smtClean="0"/>
              <a:t>Slutsky-egyenlet</a:t>
            </a:r>
            <a:r>
              <a:rPr lang="hu-HU" sz="2200" dirty="0" smtClean="0"/>
              <a:t>:</a:t>
            </a:r>
          </a:p>
          <a:p>
            <a:r>
              <a:rPr lang="hu-HU" sz="2200" dirty="0" smtClean="0"/>
              <a:t>Avagy: </a:t>
            </a:r>
            <a:endParaRPr lang="hu-HU" sz="22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6516216" y="4797152"/>
          <a:ext cx="228025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5" imgW="1206360" imgH="457200" progId="Equation.3">
                  <p:embed/>
                </p:oleObj>
              </mc:Choice>
              <mc:Fallback>
                <p:oleObj name="Equation" r:id="rId5" imgW="12063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797152"/>
                        <a:ext cx="2280254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642938" y="5805488"/>
          <a:ext cx="81708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7" imgW="4889160" imgH="431640" progId="Equation.3">
                  <p:embed/>
                </p:oleObj>
              </mc:Choice>
              <mc:Fallback>
                <p:oleObj name="Equation" r:id="rId7" imgW="48891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805488"/>
                        <a:ext cx="817086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 fogyasztó választása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07576" y="1080052"/>
            <a:ext cx="5884904" cy="53732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	</a:t>
            </a:r>
            <a:r>
              <a:rPr lang="hu-HU" sz="2800" dirty="0" smtClean="0"/>
              <a:t>Az (y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,y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kosár megvalósítható vásárlás lenne a fogyasztó számára, megvehetné, ha akarná és pénze is maradna.</a:t>
            </a:r>
          </a:p>
          <a:p>
            <a:pPr>
              <a:buNone/>
            </a:pPr>
            <a:r>
              <a:rPr lang="hu-HU" sz="2800" dirty="0"/>
              <a:t>	</a:t>
            </a:r>
            <a:r>
              <a:rPr lang="hu-HU" sz="2800" dirty="0" smtClean="0"/>
              <a:t>Mivel az (x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,x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optimális választás, minden más megfizethető kosárnál [így pl. az (y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y</a:t>
            </a:r>
            <a:r>
              <a:rPr lang="hu-HU" sz="2800" baseline="-25000" dirty="0"/>
              <a:t>2</a:t>
            </a:r>
            <a:r>
              <a:rPr lang="hu-HU" sz="2800" dirty="0" smtClean="0"/>
              <a:t>)</a:t>
            </a:r>
            <a:r>
              <a:rPr lang="hu-HU" sz="2800" dirty="0" err="1" smtClean="0"/>
              <a:t>-nél</a:t>
            </a:r>
            <a:r>
              <a:rPr lang="hu-HU" sz="2800" dirty="0" smtClean="0"/>
              <a:t> is] jobbnak kell lennie.</a:t>
            </a:r>
          </a:p>
          <a:p>
            <a:pPr>
              <a:buNone/>
            </a:pPr>
            <a:r>
              <a:rPr lang="hu-HU" sz="2800" dirty="0"/>
              <a:t>	</a:t>
            </a:r>
            <a:r>
              <a:rPr lang="hu-HU" sz="2800" dirty="0" smtClean="0"/>
              <a:t>(y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y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kielégíti a költségvetési korlát feltételét: p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+p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y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≤m; </a:t>
            </a:r>
          </a:p>
          <a:p>
            <a:pPr>
              <a:buNone/>
            </a:pPr>
            <a:r>
              <a:rPr lang="hu-HU" sz="2800" dirty="0" smtClean="0"/>
              <a:t>	mivel (x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,x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optimális, rajta van a költségvetési egyenesen: 				p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x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+p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x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=m</a:t>
            </a:r>
          </a:p>
          <a:p>
            <a:pPr>
              <a:buNone/>
            </a:pPr>
            <a:endParaRPr lang="hu-HU" sz="28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637784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2024988" y="4840465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024988" y="4543060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(x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x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076056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97491" y="1052736"/>
            <a:ext cx="26724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fogyasztó tényleges választása az (x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,x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) fogyasztói kosár</a:t>
            </a:r>
            <a:endParaRPr lang="hu-HU" sz="2400" dirty="0"/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2281750" y="5517232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Derékszögű háromszög 24"/>
          <p:cNvSpPr/>
          <p:nvPr/>
        </p:nvSpPr>
        <p:spPr>
          <a:xfrm>
            <a:off x="835694" y="3598168"/>
            <a:ext cx="2952328" cy="3039616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533694" y="5585495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(y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y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</p:spTree>
    <p:extLst>
      <p:ext uri="{BB962C8B-B14F-4D97-AF65-F5344CB8AC3E}">
        <p14:creationId xmlns:p14="http://schemas.microsoft.com/office/powerpoint/2010/main" val="320981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árváltozás hatása </a:t>
            </a:r>
            <a:br>
              <a:rPr lang="hu-HU" dirty="0" smtClean="0"/>
            </a:br>
            <a:r>
              <a:rPr lang="hu-HU" dirty="0" smtClean="0"/>
              <a:t>az indulókészlet értékére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u-HU" sz="3000" dirty="0" smtClean="0"/>
              <a:t>A </a:t>
            </a:r>
            <a:r>
              <a:rPr lang="hu-HU" sz="3000" dirty="0" err="1" smtClean="0"/>
              <a:t>Slutsky-egyenletből</a:t>
            </a:r>
            <a:r>
              <a:rPr lang="hu-HU" sz="3000" dirty="0" smtClean="0"/>
              <a:t> következik, hogy ha egy jószág normál jószág, és a pénzjövedelmet változatlanul tartjuk, akkor az ár csökkenése a kereslet növekedéséhez vezet.</a:t>
            </a:r>
          </a:p>
          <a:p>
            <a:r>
              <a:rPr lang="hu-HU" sz="3000" dirty="0" smtClean="0"/>
              <a:t>Viszont ha a fogyasztó rendelkezik indulókészlettel, árváltozás esetén megváltozik a készletének értéke, így a pénzjövedelme is. Hogyan változhat a kereslet?</a:t>
            </a:r>
          </a:p>
          <a:p>
            <a:r>
              <a:rPr lang="hu-HU" sz="3000" dirty="0" smtClean="0"/>
              <a:t>Ahhoz, hogy ezt a kérdést megválaszoljuk, az árváltozás hatásainak felbontását egy újabb elemmel kell kiegészítenünk.</a:t>
            </a:r>
            <a:endParaRPr lang="hu-HU" sz="3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Közönséges- és készletjövedelmi hatás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fogyasztó jövedelme két okból is változhat az ár megváltozása esetén:</a:t>
            </a:r>
          </a:p>
          <a:p>
            <a:r>
              <a:rPr lang="hu-HU" dirty="0" smtClean="0"/>
              <a:t>Ha az ár esik (és a pénzjövedelem változatlan), továbbra is elfogyaszthatjuk ugyanazt a fogyasztói kosarat, és még többletpénzünk is marad </a:t>
            </a:r>
            <a:r>
              <a:rPr lang="hu-HU" dirty="0" smtClean="0">
                <a:sym typeface="Wingdings" pitchFamily="2" charset="2"/>
              </a:rPr>
              <a:t> közönséges jövedelmi hatás</a:t>
            </a:r>
          </a:p>
          <a:p>
            <a:r>
              <a:rPr lang="hu-HU" dirty="0" smtClean="0">
                <a:sym typeface="Wingdings" pitchFamily="2" charset="2"/>
              </a:rPr>
              <a:t>Az áresés viszont megváltoztatja az indulókészlete értékét, így pénzjövedelmét is, pl. ha valaki a jószág nettó eladója, közvetlenül csökken a jövedelme, mert nem tudja ugyanannyiért eladni a készletét mint korábban. Ezt a pótlólagos jövedelmi hatást nevezzük készletjövedelmi hatásnak.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árváltozás hatásának </a:t>
            </a:r>
            <a:br>
              <a:rPr lang="hu-HU" dirty="0" smtClean="0"/>
            </a:br>
            <a:r>
              <a:rPr lang="hu-HU" dirty="0" err="1" smtClean="0"/>
              <a:t>Slutsky-féle</a:t>
            </a:r>
            <a:r>
              <a:rPr lang="hu-HU" dirty="0" smtClean="0"/>
              <a:t> felbontása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A kereslet teljes változása = a helyettesítési hatás +         + közönséges jövedelmi hatás + készletjövedelmi hatás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Az új </a:t>
            </a:r>
            <a:r>
              <a:rPr lang="hu-HU" sz="2800" dirty="0" err="1" smtClean="0"/>
              <a:t>Slutsky-egyenlet</a:t>
            </a:r>
            <a:r>
              <a:rPr lang="hu-HU" sz="2800" dirty="0" smtClean="0"/>
              <a:t> a változási arányokban: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100" dirty="0" smtClean="0"/>
              <a:t>A készletjövedelmi hatás = keresletváltozás, amikor a jövedelem változik x   			   </a:t>
            </a:r>
            <a:r>
              <a:rPr lang="hu-HU" sz="2100" dirty="0" err="1" smtClean="0"/>
              <a:t>x</a:t>
            </a:r>
            <a:r>
              <a:rPr lang="hu-HU" sz="2100" dirty="0" smtClean="0"/>
              <a:t> jövedelemváltozás, amikor az ár változik</a:t>
            </a:r>
          </a:p>
          <a:p>
            <a:pPr marL="0" indent="0">
              <a:buNone/>
            </a:pPr>
            <a:r>
              <a:rPr lang="hu-HU" sz="2100" dirty="0" smtClean="0"/>
              <a:t>Mivel a jövedelem definíciója 			, a szorzat második tagja</a:t>
            </a:r>
          </a:p>
          <a:p>
            <a:pPr marL="0" indent="0">
              <a:buNone/>
            </a:pPr>
            <a:r>
              <a:rPr lang="hu-HU" sz="2100" dirty="0" smtClean="0"/>
              <a:t>	              ; az első tagra pedig a közönséges jövedelmi hatáshoz hasonlóan a	            kifejezést alkalmazhatjuk.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endParaRPr lang="hu-HU" sz="28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1055688" y="3573463"/>
          <a:ext cx="5694362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Equation" r:id="rId3" imgW="2781000" imgH="457200" progId="Equation.3">
                  <p:embed/>
                </p:oleObj>
              </mc:Choice>
              <mc:Fallback>
                <p:oleObj name="Equation" r:id="rId3" imgW="2781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573463"/>
                        <a:ext cx="5694362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3721100" y="5229225"/>
          <a:ext cx="21478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5" imgW="990360" imgH="215640" progId="Equation.3">
                  <p:embed/>
                </p:oleObj>
              </mc:Choice>
              <mc:Fallback>
                <p:oleObj name="Equation" r:id="rId5" imgW="9903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5229225"/>
                        <a:ext cx="214788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467544" y="5661248"/>
          <a:ext cx="165618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Equation" r:id="rId7" imgW="825480" imgH="215640" progId="Equation.3">
                  <p:embed/>
                </p:oleObj>
              </mc:Choice>
              <mc:Fallback>
                <p:oleObj name="Equation" r:id="rId7" imgW="8254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661248"/>
                        <a:ext cx="165618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1763688" y="5949280"/>
          <a:ext cx="1152128" cy="440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4" name="Equation" r:id="rId9" imgW="596880" imgH="228600" progId="Equation.3">
                  <p:embed/>
                </p:oleObj>
              </mc:Choice>
              <mc:Fallback>
                <p:oleObj name="Equation" r:id="rId9" imgW="596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949280"/>
                        <a:ext cx="1152128" cy="440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Slutsky-egyenlet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készletjövedelmi hatással kiegészített </a:t>
            </a:r>
            <a:r>
              <a:rPr lang="hu-HU" dirty="0" err="1" smtClean="0"/>
              <a:t>Slutsky-egyenlet</a:t>
            </a:r>
            <a:r>
              <a:rPr lang="hu-HU" dirty="0" smtClean="0"/>
              <a:t> tehát: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helyettesítési hatás előjele mindig negatív, az árváltozással ellentétes irányú, az együttes jövedelmi hatás előjele viszont attól függ, normál vagy inferior jószágról van-e szó, és a fogyasztó nettó vevője vagy eladója-e az adott jószágnak.</a:t>
            </a:r>
            <a:endParaRPr lang="hu-HU" dirty="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862013" y="2565400"/>
          <a:ext cx="68389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Equation" r:id="rId3" imgW="3340080" imgH="457200" progId="Equation.3">
                  <p:embed/>
                </p:oleObj>
              </mc:Choice>
              <mc:Fallback>
                <p:oleObj name="Equation" r:id="rId3" imgW="33400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2565400"/>
                        <a:ext cx="683895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Árváltozás hatása indulókészlet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Tegyük fel, hogy a jószág normál jószág, azaz</a:t>
            </a:r>
          </a:p>
          <a:p>
            <a:endParaRPr lang="hu-HU" dirty="0" smtClean="0"/>
          </a:p>
          <a:p>
            <a:r>
              <a:rPr lang="hu-HU" dirty="0" smtClean="0"/>
              <a:t>Ekkor, ha a fogyasztó a normál jószág vásárlója és az ár emelkedik, akkor szükségszerűen kevesebbet fog a jószágból vásárolni.</a:t>
            </a:r>
          </a:p>
          <a:p>
            <a:r>
              <a:rPr lang="hu-HU" dirty="0" smtClean="0"/>
              <a:t>Ha a fogyasztó egy normál jószág nettó kínálója, akkor a teljes hatás előjele nem egyértelmű, míg a helyettesítési hatás negatív, addig az együttes jövedelmi hatás pozitív, így a teljes hatás pozitív és negatív is lehet. </a:t>
            </a:r>
            <a:endParaRPr lang="hu-HU" dirty="0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3419872" y="2132856"/>
          <a:ext cx="208797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Equation" r:id="rId3" imgW="825480" imgH="228600" progId="Equation.3">
                  <p:embed/>
                </p:oleObj>
              </mc:Choice>
              <mc:Fallback>
                <p:oleObj name="Equation" r:id="rId3" imgW="8254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132856"/>
                        <a:ext cx="2087970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artalom helye 54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4713387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jószág keresletének teljes változását az </a:t>
            </a:r>
            <a:r>
              <a:rPr lang="hu-HU" sz="2400" b="1" dirty="0" smtClean="0"/>
              <a:t>A </a:t>
            </a:r>
            <a:r>
              <a:rPr lang="hu-HU" sz="2400" dirty="0" smtClean="0"/>
              <a:t>pontból a </a:t>
            </a:r>
            <a:r>
              <a:rPr lang="hu-HU" sz="2400" b="1" dirty="0" smtClean="0"/>
              <a:t>C</a:t>
            </a:r>
            <a:r>
              <a:rPr lang="hu-HU" sz="2400" dirty="0" smtClean="0"/>
              <a:t> pontba való elmozdulás mutatja. Ez három hatás eredője: </a:t>
            </a:r>
          </a:p>
          <a:p>
            <a:r>
              <a:rPr lang="hu-HU" sz="2400" dirty="0" smtClean="0"/>
              <a:t>az </a:t>
            </a:r>
            <a:r>
              <a:rPr lang="hu-HU" sz="2400" b="1" dirty="0" smtClean="0"/>
              <a:t>A</a:t>
            </a:r>
            <a:r>
              <a:rPr lang="hu-HU" sz="2400" dirty="0" smtClean="0"/>
              <a:t>-ból a </a:t>
            </a:r>
            <a:r>
              <a:rPr lang="hu-HU" sz="2400" b="1" dirty="0" smtClean="0"/>
              <a:t>B</a:t>
            </a:r>
            <a:r>
              <a:rPr lang="hu-HU" sz="2400" dirty="0" smtClean="0"/>
              <a:t>-be történő elmozdulás a helyettesítési hatás;</a:t>
            </a:r>
          </a:p>
          <a:p>
            <a:r>
              <a:rPr lang="hu-HU" sz="2400" dirty="0" smtClean="0"/>
              <a:t>a közönséges jöve-					              delmi hatás a </a:t>
            </a:r>
            <a:r>
              <a:rPr lang="hu-HU" sz="2400" b="1" dirty="0" smtClean="0"/>
              <a:t>B</a:t>
            </a:r>
            <a:r>
              <a:rPr lang="hu-HU" sz="2400" dirty="0" smtClean="0"/>
              <a:t>-ből 					    </a:t>
            </a:r>
            <a:r>
              <a:rPr lang="hu-HU" sz="2400" b="1" dirty="0" smtClean="0"/>
              <a:t>D</a:t>
            </a:r>
            <a:r>
              <a:rPr lang="hu-HU" sz="2400" dirty="0" smtClean="0"/>
              <a:t>-be való mozgás</a:t>
            </a:r>
          </a:p>
          <a:p>
            <a:r>
              <a:rPr lang="hu-HU" sz="2400" dirty="0" smtClean="0"/>
              <a:t>végül a készletjöve-						   delmi hatás a </a:t>
            </a:r>
            <a:r>
              <a:rPr lang="hu-HU" sz="2400" b="1" dirty="0" smtClean="0"/>
              <a:t>D</a:t>
            </a:r>
            <a:r>
              <a:rPr lang="hu-HU" sz="2400" dirty="0" smtClean="0"/>
              <a:t>-ből						    a </a:t>
            </a:r>
            <a:r>
              <a:rPr lang="hu-HU" sz="2400" b="1" dirty="0" smtClean="0"/>
              <a:t>C</a:t>
            </a:r>
            <a:r>
              <a:rPr lang="hu-HU" sz="2400" dirty="0" smtClean="0"/>
              <a:t>-be elmozdulás.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árváltozás hatásának </a:t>
            </a:r>
            <a:r>
              <a:rPr lang="hu-HU" dirty="0" err="1" smtClean="0"/>
              <a:t>Slutsky-féle</a:t>
            </a:r>
            <a:r>
              <a:rPr lang="hu-HU" dirty="0" smtClean="0"/>
              <a:t> felbontása indulókészlet esetén</a:t>
            </a:r>
            <a:endParaRPr lang="hu-HU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3635896" y="2708920"/>
            <a:ext cx="0" cy="36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3635896" y="6309320"/>
            <a:ext cx="47525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3275856" y="270892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7956376" y="6165304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x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3635896" y="2852936"/>
            <a:ext cx="3456384" cy="3384376"/>
          </a:xfrm>
          <a:prstGeom prst="line">
            <a:avLst/>
          </a:prstGeom>
          <a:ln w="44450">
            <a:solidFill>
              <a:schemeClr val="accent2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3635896" y="3429000"/>
            <a:ext cx="2880320" cy="2808312"/>
          </a:xfrm>
          <a:prstGeom prst="line">
            <a:avLst/>
          </a:prstGeom>
          <a:ln w="44450">
            <a:solidFill>
              <a:schemeClr val="accent3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995936" y="3789040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" name="Egyenes összekötő 13"/>
          <p:cNvCxnSpPr/>
          <p:nvPr/>
        </p:nvCxnSpPr>
        <p:spPr>
          <a:xfrm>
            <a:off x="3635896" y="3933056"/>
            <a:ext cx="2376264" cy="2304256"/>
          </a:xfrm>
          <a:prstGeom prst="line">
            <a:avLst/>
          </a:prstGeom>
          <a:ln w="44450">
            <a:solidFill>
              <a:schemeClr val="accent4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3635896" y="2852936"/>
            <a:ext cx="1440160" cy="3384376"/>
          </a:xfrm>
          <a:prstGeom prst="line">
            <a:avLst/>
          </a:prstGeom>
          <a:ln w="44450">
            <a:solidFill>
              <a:schemeClr val="accent6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5508104" y="465313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292080" y="501317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5076056" y="5301208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4392112" y="4653136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Egyenes összekötő 21"/>
          <p:cNvCxnSpPr/>
          <p:nvPr/>
        </p:nvCxnSpPr>
        <p:spPr>
          <a:xfrm flipH="1">
            <a:off x="4427984" y="4725144"/>
            <a:ext cx="9998" cy="15841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283968" y="630932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A</a:t>
            </a:r>
            <a:endParaRPr lang="en-US" altLang="hu-HU" dirty="0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932040" y="630932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B</a:t>
            </a:r>
            <a:endParaRPr lang="en-US" altLang="hu-HU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148064" y="630932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C</a:t>
            </a:r>
            <a:endParaRPr lang="en-US" altLang="hu-HU" dirty="0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5364088" y="630932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D</a:t>
            </a:r>
            <a:endParaRPr lang="en-US" altLang="hu-HU" dirty="0"/>
          </a:p>
        </p:txBody>
      </p:sp>
      <p:cxnSp>
        <p:nvCxnSpPr>
          <p:cNvPr id="28" name="Egyenes összekötő 27"/>
          <p:cNvCxnSpPr>
            <a:endCxn id="25" idx="0"/>
          </p:cNvCxnSpPr>
          <p:nvPr/>
        </p:nvCxnSpPr>
        <p:spPr>
          <a:xfrm>
            <a:off x="5086054" y="5301208"/>
            <a:ext cx="0" cy="10081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>
            <a:stCxn id="19" idx="2"/>
            <a:endCxn id="26" idx="0"/>
          </p:cNvCxnSpPr>
          <p:nvPr/>
        </p:nvCxnSpPr>
        <p:spPr>
          <a:xfrm>
            <a:off x="5292080" y="5047308"/>
            <a:ext cx="0" cy="12620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>
            <a:endCxn id="27" idx="0"/>
          </p:cNvCxnSpPr>
          <p:nvPr/>
        </p:nvCxnSpPr>
        <p:spPr>
          <a:xfrm>
            <a:off x="5508104" y="4725144"/>
            <a:ext cx="0" cy="15841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6"/>
          <p:cNvSpPr>
            <a:spLocks/>
          </p:cNvSpPr>
          <p:nvPr/>
        </p:nvSpPr>
        <p:spPr bwMode="auto">
          <a:xfrm rot="10800000">
            <a:off x="4932040" y="3573016"/>
            <a:ext cx="3168352" cy="2016224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rc 6"/>
          <p:cNvSpPr>
            <a:spLocks/>
          </p:cNvSpPr>
          <p:nvPr/>
        </p:nvSpPr>
        <p:spPr bwMode="auto">
          <a:xfrm rot="10800000">
            <a:off x="4788024" y="4005064"/>
            <a:ext cx="3168352" cy="2016224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rc 6"/>
          <p:cNvSpPr>
            <a:spLocks/>
          </p:cNvSpPr>
          <p:nvPr/>
        </p:nvSpPr>
        <p:spPr bwMode="auto">
          <a:xfrm rot="10800000">
            <a:off x="4499992" y="4221088"/>
            <a:ext cx="3168352" cy="2016224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rc 6"/>
          <p:cNvSpPr>
            <a:spLocks/>
          </p:cNvSpPr>
          <p:nvPr/>
        </p:nvSpPr>
        <p:spPr bwMode="auto">
          <a:xfrm rot="10800000">
            <a:off x="4355976" y="4221088"/>
            <a:ext cx="3168352" cy="2088232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" name="Egyenes összekötő nyíllal 40"/>
          <p:cNvCxnSpPr>
            <a:endCxn id="13" idx="7"/>
          </p:cNvCxnSpPr>
          <p:nvPr/>
        </p:nvCxnSpPr>
        <p:spPr>
          <a:xfrm flipH="1">
            <a:off x="4054202" y="3284984"/>
            <a:ext cx="1093862" cy="514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zövegdoboz 41"/>
          <p:cNvSpPr txBox="1"/>
          <p:nvPr/>
        </p:nvSpPr>
        <p:spPr>
          <a:xfrm>
            <a:off x="5076056" y="30689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Indulókészlet</a:t>
            </a:r>
            <a:endParaRPr lang="hu-HU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012160" y="43651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Végső választás</a:t>
            </a:r>
            <a:endParaRPr lang="hu-HU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7020272" y="544522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Közömbösségi görbék</a:t>
            </a:r>
            <a:endParaRPr lang="hu-HU" dirty="0"/>
          </a:p>
        </p:txBody>
      </p:sp>
      <p:cxnSp>
        <p:nvCxnSpPr>
          <p:cNvPr id="46" name="Egyenes összekötő nyíllal 45"/>
          <p:cNvCxnSpPr>
            <a:stCxn id="43" idx="1"/>
            <a:endCxn id="19" idx="7"/>
          </p:cNvCxnSpPr>
          <p:nvPr/>
        </p:nvCxnSpPr>
        <p:spPr>
          <a:xfrm flipH="1">
            <a:off x="5350346" y="4549770"/>
            <a:ext cx="661814" cy="473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zövegdoboz 46"/>
          <p:cNvSpPr txBox="1"/>
          <p:nvPr/>
        </p:nvSpPr>
        <p:spPr>
          <a:xfrm>
            <a:off x="3563888" y="450912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Eredeti választás</a:t>
            </a:r>
            <a:endParaRPr lang="hu-HU" sz="1600" dirty="0"/>
          </a:p>
        </p:txBody>
      </p:sp>
      <p:sp>
        <p:nvSpPr>
          <p:cNvPr id="48" name="Ív 47"/>
          <p:cNvSpPr/>
          <p:nvPr/>
        </p:nvSpPr>
        <p:spPr>
          <a:xfrm>
            <a:off x="4644008" y="5301208"/>
            <a:ext cx="1512168" cy="864096"/>
          </a:xfrm>
          <a:prstGeom prst="arc">
            <a:avLst>
              <a:gd name="adj1" fmla="val 2341682"/>
              <a:gd name="adj2" fmla="val 7906093"/>
            </a:avLst>
          </a:prstGeom>
          <a:ln w="3175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0" name="Egyenes összekötő nyíllal 49"/>
          <p:cNvCxnSpPr/>
          <p:nvPr/>
        </p:nvCxnSpPr>
        <p:spPr>
          <a:xfrm flipV="1">
            <a:off x="6012160" y="5661248"/>
            <a:ext cx="504056" cy="504056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H="1">
            <a:off x="6444208" y="5877272"/>
            <a:ext cx="288032" cy="216024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2"/>
          <p:cNvSpPr>
            <a:spLocks noChangeShapeType="1"/>
          </p:cNvSpPr>
          <p:nvPr/>
        </p:nvSpPr>
        <p:spPr bwMode="auto">
          <a:xfrm flipH="1">
            <a:off x="6400800" y="3657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35" name="Rectangle 23"/>
          <p:cNvSpPr>
            <a:spLocks noChangeArrowheads="1"/>
          </p:cNvSpPr>
          <p:nvPr/>
        </p:nvSpPr>
        <p:spPr bwMode="auto">
          <a:xfrm>
            <a:off x="152400" y="762000"/>
            <a:ext cx="5867400" cy="1066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228600"/>
            <a:ext cx="83058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A háztartások munkapiaci döntései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6400800" y="1524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6400800" y="3886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6400800" y="144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C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8534400" y="3505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R</a:t>
            </a: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-228600" y="1905000"/>
            <a:ext cx="667280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 dirty="0"/>
              <a:t>	A háztartásoknak </a:t>
            </a:r>
            <a:r>
              <a:rPr lang="hu-HU" altLang="hu-HU" sz="2400" dirty="0" smtClean="0"/>
              <a:t>döntést </a:t>
            </a:r>
            <a:r>
              <a:rPr lang="hu-HU" altLang="hu-HU" sz="2400" dirty="0"/>
              <a:t>kell </a:t>
            </a:r>
            <a:r>
              <a:rPr lang="hu-HU" altLang="hu-HU" sz="2400" dirty="0" smtClean="0"/>
              <a:t>hozniuk arról,   hogy </a:t>
            </a:r>
            <a:r>
              <a:rPr lang="hu-HU" altLang="hu-HU" sz="2400" dirty="0"/>
              <a:t>rendelkezésre álló idejük mekkora részét fordítsák munkára (az így megszerzett jövedelmet termékek és szolgáltatások fogyasztására költ-   </a:t>
            </a:r>
            <a:r>
              <a:rPr lang="hu-HU" altLang="hu-HU" sz="2400" dirty="0" err="1"/>
              <a:t>ve</a:t>
            </a:r>
            <a:r>
              <a:rPr lang="hu-HU" altLang="hu-HU" sz="2400" dirty="0"/>
              <a:t>), illetve mennyi időt fordítsanak szabadidős tevékenységekre.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 dirty="0"/>
              <a:t>	A szabadidő „ára”, haszonáldozat-költsége az a jövedelem (illetve az annak segítségével elérhető fogyasztás), amire akkor tehettünk volna szert,     ha ezt az időt is munkával töltjük.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hu-HU" altLang="hu-HU" sz="2400" dirty="0"/>
              <a:t>	Az egyéni munkakínálati görbe egy bizonyos bér-szint fölött visszahajlik (készletjövedelmi hatás).</a:t>
            </a:r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 flipV="1">
            <a:off x="6400800" y="411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6400800" y="6019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6400800" y="2133600"/>
            <a:ext cx="1981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7010400" y="1371600"/>
            <a:ext cx="213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Választás munka (ezen keresztül plusz fogyasztás) és a szabadidő közt.</a:t>
            </a:r>
          </a:p>
        </p:txBody>
      </p:sp>
      <p:sp>
        <p:nvSpPr>
          <p:cNvPr id="18446" name="Arc 16"/>
          <p:cNvSpPr>
            <a:spLocks/>
          </p:cNvSpPr>
          <p:nvPr/>
        </p:nvSpPr>
        <p:spPr bwMode="auto">
          <a:xfrm flipV="1">
            <a:off x="6553200" y="4343400"/>
            <a:ext cx="1143000" cy="1557338"/>
          </a:xfrm>
          <a:custGeom>
            <a:avLst/>
            <a:gdLst>
              <a:gd name="T0" fmla="*/ 32226 w 21600"/>
              <a:gd name="T1" fmla="*/ 0 h 36793"/>
              <a:gd name="T2" fmla="*/ 811953 w 21600"/>
              <a:gd name="T3" fmla="*/ 1557338 h 36793"/>
              <a:gd name="T4" fmla="*/ 0 w 21600"/>
              <a:gd name="T5" fmla="*/ 913883 h 367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6793" fill="none" extrusionOk="0">
                <a:moveTo>
                  <a:pt x="609" y="-1"/>
                </a:moveTo>
                <a:cubicBezTo>
                  <a:pt x="12296" y="329"/>
                  <a:pt x="21600" y="9898"/>
                  <a:pt x="21600" y="21591"/>
                </a:cubicBezTo>
                <a:cubicBezTo>
                  <a:pt x="21600" y="27284"/>
                  <a:pt x="19351" y="32748"/>
                  <a:pt x="15344" y="36793"/>
                </a:cubicBezTo>
              </a:path>
              <a:path w="21600" h="36793" stroke="0" extrusionOk="0">
                <a:moveTo>
                  <a:pt x="609" y="-1"/>
                </a:moveTo>
                <a:cubicBezTo>
                  <a:pt x="12296" y="329"/>
                  <a:pt x="21600" y="9898"/>
                  <a:pt x="21600" y="21591"/>
                </a:cubicBezTo>
                <a:cubicBezTo>
                  <a:pt x="21600" y="27284"/>
                  <a:pt x="19351" y="32748"/>
                  <a:pt x="15344" y="36793"/>
                </a:cubicBezTo>
                <a:lnTo>
                  <a:pt x="0" y="21591"/>
                </a:lnTo>
                <a:lnTo>
                  <a:pt x="60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>
            <a:off x="63246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>
            <a:off x="83820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49" name="Arc 20"/>
          <p:cNvSpPr>
            <a:spLocks/>
          </p:cNvSpPr>
          <p:nvPr/>
        </p:nvSpPr>
        <p:spPr bwMode="auto">
          <a:xfrm>
            <a:off x="6973888" y="1985963"/>
            <a:ext cx="1485900" cy="1276350"/>
          </a:xfrm>
          <a:custGeom>
            <a:avLst/>
            <a:gdLst>
              <a:gd name="T0" fmla="*/ 1221354 w 21063"/>
              <a:gd name="T1" fmla="*/ 1276350 h 21272"/>
              <a:gd name="T2" fmla="*/ 0 w 21063"/>
              <a:gd name="T3" fmla="*/ 287287 h 21272"/>
              <a:gd name="T4" fmla="*/ 1485900 w 21063"/>
              <a:gd name="T5" fmla="*/ 0 h 212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63" h="21272" fill="none" extrusionOk="0">
                <a:moveTo>
                  <a:pt x="17313" y="21271"/>
                </a:moveTo>
                <a:cubicBezTo>
                  <a:pt x="8750" y="19762"/>
                  <a:pt x="1927" y="13266"/>
                  <a:pt x="0" y="4787"/>
                </a:cubicBezTo>
              </a:path>
              <a:path w="21063" h="21272" stroke="0" extrusionOk="0">
                <a:moveTo>
                  <a:pt x="17313" y="21271"/>
                </a:moveTo>
                <a:cubicBezTo>
                  <a:pt x="8750" y="19762"/>
                  <a:pt x="1927" y="13266"/>
                  <a:pt x="0" y="4787"/>
                </a:cubicBezTo>
                <a:lnTo>
                  <a:pt x="21063" y="0"/>
                </a:lnTo>
                <a:lnTo>
                  <a:pt x="17313" y="2127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50" name="Line 21"/>
          <p:cNvSpPr>
            <a:spLocks noChangeShapeType="1"/>
          </p:cNvSpPr>
          <p:nvPr/>
        </p:nvSpPr>
        <p:spPr bwMode="auto">
          <a:xfrm flipV="1">
            <a:off x="7391400" y="2895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8451" name="Text Box 22"/>
          <p:cNvSpPr txBox="1">
            <a:spLocks noChangeArrowheads="1"/>
          </p:cNvSpPr>
          <p:nvPr/>
        </p:nvSpPr>
        <p:spPr bwMode="auto">
          <a:xfrm>
            <a:off x="228600" y="685800"/>
            <a:ext cx="6096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  <a:r>
              <a:rPr lang="hu-HU" altLang="hu-HU" baseline="-25000"/>
              <a:t>max</a:t>
            </a:r>
            <a:r>
              <a:rPr lang="hu-HU" altLang="hu-HU"/>
              <a:t> az a fogyasztás, amit akkor érhetne el a fogyasztó, ha a teljes (fiziológiai szükségletei kielégítése után) rendelkezésre álló idejét munkával töltené. R</a:t>
            </a:r>
            <a:r>
              <a:rPr lang="hu-HU" altLang="hu-HU" baseline="-25000"/>
              <a:t>max </a:t>
            </a:r>
            <a:r>
              <a:rPr lang="hu-HU" altLang="hu-HU"/>
              <a:t> az a szabadidő-mennyiség, ami akkor állna a fogyasztó rendelkezésére, ha nem dolgozna.</a:t>
            </a:r>
          </a:p>
        </p:txBody>
      </p:sp>
      <p:sp>
        <p:nvSpPr>
          <p:cNvPr id="18452" name="Text Box 24"/>
          <p:cNvSpPr txBox="1">
            <a:spLocks noChangeArrowheads="1"/>
          </p:cNvSpPr>
          <p:nvPr/>
        </p:nvSpPr>
        <p:spPr bwMode="auto">
          <a:xfrm rot="-5400000">
            <a:off x="5822157" y="1645443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  <a:r>
              <a:rPr lang="hu-HU" altLang="hu-HU" baseline="-25000"/>
              <a:t>max</a:t>
            </a:r>
            <a:endParaRPr lang="hu-HU" altLang="hu-HU"/>
          </a:p>
        </p:txBody>
      </p:sp>
      <p:sp>
        <p:nvSpPr>
          <p:cNvPr id="18453" name="Text Box 25"/>
          <p:cNvSpPr txBox="1">
            <a:spLocks noChangeArrowheads="1"/>
          </p:cNvSpPr>
          <p:nvPr/>
        </p:nvSpPr>
        <p:spPr bwMode="auto">
          <a:xfrm>
            <a:off x="6400800" y="4114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w</a:t>
            </a:r>
            <a:r>
              <a:rPr lang="hu-HU" altLang="hu-HU" baseline="-25000"/>
              <a:t>L</a:t>
            </a:r>
            <a:r>
              <a:rPr lang="hu-HU" altLang="hu-HU"/>
              <a:t>(bér)</a:t>
            </a:r>
          </a:p>
        </p:txBody>
      </p:sp>
      <p:sp>
        <p:nvSpPr>
          <p:cNvPr id="18454" name="Text Box 26"/>
          <p:cNvSpPr txBox="1">
            <a:spLocks noChangeArrowheads="1"/>
          </p:cNvSpPr>
          <p:nvPr/>
        </p:nvSpPr>
        <p:spPr bwMode="auto">
          <a:xfrm>
            <a:off x="7467600" y="5638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Munkaóra (L</a:t>
            </a:r>
            <a:r>
              <a:rPr lang="hu-HU" altLang="hu-HU" baseline="-25000"/>
              <a:t>S</a:t>
            </a:r>
            <a:r>
              <a:rPr lang="hu-HU" altLang="hu-HU"/>
              <a:t>)</a:t>
            </a:r>
          </a:p>
        </p:txBody>
      </p:sp>
      <p:sp>
        <p:nvSpPr>
          <p:cNvPr id="18455" name="Text Box 28"/>
          <p:cNvSpPr txBox="1">
            <a:spLocks noChangeArrowheads="1"/>
          </p:cNvSpPr>
          <p:nvPr/>
        </p:nvSpPr>
        <p:spPr bwMode="auto">
          <a:xfrm>
            <a:off x="0" y="63246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Optimum feltételek: (1) M</a:t>
            </a:r>
            <a:r>
              <a:rPr lang="hu-HU" altLang="hu-HU" baseline="-25000" dirty="0"/>
              <a:t>0 </a:t>
            </a:r>
            <a:r>
              <a:rPr lang="hu-HU" altLang="hu-HU" dirty="0"/>
              <a:t>+ </a:t>
            </a:r>
            <a:r>
              <a:rPr lang="hu-HU" altLang="hu-HU" dirty="0" err="1"/>
              <a:t>w</a:t>
            </a:r>
            <a:r>
              <a:rPr lang="hu-HU" altLang="hu-HU" baseline="-25000" dirty="0" err="1"/>
              <a:t>L</a:t>
            </a:r>
            <a:r>
              <a:rPr lang="hu-HU" altLang="hu-HU" dirty="0" err="1"/>
              <a:t>R</a:t>
            </a:r>
            <a:r>
              <a:rPr lang="hu-HU" altLang="hu-HU" baseline="-25000" dirty="0" err="1"/>
              <a:t>max</a:t>
            </a:r>
            <a:r>
              <a:rPr lang="hu-HU" altLang="hu-HU" dirty="0"/>
              <a:t> = </a:t>
            </a:r>
            <a:r>
              <a:rPr lang="hu-HU" altLang="hu-HU" dirty="0" err="1"/>
              <a:t>w</a:t>
            </a:r>
            <a:r>
              <a:rPr lang="hu-HU" altLang="hu-HU" baseline="-25000" dirty="0" err="1"/>
              <a:t>L</a:t>
            </a:r>
            <a:r>
              <a:rPr lang="hu-HU" altLang="hu-HU" dirty="0" err="1"/>
              <a:t>R</a:t>
            </a:r>
            <a:r>
              <a:rPr lang="hu-HU" altLang="hu-HU" dirty="0"/>
              <a:t> + </a:t>
            </a:r>
            <a:r>
              <a:rPr lang="hu-HU" altLang="hu-HU" dirty="0" err="1" smtClean="0"/>
              <a:t>pC</a:t>
            </a:r>
            <a:r>
              <a:rPr lang="hu-HU" altLang="hu-HU" dirty="0" smtClean="0"/>
              <a:t>   (</a:t>
            </a:r>
            <a:r>
              <a:rPr lang="hu-HU" altLang="hu-HU" dirty="0"/>
              <a:t>2) MU</a:t>
            </a:r>
            <a:r>
              <a:rPr lang="hu-HU" altLang="hu-HU" baseline="-25000" dirty="0"/>
              <a:t>R</a:t>
            </a:r>
            <a:r>
              <a:rPr lang="hu-HU" altLang="hu-HU" dirty="0"/>
              <a:t>/MU</a:t>
            </a:r>
            <a:r>
              <a:rPr lang="hu-HU" altLang="hu-HU" baseline="-25000" dirty="0"/>
              <a:t>C</a:t>
            </a:r>
            <a:r>
              <a:rPr lang="hu-HU" altLang="hu-HU" dirty="0"/>
              <a:t> = </a:t>
            </a:r>
            <a:r>
              <a:rPr lang="hu-HU" altLang="hu-HU" dirty="0" err="1" smtClean="0"/>
              <a:t>w</a:t>
            </a:r>
            <a:r>
              <a:rPr lang="hu-HU" altLang="hu-HU" baseline="-25000" dirty="0" err="1" smtClean="0"/>
              <a:t>L</a:t>
            </a:r>
            <a:r>
              <a:rPr lang="hu-HU" altLang="hu-HU" dirty="0" smtClean="0"/>
              <a:t>/p</a:t>
            </a:r>
            <a:endParaRPr lang="hu-HU" altLang="hu-HU" baseline="-25000" dirty="0"/>
          </a:p>
        </p:txBody>
      </p:sp>
      <p:sp>
        <p:nvSpPr>
          <p:cNvPr id="18456" name="Text Box 29"/>
          <p:cNvSpPr txBox="1">
            <a:spLocks noChangeArrowheads="1"/>
          </p:cNvSpPr>
          <p:nvPr/>
        </p:nvSpPr>
        <p:spPr bwMode="auto">
          <a:xfrm>
            <a:off x="8229600" y="3962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R</a:t>
            </a:r>
            <a:r>
              <a:rPr lang="hu-HU" altLang="hu-HU" baseline="-25000"/>
              <a:t>max</a:t>
            </a:r>
            <a:endParaRPr lang="hu-HU" altLang="hu-HU"/>
          </a:p>
        </p:txBody>
      </p:sp>
      <p:sp>
        <p:nvSpPr>
          <p:cNvPr id="18457" name="Rectangle 30"/>
          <p:cNvSpPr>
            <a:spLocks noChangeArrowheads="1"/>
          </p:cNvSpPr>
          <p:nvPr/>
        </p:nvSpPr>
        <p:spPr bwMode="auto">
          <a:xfrm>
            <a:off x="7620000" y="46482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altLang="hu-HU"/>
              <a:t>L</a:t>
            </a:r>
            <a:r>
              <a:rPr lang="hu-HU" altLang="hu-HU" baseline="-25000"/>
              <a:t>S</a:t>
            </a:r>
            <a:r>
              <a:rPr lang="hu-HU" altLang="hu-HU"/>
              <a:t>(w</a:t>
            </a:r>
            <a:r>
              <a:rPr lang="hu-HU" altLang="hu-HU" baseline="-25000"/>
              <a:t>L</a:t>
            </a:r>
            <a:r>
              <a:rPr lang="hu-HU" altLang="hu-HU"/>
              <a:t>)</a:t>
            </a:r>
          </a:p>
        </p:txBody>
      </p:sp>
      <p:sp>
        <p:nvSpPr>
          <p:cNvPr id="18459" name="Text Box 33"/>
          <p:cNvSpPr txBox="1">
            <a:spLocks noChangeArrowheads="1"/>
          </p:cNvSpPr>
          <p:nvPr/>
        </p:nvSpPr>
        <p:spPr bwMode="auto">
          <a:xfrm rot="-5400000">
            <a:off x="5632450" y="3282950"/>
            <a:ext cx="1141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  <a:r>
              <a:rPr lang="hu-HU" altLang="hu-HU" baseline="-25000"/>
              <a:t>0 </a:t>
            </a:r>
            <a:r>
              <a:rPr lang="hu-HU" altLang="hu-HU"/>
              <a:t>= M</a:t>
            </a:r>
            <a:r>
              <a:rPr lang="hu-HU" altLang="hu-HU" baseline="-25000"/>
              <a:t>0</a:t>
            </a:r>
          </a:p>
        </p:txBody>
      </p:sp>
      <p:sp>
        <p:nvSpPr>
          <p:cNvPr id="18460" name="Text Box 34"/>
          <p:cNvSpPr txBox="1">
            <a:spLocks noChangeArrowheads="1"/>
          </p:cNvSpPr>
          <p:nvPr/>
        </p:nvSpPr>
        <p:spPr bwMode="auto">
          <a:xfrm>
            <a:off x="6876256" y="6216650"/>
            <a:ext cx="226774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M</a:t>
            </a:r>
            <a:r>
              <a:rPr lang="hu-HU" altLang="hu-HU" baseline="-25000" dirty="0" smtClean="0"/>
              <a:t>0</a:t>
            </a:r>
            <a:r>
              <a:rPr lang="hu-HU" altLang="hu-HU" dirty="0" smtClean="0"/>
              <a:t> </a:t>
            </a:r>
            <a:r>
              <a:rPr lang="hu-HU" altLang="hu-HU" dirty="0"/>
              <a:t>a nem </a:t>
            </a:r>
            <a:r>
              <a:rPr lang="hu-HU" altLang="hu-HU" dirty="0" smtClean="0"/>
              <a:t>munkával </a:t>
            </a:r>
            <a:r>
              <a:rPr lang="hu-HU" altLang="hu-HU" dirty="0"/>
              <a:t>szerzett jövedelem)</a:t>
            </a:r>
          </a:p>
        </p:txBody>
      </p:sp>
      <p:sp>
        <p:nvSpPr>
          <p:cNvPr id="18461" name="Line 35"/>
          <p:cNvSpPr>
            <a:spLocks noChangeShapeType="1"/>
          </p:cNvSpPr>
          <p:nvPr/>
        </p:nvSpPr>
        <p:spPr bwMode="auto">
          <a:xfrm>
            <a:off x="0" y="623731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cxnSp>
        <p:nvCxnSpPr>
          <p:cNvPr id="33" name="Egyenes összekötő 32"/>
          <p:cNvCxnSpPr/>
          <p:nvPr/>
        </p:nvCxnSpPr>
        <p:spPr>
          <a:xfrm>
            <a:off x="6660232" y="6237312"/>
            <a:ext cx="0" cy="620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8"/>
          <p:cNvSpPr>
            <a:spLocks noChangeArrowheads="1"/>
          </p:cNvSpPr>
          <p:nvPr/>
        </p:nvSpPr>
        <p:spPr bwMode="auto">
          <a:xfrm>
            <a:off x="304800" y="5791200"/>
            <a:ext cx="48006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59" name="Text Box 37"/>
          <p:cNvSpPr txBox="1">
            <a:spLocks noChangeArrowheads="1"/>
          </p:cNvSpPr>
          <p:nvPr/>
        </p:nvSpPr>
        <p:spPr bwMode="auto">
          <a:xfrm>
            <a:off x="228600" y="57912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  (a hitelkamatláb =) r</a:t>
            </a:r>
            <a:r>
              <a:rPr lang="hu-HU" altLang="hu-HU" baseline="-25000"/>
              <a:t>hitel</a:t>
            </a:r>
            <a:r>
              <a:rPr lang="hu-HU" altLang="hu-HU"/>
              <a:t> &gt; r</a:t>
            </a:r>
            <a:r>
              <a:rPr lang="hu-HU" altLang="hu-HU" baseline="-25000"/>
              <a:t>betéti</a:t>
            </a:r>
            <a:r>
              <a:rPr lang="hu-HU" altLang="hu-HU"/>
              <a:t> (= betéti kamatláb)</a:t>
            </a:r>
          </a:p>
        </p:txBody>
      </p:sp>
      <p:sp>
        <p:nvSpPr>
          <p:cNvPr id="19460" name="Rectangle 47"/>
          <p:cNvSpPr>
            <a:spLocks noChangeArrowheads="1"/>
          </p:cNvSpPr>
          <p:nvPr/>
        </p:nvSpPr>
        <p:spPr bwMode="auto">
          <a:xfrm>
            <a:off x="6553200" y="6324600"/>
            <a:ext cx="18288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61" name="Rectangle 46"/>
          <p:cNvSpPr>
            <a:spLocks noChangeArrowheads="1"/>
          </p:cNvSpPr>
          <p:nvPr/>
        </p:nvSpPr>
        <p:spPr bwMode="auto">
          <a:xfrm>
            <a:off x="3810000" y="6248400"/>
            <a:ext cx="2438400" cy="6096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62" name="Rectangle 32"/>
          <p:cNvSpPr>
            <a:spLocks noChangeArrowheads="1"/>
          </p:cNvSpPr>
          <p:nvPr/>
        </p:nvSpPr>
        <p:spPr bwMode="auto">
          <a:xfrm>
            <a:off x="2209800" y="6248400"/>
            <a:ext cx="15240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63" name="Text Box 26"/>
          <p:cNvSpPr txBox="1">
            <a:spLocks noChangeArrowheads="1"/>
          </p:cNvSpPr>
          <p:nvPr/>
        </p:nvSpPr>
        <p:spPr bwMode="auto">
          <a:xfrm>
            <a:off x="2209800" y="6248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U</a:t>
            </a:r>
            <a:r>
              <a:rPr lang="hu-HU" altLang="hu-HU" baseline="-25000"/>
              <a:t>0</a:t>
            </a:r>
            <a:r>
              <a:rPr lang="hu-HU" altLang="hu-HU"/>
              <a:t> = U(C</a:t>
            </a:r>
            <a:r>
              <a:rPr lang="hu-HU" altLang="hu-HU" baseline="-25000"/>
              <a:t>0</a:t>
            </a:r>
            <a:r>
              <a:rPr lang="hu-HU" altLang="hu-HU"/>
              <a:t>;C</a:t>
            </a:r>
            <a:r>
              <a:rPr lang="hu-HU" altLang="hu-HU" baseline="-25000"/>
              <a:t>1</a:t>
            </a:r>
            <a:r>
              <a:rPr lang="hu-HU" altLang="hu-HU"/>
              <a:t>)</a:t>
            </a:r>
            <a:endParaRPr lang="hu-HU" altLang="hu-HU" baseline="-25000"/>
          </a:p>
        </p:txBody>
      </p:sp>
      <p:sp>
        <p:nvSpPr>
          <p:cNvPr id="19464" name="Rectangle 42"/>
          <p:cNvSpPr>
            <a:spLocks noChangeArrowheads="1"/>
          </p:cNvSpPr>
          <p:nvPr/>
        </p:nvSpPr>
        <p:spPr bwMode="auto">
          <a:xfrm>
            <a:off x="5943600" y="4191000"/>
            <a:ext cx="2971800" cy="2057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65" name="Rectangle 40"/>
          <p:cNvSpPr>
            <a:spLocks noChangeArrowheads="1"/>
          </p:cNvSpPr>
          <p:nvPr/>
        </p:nvSpPr>
        <p:spPr bwMode="auto">
          <a:xfrm>
            <a:off x="6400800" y="914400"/>
            <a:ext cx="2743200" cy="838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5715000" cy="5486400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A háztartások jelenbeni jövedelmük egy részét jövőbeni kiadásaik finanszírozására fordíthatják (megtakaríthatják).</a:t>
            </a:r>
          </a:p>
          <a:p>
            <a:pPr eaLnBrk="1" hangingPunct="1"/>
            <a:r>
              <a:rPr lang="hu-HU" altLang="hu-HU" sz="2400" smtClean="0"/>
              <a:t>Jövőbeni jövedelmüket fordíthatják jelenbeni kiadásokra (hitelt vehetnek fel).</a:t>
            </a:r>
          </a:p>
          <a:p>
            <a:pPr eaLnBrk="1" hangingPunct="1"/>
            <a:r>
              <a:rPr lang="hu-HU" altLang="hu-HU" sz="2400" smtClean="0"/>
              <a:t>A jövőben, illetve a jelenben rendelkezésre álló azonos pénzösszeg „nem ugyanannyit ér”, a megtakarítások után a háztartás kamatjövedelemhez jut, a hitelt kamatostul kell visszafizetnie (a pénznek „időértéke” van).</a:t>
            </a:r>
          </a:p>
          <a:p>
            <a:pPr eaLnBrk="1" hangingPunct="1"/>
            <a:endParaRPr lang="hu-HU" altLang="hu-HU" sz="2400" smtClean="0"/>
          </a:p>
        </p:txBody>
      </p:sp>
      <p:sp>
        <p:nvSpPr>
          <p:cNvPr id="19467" name="Text Box 34"/>
          <p:cNvSpPr txBox="1">
            <a:spLocks noChangeArrowheads="1"/>
          </p:cNvSpPr>
          <p:nvPr/>
        </p:nvSpPr>
        <p:spPr bwMode="auto">
          <a:xfrm>
            <a:off x="7696200" y="30480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Meredekség: (1+r</a:t>
            </a:r>
            <a:r>
              <a:rPr lang="hu-HU" altLang="hu-HU" baseline="-25000"/>
              <a:t>hitel</a:t>
            </a:r>
            <a:r>
              <a:rPr lang="hu-HU" altLang="hu-HU"/>
              <a:t>)</a:t>
            </a:r>
            <a:endParaRPr lang="hu-HU" altLang="hu-HU" baseline="-25000"/>
          </a:p>
        </p:txBody>
      </p:sp>
      <p:sp>
        <p:nvSpPr>
          <p:cNvPr id="19468" name="Rectangle 31"/>
          <p:cNvSpPr>
            <a:spLocks noChangeArrowheads="1"/>
          </p:cNvSpPr>
          <p:nvPr/>
        </p:nvSpPr>
        <p:spPr bwMode="auto">
          <a:xfrm>
            <a:off x="304800" y="6248400"/>
            <a:ext cx="17526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 flipH="1">
            <a:off x="5562600" y="1981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   *</a:t>
            </a:r>
          </a:p>
        </p:txBody>
      </p:sp>
      <p:sp>
        <p:nvSpPr>
          <p:cNvPr id="19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Megtakarítás és hitelfelvétel</a:t>
            </a:r>
          </a:p>
        </p:txBody>
      </p:sp>
      <p:sp>
        <p:nvSpPr>
          <p:cNvPr id="19471" name="Line 5"/>
          <p:cNvSpPr>
            <a:spLocks noChangeShapeType="1"/>
          </p:cNvSpPr>
          <p:nvPr/>
        </p:nvSpPr>
        <p:spPr bwMode="auto">
          <a:xfrm flipV="1">
            <a:off x="5943600" y="990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2" name="Line 6"/>
          <p:cNvSpPr>
            <a:spLocks noChangeShapeType="1"/>
          </p:cNvSpPr>
          <p:nvPr/>
        </p:nvSpPr>
        <p:spPr bwMode="auto">
          <a:xfrm>
            <a:off x="5943600" y="3810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3" name="Line 7"/>
          <p:cNvSpPr>
            <a:spLocks noChangeShapeType="1"/>
          </p:cNvSpPr>
          <p:nvPr/>
        </p:nvSpPr>
        <p:spPr bwMode="auto">
          <a:xfrm>
            <a:off x="5943600" y="1676400"/>
            <a:ext cx="1143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4" name="Line 8"/>
          <p:cNvSpPr>
            <a:spLocks noChangeShapeType="1"/>
          </p:cNvSpPr>
          <p:nvPr/>
        </p:nvSpPr>
        <p:spPr bwMode="auto">
          <a:xfrm>
            <a:off x="7086600" y="2667000"/>
            <a:ext cx="609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5" name="Text Box 9"/>
          <p:cNvSpPr txBox="1">
            <a:spLocks noChangeArrowheads="1"/>
          </p:cNvSpPr>
          <p:nvPr/>
        </p:nvSpPr>
        <p:spPr bwMode="auto">
          <a:xfrm>
            <a:off x="5562600" y="990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  <a:r>
              <a:rPr lang="hu-HU" altLang="hu-HU" baseline="-25000"/>
              <a:t>1</a:t>
            </a:r>
            <a:endParaRPr lang="hu-HU" altLang="hu-HU"/>
          </a:p>
        </p:txBody>
      </p:sp>
      <p:sp>
        <p:nvSpPr>
          <p:cNvPr id="19476" name="Text Box 10"/>
          <p:cNvSpPr txBox="1">
            <a:spLocks noChangeArrowheads="1"/>
          </p:cNvSpPr>
          <p:nvPr/>
        </p:nvSpPr>
        <p:spPr bwMode="auto">
          <a:xfrm>
            <a:off x="85344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  <a:r>
              <a:rPr lang="hu-HU" altLang="hu-HU" baseline="-25000"/>
              <a:t>0</a:t>
            </a:r>
            <a:endParaRPr lang="hu-HU" altLang="hu-HU"/>
          </a:p>
        </p:txBody>
      </p:sp>
      <p:sp>
        <p:nvSpPr>
          <p:cNvPr id="19477" name="Arc 11"/>
          <p:cNvSpPr>
            <a:spLocks/>
          </p:cNvSpPr>
          <p:nvPr/>
        </p:nvSpPr>
        <p:spPr bwMode="auto">
          <a:xfrm>
            <a:off x="6170613" y="1219200"/>
            <a:ext cx="1065212" cy="1295400"/>
          </a:xfrm>
          <a:custGeom>
            <a:avLst/>
            <a:gdLst>
              <a:gd name="T0" fmla="*/ 1030893 w 21572"/>
              <a:gd name="T1" fmla="*/ 1295400 h 21589"/>
              <a:gd name="T2" fmla="*/ 0 w 21572"/>
              <a:gd name="T3" fmla="*/ 66363 h 21589"/>
              <a:gd name="T4" fmla="*/ 1065212 w 21572"/>
              <a:gd name="T5" fmla="*/ 0 h 215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72" h="21589" fill="none" extrusionOk="0">
                <a:moveTo>
                  <a:pt x="20877" y="21588"/>
                </a:moveTo>
                <a:cubicBezTo>
                  <a:pt x="9651" y="21227"/>
                  <a:pt x="575" y="12322"/>
                  <a:pt x="0" y="1105"/>
                </a:cubicBezTo>
              </a:path>
              <a:path w="21572" h="21589" stroke="0" extrusionOk="0">
                <a:moveTo>
                  <a:pt x="20877" y="21588"/>
                </a:moveTo>
                <a:cubicBezTo>
                  <a:pt x="9651" y="21227"/>
                  <a:pt x="575" y="12322"/>
                  <a:pt x="0" y="1105"/>
                </a:cubicBezTo>
                <a:lnTo>
                  <a:pt x="21572" y="0"/>
                </a:lnTo>
                <a:lnTo>
                  <a:pt x="20877" y="215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78" name="Line 12"/>
          <p:cNvSpPr>
            <a:spLocks noChangeShapeType="1"/>
          </p:cNvSpPr>
          <p:nvPr/>
        </p:nvSpPr>
        <p:spPr bwMode="auto">
          <a:xfrm>
            <a:off x="70866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9" name="Line 13"/>
          <p:cNvSpPr>
            <a:spLocks noChangeShapeType="1"/>
          </p:cNvSpPr>
          <p:nvPr/>
        </p:nvSpPr>
        <p:spPr bwMode="auto">
          <a:xfrm>
            <a:off x="5943600" y="2667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0" name="Line 14"/>
          <p:cNvSpPr>
            <a:spLocks noChangeShapeType="1"/>
          </p:cNvSpPr>
          <p:nvPr/>
        </p:nvSpPr>
        <p:spPr bwMode="auto">
          <a:xfrm>
            <a:off x="6553200" y="2209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1" name="Line 15"/>
          <p:cNvSpPr>
            <a:spLocks noChangeShapeType="1"/>
          </p:cNvSpPr>
          <p:nvPr/>
        </p:nvSpPr>
        <p:spPr bwMode="auto">
          <a:xfrm>
            <a:off x="59436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2" name="Text Box 16"/>
          <p:cNvSpPr txBox="1">
            <a:spLocks noChangeArrowheads="1"/>
          </p:cNvSpPr>
          <p:nvPr/>
        </p:nvSpPr>
        <p:spPr bwMode="auto">
          <a:xfrm>
            <a:off x="63246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  <a:r>
              <a:rPr lang="hu-HU" altLang="hu-HU" baseline="-25000"/>
              <a:t>0</a:t>
            </a:r>
            <a:endParaRPr lang="hu-HU" altLang="hu-HU"/>
          </a:p>
        </p:txBody>
      </p:sp>
      <p:sp>
        <p:nvSpPr>
          <p:cNvPr id="19483" name="Text Box 17"/>
          <p:cNvSpPr txBox="1">
            <a:spLocks noChangeArrowheads="1"/>
          </p:cNvSpPr>
          <p:nvPr/>
        </p:nvSpPr>
        <p:spPr bwMode="auto">
          <a:xfrm>
            <a:off x="63246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   *</a:t>
            </a:r>
          </a:p>
        </p:txBody>
      </p:sp>
      <p:sp>
        <p:nvSpPr>
          <p:cNvPr id="19484" name="Text Box 18"/>
          <p:cNvSpPr txBox="1">
            <a:spLocks noChangeArrowheads="1"/>
          </p:cNvSpPr>
          <p:nvPr/>
        </p:nvSpPr>
        <p:spPr bwMode="auto">
          <a:xfrm flipH="1">
            <a:off x="5562600" y="2057400"/>
            <a:ext cx="69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C</a:t>
            </a:r>
            <a:r>
              <a:rPr lang="hu-HU" altLang="hu-HU" baseline="-25000"/>
              <a:t>1</a:t>
            </a:r>
            <a:endParaRPr lang="hu-HU" altLang="hu-HU"/>
          </a:p>
        </p:txBody>
      </p:sp>
      <p:sp>
        <p:nvSpPr>
          <p:cNvPr id="19485" name="Text Box 20"/>
          <p:cNvSpPr txBox="1">
            <a:spLocks noChangeArrowheads="1"/>
          </p:cNvSpPr>
          <p:nvPr/>
        </p:nvSpPr>
        <p:spPr bwMode="auto">
          <a:xfrm>
            <a:off x="5562600" y="2514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m</a:t>
            </a:r>
            <a:r>
              <a:rPr lang="hu-HU" altLang="hu-HU" baseline="-25000"/>
              <a:t>1</a:t>
            </a:r>
            <a:endParaRPr lang="hu-HU" altLang="hu-HU"/>
          </a:p>
        </p:txBody>
      </p:sp>
      <p:sp>
        <p:nvSpPr>
          <p:cNvPr id="19486" name="Text Box 21"/>
          <p:cNvSpPr txBox="1">
            <a:spLocks noChangeArrowheads="1"/>
          </p:cNvSpPr>
          <p:nvPr/>
        </p:nvSpPr>
        <p:spPr bwMode="auto">
          <a:xfrm>
            <a:off x="6858000" y="3810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m</a:t>
            </a:r>
            <a:r>
              <a:rPr lang="hu-HU" altLang="hu-HU" baseline="-25000"/>
              <a:t>0</a:t>
            </a:r>
            <a:endParaRPr lang="hu-HU" altLang="hu-HU"/>
          </a:p>
        </p:txBody>
      </p:sp>
      <p:sp>
        <p:nvSpPr>
          <p:cNvPr id="19487" name="Text Box 22"/>
          <p:cNvSpPr txBox="1">
            <a:spLocks noChangeArrowheads="1"/>
          </p:cNvSpPr>
          <p:nvPr/>
        </p:nvSpPr>
        <p:spPr bwMode="auto">
          <a:xfrm>
            <a:off x="6019800" y="4114800"/>
            <a:ext cx="28956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/>
              <a:t>C</a:t>
            </a:r>
            <a:r>
              <a:rPr lang="hu-HU" altLang="hu-HU" baseline="-25000" dirty="0"/>
              <a:t>0</a:t>
            </a:r>
            <a:r>
              <a:rPr lang="hu-HU" altLang="hu-HU" dirty="0"/>
              <a:t>*; C</a:t>
            </a:r>
            <a:r>
              <a:rPr lang="hu-HU" altLang="hu-HU" baseline="-25000" dirty="0"/>
              <a:t>1</a:t>
            </a:r>
            <a:r>
              <a:rPr lang="hu-HU" altLang="hu-HU" dirty="0"/>
              <a:t>* a jelen, illetve a jövőbeni fogyasztás optimális értéke (C</a:t>
            </a:r>
            <a:r>
              <a:rPr lang="hu-HU" altLang="hu-HU" baseline="-25000" dirty="0"/>
              <a:t>0</a:t>
            </a:r>
            <a:r>
              <a:rPr lang="hu-HU" altLang="hu-HU" dirty="0"/>
              <a:t> &lt; m</a:t>
            </a:r>
            <a:r>
              <a:rPr lang="hu-HU" altLang="hu-HU" baseline="-25000" dirty="0"/>
              <a:t>0</a:t>
            </a:r>
            <a:r>
              <a:rPr lang="hu-HU" altLang="hu-HU" dirty="0"/>
              <a:t>).</a:t>
            </a:r>
          </a:p>
          <a:p>
            <a:pPr>
              <a:spcBef>
                <a:spcPct val="50000"/>
              </a:spcBef>
            </a:pPr>
            <a:r>
              <a:rPr lang="hu-HU" altLang="hu-HU" dirty="0"/>
              <a:t>C</a:t>
            </a:r>
            <a:r>
              <a:rPr lang="hu-HU" altLang="hu-HU" baseline="-25000" dirty="0"/>
              <a:t>0</a:t>
            </a:r>
            <a:r>
              <a:rPr lang="hu-HU" altLang="hu-HU" dirty="0"/>
              <a:t>; C</a:t>
            </a:r>
            <a:r>
              <a:rPr lang="hu-HU" altLang="hu-HU" baseline="-25000" dirty="0"/>
              <a:t>1</a:t>
            </a:r>
            <a:r>
              <a:rPr lang="hu-HU" altLang="hu-HU" dirty="0"/>
              <a:t> az a </a:t>
            </a:r>
            <a:r>
              <a:rPr lang="hu-HU" altLang="hu-HU" dirty="0" err="1"/>
              <a:t>jelenbeni</a:t>
            </a:r>
            <a:r>
              <a:rPr lang="hu-HU" altLang="hu-HU" dirty="0"/>
              <a:t>, illetve jövőbeni fogyasztás, amikor a fogyasztó nem takarít meg, vagy vesz fel hitelt</a:t>
            </a:r>
            <a:r>
              <a:rPr lang="hu-HU" altLang="hu-HU" dirty="0" smtClean="0"/>
              <a:t>. </a:t>
            </a:r>
            <a:r>
              <a:rPr lang="hu-HU" altLang="hu-HU" sz="1200" dirty="0" err="1" smtClean="0"/>
              <a:t>Poloniusi</a:t>
            </a:r>
            <a:r>
              <a:rPr lang="hu-HU" altLang="hu-HU" sz="1200" dirty="0" smtClean="0"/>
              <a:t> pont</a:t>
            </a:r>
            <a:endParaRPr lang="hu-HU" altLang="hu-HU" dirty="0"/>
          </a:p>
        </p:txBody>
      </p:sp>
      <p:sp>
        <p:nvSpPr>
          <p:cNvPr id="19488" name="Text Box 24"/>
          <p:cNvSpPr txBox="1">
            <a:spLocks noChangeArrowheads="1"/>
          </p:cNvSpPr>
          <p:nvPr/>
        </p:nvSpPr>
        <p:spPr bwMode="auto">
          <a:xfrm>
            <a:off x="304800" y="6248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U</a:t>
            </a:r>
            <a:r>
              <a:rPr lang="hu-HU" altLang="hu-HU" baseline="-25000"/>
              <a:t>1</a:t>
            </a:r>
            <a:r>
              <a:rPr lang="hu-HU" altLang="hu-HU"/>
              <a:t> = U(C</a:t>
            </a:r>
            <a:r>
              <a:rPr lang="hu-HU" altLang="hu-HU" baseline="-25000"/>
              <a:t>0</a:t>
            </a:r>
            <a:r>
              <a:rPr lang="hu-HU" altLang="hu-HU"/>
              <a:t>*; C</a:t>
            </a:r>
            <a:r>
              <a:rPr lang="hu-HU" altLang="hu-HU" baseline="-25000"/>
              <a:t>1</a:t>
            </a:r>
            <a:r>
              <a:rPr lang="hu-HU" altLang="hu-HU"/>
              <a:t>*)</a:t>
            </a:r>
            <a:endParaRPr lang="hu-HU" altLang="hu-HU" baseline="-25000"/>
          </a:p>
        </p:txBody>
      </p:sp>
      <p:sp>
        <p:nvSpPr>
          <p:cNvPr id="19489" name="Arc 25"/>
          <p:cNvSpPr>
            <a:spLocks/>
          </p:cNvSpPr>
          <p:nvPr/>
        </p:nvSpPr>
        <p:spPr bwMode="auto">
          <a:xfrm>
            <a:off x="6043613" y="1295400"/>
            <a:ext cx="1273175" cy="1371600"/>
          </a:xfrm>
          <a:custGeom>
            <a:avLst/>
            <a:gdLst>
              <a:gd name="T0" fmla="*/ 1165594 w 21397"/>
              <a:gd name="T1" fmla="*/ 1371600 h 21524"/>
              <a:gd name="T2" fmla="*/ 0 w 21397"/>
              <a:gd name="T3" fmla="*/ 188241 h 21524"/>
              <a:gd name="T4" fmla="*/ 1273175 w 21397"/>
              <a:gd name="T5" fmla="*/ 0 h 215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97" h="21524" fill="none" extrusionOk="0">
                <a:moveTo>
                  <a:pt x="19588" y="21524"/>
                </a:moveTo>
                <a:cubicBezTo>
                  <a:pt x="9519" y="20678"/>
                  <a:pt x="1381" y="12964"/>
                  <a:pt x="-1" y="2954"/>
                </a:cubicBezTo>
              </a:path>
              <a:path w="21397" h="21524" stroke="0" extrusionOk="0">
                <a:moveTo>
                  <a:pt x="19588" y="21524"/>
                </a:moveTo>
                <a:cubicBezTo>
                  <a:pt x="9519" y="20678"/>
                  <a:pt x="1381" y="12964"/>
                  <a:pt x="-1" y="2954"/>
                </a:cubicBezTo>
                <a:lnTo>
                  <a:pt x="21397" y="0"/>
                </a:lnTo>
                <a:lnTo>
                  <a:pt x="19588" y="2152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490" name="Text Box 27"/>
          <p:cNvSpPr txBox="1">
            <a:spLocks noChangeArrowheads="1"/>
          </p:cNvSpPr>
          <p:nvPr/>
        </p:nvSpPr>
        <p:spPr bwMode="auto">
          <a:xfrm>
            <a:off x="2880000" y="62640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aseline="30000" dirty="0"/>
              <a:t> ~      ~</a:t>
            </a:r>
          </a:p>
        </p:txBody>
      </p:sp>
      <p:sp>
        <p:nvSpPr>
          <p:cNvPr id="19491" name="Text Box 28"/>
          <p:cNvSpPr txBox="1">
            <a:spLocks noChangeArrowheads="1"/>
          </p:cNvSpPr>
          <p:nvPr/>
        </p:nvSpPr>
        <p:spPr bwMode="auto">
          <a:xfrm>
            <a:off x="6012160" y="501317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aseline="30000" dirty="0"/>
              <a:t>  </a:t>
            </a:r>
            <a:r>
              <a:rPr lang="hu-HU" altLang="hu-HU" baseline="1000" dirty="0"/>
              <a:t>~       ~</a:t>
            </a:r>
          </a:p>
        </p:txBody>
      </p:sp>
      <p:sp>
        <p:nvSpPr>
          <p:cNvPr id="19492" name="Text Box 30"/>
          <p:cNvSpPr txBox="1">
            <a:spLocks noChangeArrowheads="1"/>
          </p:cNvSpPr>
          <p:nvPr/>
        </p:nvSpPr>
        <p:spPr bwMode="auto">
          <a:xfrm>
            <a:off x="5867400" y="838200"/>
            <a:ext cx="3276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altLang="hu-HU"/>
              <a:t>Adott fogyasztó magasabb hasznossági szintet ér el, ha   megtakarít.(U</a:t>
            </a:r>
            <a:r>
              <a:rPr lang="hu-HU" altLang="hu-HU" baseline="-25000"/>
              <a:t>0</a:t>
            </a:r>
            <a:r>
              <a:rPr lang="hu-HU" altLang="hu-HU"/>
              <a:t> &lt; U</a:t>
            </a:r>
            <a:r>
              <a:rPr lang="hu-HU" altLang="hu-HU" baseline="-25000"/>
              <a:t>1</a:t>
            </a:r>
            <a:r>
              <a:rPr lang="hu-HU" altLang="hu-HU"/>
              <a:t>)</a:t>
            </a:r>
            <a:endParaRPr lang="hu-HU" altLang="hu-HU" baseline="-25000"/>
          </a:p>
        </p:txBody>
      </p:sp>
      <p:sp>
        <p:nvSpPr>
          <p:cNvPr id="19493" name="Line 33"/>
          <p:cNvSpPr>
            <a:spLocks noChangeShapeType="1"/>
          </p:cNvSpPr>
          <p:nvPr/>
        </p:nvSpPr>
        <p:spPr bwMode="auto">
          <a:xfrm>
            <a:off x="74676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94" name="Line 35"/>
          <p:cNvSpPr>
            <a:spLocks noChangeShapeType="1"/>
          </p:cNvSpPr>
          <p:nvPr/>
        </p:nvSpPr>
        <p:spPr bwMode="auto">
          <a:xfrm>
            <a:off x="6096000" y="18288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95" name="Text Box 36"/>
          <p:cNvSpPr txBox="1">
            <a:spLocks noChangeArrowheads="1"/>
          </p:cNvSpPr>
          <p:nvPr/>
        </p:nvSpPr>
        <p:spPr bwMode="auto">
          <a:xfrm>
            <a:off x="7162800" y="17526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Meredekség: (1+r</a:t>
            </a:r>
            <a:r>
              <a:rPr lang="hu-HU" altLang="hu-HU" baseline="-25000"/>
              <a:t>betéti</a:t>
            </a:r>
            <a:r>
              <a:rPr lang="hu-HU" altLang="hu-HU"/>
              <a:t>)</a:t>
            </a:r>
            <a:endParaRPr lang="hu-HU" altLang="hu-HU" baseline="-25000"/>
          </a:p>
        </p:txBody>
      </p:sp>
      <p:sp>
        <p:nvSpPr>
          <p:cNvPr id="19496" name="Rectangle 39"/>
          <p:cNvSpPr>
            <a:spLocks noChangeArrowheads="1"/>
          </p:cNvSpPr>
          <p:nvPr/>
        </p:nvSpPr>
        <p:spPr bwMode="auto">
          <a:xfrm>
            <a:off x="7086600" y="2590800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altLang="hu-HU"/>
              <a:t>U</a:t>
            </a:r>
            <a:r>
              <a:rPr lang="hu-HU" altLang="hu-HU" baseline="-25000"/>
              <a:t>0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7162800" y="2362200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altLang="hu-HU"/>
              <a:t>U</a:t>
            </a:r>
            <a:r>
              <a:rPr lang="hu-HU" altLang="hu-HU" baseline="-25000"/>
              <a:t>1</a:t>
            </a:r>
          </a:p>
        </p:txBody>
      </p:sp>
      <p:sp>
        <p:nvSpPr>
          <p:cNvPr id="19498" name="Text Box 43"/>
          <p:cNvSpPr txBox="1">
            <a:spLocks noChangeArrowheads="1"/>
          </p:cNvSpPr>
          <p:nvPr/>
        </p:nvSpPr>
        <p:spPr bwMode="auto">
          <a:xfrm>
            <a:off x="3810000" y="62166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m</a:t>
            </a:r>
            <a:r>
              <a:rPr lang="hu-HU" altLang="hu-HU" baseline="-25000"/>
              <a:t>0</a:t>
            </a:r>
            <a:r>
              <a:rPr lang="hu-HU" altLang="hu-HU"/>
              <a:t>: jelenbeni jövedelem. m</a:t>
            </a:r>
            <a:r>
              <a:rPr lang="hu-HU" altLang="hu-HU" baseline="-25000"/>
              <a:t>1</a:t>
            </a:r>
            <a:r>
              <a:rPr lang="hu-HU" altLang="hu-HU"/>
              <a:t>: jövőbeni jövedelem.</a:t>
            </a:r>
          </a:p>
        </p:txBody>
      </p:sp>
      <p:sp>
        <p:nvSpPr>
          <p:cNvPr id="19499" name="Rectangle 44"/>
          <p:cNvSpPr>
            <a:spLocks noChangeArrowheads="1"/>
          </p:cNvSpPr>
          <p:nvPr/>
        </p:nvSpPr>
        <p:spPr bwMode="auto">
          <a:xfrm>
            <a:off x="6553200" y="6324600"/>
            <a:ext cx="187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altLang="hu-HU"/>
              <a:t>(C</a:t>
            </a:r>
            <a:r>
              <a:rPr lang="hu-HU" altLang="hu-HU" baseline="-25000"/>
              <a:t>0 </a:t>
            </a:r>
            <a:r>
              <a:rPr lang="hu-HU" altLang="hu-HU"/>
              <a:t>= m</a:t>
            </a:r>
            <a:r>
              <a:rPr lang="hu-HU" altLang="hu-HU" baseline="-25000"/>
              <a:t>0</a:t>
            </a:r>
            <a:r>
              <a:rPr lang="hu-HU" altLang="hu-HU"/>
              <a:t>; C</a:t>
            </a:r>
            <a:r>
              <a:rPr lang="hu-HU" altLang="hu-HU" baseline="-25000"/>
              <a:t>1 </a:t>
            </a:r>
            <a:r>
              <a:rPr lang="hu-HU" altLang="hu-HU"/>
              <a:t>= m</a:t>
            </a:r>
            <a:r>
              <a:rPr lang="hu-HU" altLang="hu-HU" baseline="-25000"/>
              <a:t>1</a:t>
            </a:r>
            <a:r>
              <a:rPr lang="hu-HU" altLang="hu-HU"/>
              <a:t>)</a:t>
            </a:r>
          </a:p>
        </p:txBody>
      </p:sp>
      <p:sp>
        <p:nvSpPr>
          <p:cNvPr id="19500" name="Text Box 45"/>
          <p:cNvSpPr txBox="1">
            <a:spLocks noChangeArrowheads="1"/>
          </p:cNvSpPr>
          <p:nvPr/>
        </p:nvSpPr>
        <p:spPr bwMode="auto">
          <a:xfrm>
            <a:off x="6660232" y="63360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aseline="30000" dirty="0"/>
              <a:t> ~                   ~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Kinyilvánított preferencia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előző két egyenletet egybefoglalva, az hogy (y</a:t>
            </a:r>
            <a:r>
              <a:rPr lang="hu-HU" baseline="-25000" dirty="0" smtClean="0"/>
              <a:t>1</a:t>
            </a:r>
            <a:r>
              <a:rPr lang="hu-HU" dirty="0" smtClean="0"/>
              <a:t>, y</a:t>
            </a:r>
            <a:r>
              <a:rPr lang="hu-HU" baseline="-25000" dirty="0" smtClean="0"/>
              <a:t>2</a:t>
            </a:r>
            <a:r>
              <a:rPr lang="hu-HU" dirty="0" smtClean="0"/>
              <a:t>) megfizethető a (p</a:t>
            </a:r>
            <a:r>
              <a:rPr lang="hu-HU" baseline="-25000" dirty="0" smtClean="0"/>
              <a:t>1</a:t>
            </a:r>
            <a:r>
              <a:rPr lang="hu-HU" dirty="0" smtClean="0"/>
              <a:t>, p</a:t>
            </a:r>
            <a:r>
              <a:rPr lang="hu-HU" baseline="-25000" dirty="0" smtClean="0"/>
              <a:t>2</a:t>
            </a:r>
            <a:r>
              <a:rPr lang="hu-HU" dirty="0" smtClean="0"/>
              <a:t>, m) költségvetési korlát mellett, azt jelenti, hogy:</a:t>
            </a:r>
          </a:p>
          <a:p>
            <a:r>
              <a:rPr lang="hu-HU" dirty="0" smtClean="0"/>
              <a:t>p</a:t>
            </a:r>
            <a:r>
              <a:rPr lang="hu-HU" baseline="-25000" dirty="0" smtClean="0"/>
              <a:t>1</a:t>
            </a:r>
            <a:r>
              <a:rPr lang="hu-HU" dirty="0" smtClean="0"/>
              <a:t>y</a:t>
            </a:r>
            <a:r>
              <a:rPr lang="hu-HU" baseline="-25000" dirty="0" smtClean="0"/>
              <a:t>1</a:t>
            </a:r>
            <a:r>
              <a:rPr lang="hu-HU" dirty="0" smtClean="0"/>
              <a:t>+p</a:t>
            </a:r>
            <a:r>
              <a:rPr lang="hu-HU" baseline="-25000" dirty="0" smtClean="0"/>
              <a:t>2</a:t>
            </a:r>
            <a:r>
              <a:rPr lang="hu-HU" dirty="0" smtClean="0"/>
              <a:t>y</a:t>
            </a:r>
            <a:r>
              <a:rPr lang="hu-HU" baseline="-25000" dirty="0" smtClean="0"/>
              <a:t>2 </a:t>
            </a:r>
            <a:r>
              <a:rPr lang="hu-HU" dirty="0" smtClean="0"/>
              <a:t>≤ p</a:t>
            </a:r>
            <a:r>
              <a:rPr lang="hu-HU" baseline="-25000" dirty="0" smtClean="0"/>
              <a:t>1</a:t>
            </a:r>
            <a:r>
              <a:rPr lang="hu-HU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+p</a:t>
            </a:r>
            <a:r>
              <a:rPr lang="hu-HU" baseline="-25000" dirty="0" smtClean="0"/>
              <a:t>2</a:t>
            </a:r>
            <a:r>
              <a:rPr lang="hu-HU" dirty="0" smtClean="0"/>
              <a:t>x</a:t>
            </a:r>
            <a:r>
              <a:rPr lang="hu-HU" baseline="-25000" dirty="0" smtClean="0"/>
              <a:t>2</a:t>
            </a:r>
          </a:p>
          <a:p>
            <a:r>
              <a:rPr lang="hu-HU" dirty="0" smtClean="0"/>
              <a:t>Ha a fenti egyenlőtlenség teljesül és a két kosár különbözik, akkor a fogyasztó a (választott) (x</a:t>
            </a:r>
            <a:r>
              <a:rPr lang="hu-HU" baseline="-25000" dirty="0" smtClean="0"/>
              <a:t>1</a:t>
            </a:r>
            <a:r>
              <a:rPr lang="hu-HU" dirty="0" smtClean="0"/>
              <a:t>, x</a:t>
            </a:r>
            <a:r>
              <a:rPr lang="hu-HU" baseline="-25000" dirty="0" smtClean="0"/>
              <a:t>2</a:t>
            </a:r>
            <a:r>
              <a:rPr lang="hu-HU" dirty="0" smtClean="0"/>
              <a:t>) kosarat </a:t>
            </a:r>
            <a:r>
              <a:rPr lang="hu-HU" i="1" dirty="0" smtClean="0"/>
              <a:t>közvetlenül preferáltnak nyilvánítja </a:t>
            </a:r>
            <a:r>
              <a:rPr lang="hu-HU" dirty="0" smtClean="0"/>
              <a:t>(y</a:t>
            </a:r>
            <a:r>
              <a:rPr lang="hu-HU" baseline="-25000" dirty="0" smtClean="0"/>
              <a:t>1</a:t>
            </a:r>
            <a:r>
              <a:rPr lang="hu-HU" dirty="0" smtClean="0"/>
              <a:t>, y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err="1" smtClean="0"/>
              <a:t>-höz</a:t>
            </a:r>
            <a:r>
              <a:rPr lang="hu-HU" dirty="0" smtClean="0"/>
              <a:t> képest. (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smtClean="0"/>
              <a:t>Szükségszerűen: (x</a:t>
            </a:r>
            <a:r>
              <a:rPr lang="hu-HU" baseline="-25000" dirty="0" smtClean="0"/>
              <a:t>1</a:t>
            </a:r>
            <a:r>
              <a:rPr lang="hu-HU" dirty="0" smtClean="0"/>
              <a:t>, x</a:t>
            </a:r>
            <a:r>
              <a:rPr lang="hu-HU" baseline="-25000" dirty="0" smtClean="0"/>
              <a:t>2</a:t>
            </a:r>
            <a:r>
              <a:rPr lang="hu-HU" dirty="0" smtClean="0"/>
              <a:t>) ≻ (y</a:t>
            </a:r>
            <a:r>
              <a:rPr lang="hu-HU" baseline="-25000" dirty="0" smtClean="0"/>
              <a:t>1</a:t>
            </a:r>
            <a:r>
              <a:rPr lang="hu-HU" dirty="0" smtClean="0"/>
              <a:t>, y</a:t>
            </a:r>
            <a:r>
              <a:rPr lang="hu-HU" baseline="-25000" dirty="0" smtClean="0"/>
              <a:t>2</a:t>
            </a:r>
            <a:r>
              <a:rPr lang="hu-HU" dirty="0" smtClean="0"/>
              <a:t>).)</a:t>
            </a:r>
          </a:p>
        </p:txBody>
      </p:sp>
    </p:spTree>
    <p:extLst>
      <p:ext uri="{BB962C8B-B14F-4D97-AF65-F5344CB8AC3E}">
        <p14:creationId xmlns:p14="http://schemas.microsoft.com/office/powerpoint/2010/main" val="17521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Közvetett kinyilvánított preferencia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Tegyük fel, hogy egy másik, (q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,q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árvektor mellett az (y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y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lesz a választott kosár, és maga (y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y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is preferáltnak nyilvánított egy másik, (z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z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kosárral szemben. Azaz</a:t>
            </a:r>
          </a:p>
          <a:p>
            <a:r>
              <a:rPr lang="hu-HU" sz="2800" dirty="0" smtClean="0"/>
              <a:t>q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z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+q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z</a:t>
            </a:r>
            <a:r>
              <a:rPr lang="hu-HU" sz="2800" baseline="-25000" dirty="0" smtClean="0"/>
              <a:t>2 </a:t>
            </a:r>
            <a:r>
              <a:rPr lang="hu-HU" sz="2800" dirty="0" smtClean="0"/>
              <a:t>≤ q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+q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y</a:t>
            </a:r>
            <a:r>
              <a:rPr lang="hu-HU" sz="2800" baseline="-25000" dirty="0" smtClean="0"/>
              <a:t>2</a:t>
            </a:r>
          </a:p>
          <a:p>
            <a:r>
              <a:rPr lang="hu-HU" sz="2800" dirty="0" smtClean="0"/>
              <a:t>Ekkor tudjuk, hogy (x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x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≻ (y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y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és 		    (y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y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≻ (z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z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); a tranzitivitási feltételből  pedig következik, hogy (x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x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≻ (z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z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).</a:t>
            </a:r>
          </a:p>
          <a:p>
            <a:r>
              <a:rPr lang="hu-HU" sz="2800" dirty="0" smtClean="0"/>
              <a:t>Ebben az esetben azt mondhatjuk, hogy az (x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x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kosár közvetetten preferáltnak nyilvánított a (z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z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 kosárhoz képest.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9696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0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Közvetett módon kinyilvánított preferencia</a:t>
            </a:r>
            <a:endParaRPr lang="en-US" sz="40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584" y="3284984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584" y="6637784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2024988" y="4840465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093251" y="4689930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(x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x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95536" y="314096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2</a:t>
            </a:r>
            <a:endParaRPr lang="en-US" altLang="hu-HU" sz="2400" baseline="-25000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018584" y="621965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 smtClean="0"/>
              <a:t>q</a:t>
            </a:r>
            <a:r>
              <a:rPr lang="hu-HU" altLang="hu-HU" sz="2400" baseline="-25000" dirty="0" smtClean="0"/>
              <a:t>1</a:t>
            </a:r>
            <a:endParaRPr lang="en-US" altLang="hu-HU" sz="2400" baseline="-25000" dirty="0"/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2281750" y="5517232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Derékszögű háromszög 24"/>
          <p:cNvSpPr/>
          <p:nvPr/>
        </p:nvSpPr>
        <p:spPr>
          <a:xfrm>
            <a:off x="835694" y="3598168"/>
            <a:ext cx="2952328" cy="3039616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533694" y="5585495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(y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y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14" name="Derékszögű háromszög 13"/>
          <p:cNvSpPr/>
          <p:nvPr/>
        </p:nvSpPr>
        <p:spPr>
          <a:xfrm>
            <a:off x="845388" y="4961384"/>
            <a:ext cx="4303560" cy="1676399"/>
          </a:xfrm>
          <a:prstGeom prst="rtTriangle">
            <a:avLst/>
          </a:prstGeom>
          <a:solidFill>
            <a:schemeClr val="bg2">
              <a:lumMod val="2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3811149" y="6185519"/>
            <a:ext cx="68263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071476" y="6150088"/>
            <a:ext cx="982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dirty="0" smtClean="0"/>
              <a:t>(z</a:t>
            </a:r>
            <a:r>
              <a:rPr lang="hu-HU" altLang="hu-HU" baseline="-25000" dirty="0" smtClean="0"/>
              <a:t>1</a:t>
            </a:r>
            <a:r>
              <a:rPr lang="hu-HU" altLang="hu-HU" dirty="0" smtClean="0"/>
              <a:t>, z</a:t>
            </a:r>
            <a:r>
              <a:rPr lang="hu-HU" altLang="hu-HU" baseline="-25000" dirty="0" smtClean="0"/>
              <a:t>2</a:t>
            </a:r>
            <a:r>
              <a:rPr lang="hu-HU" altLang="hu-HU" dirty="0" smtClean="0"/>
              <a:t>)</a:t>
            </a:r>
            <a:endParaRPr lang="en-US" altLang="hu-HU" dirty="0"/>
          </a:p>
        </p:txBody>
      </p:sp>
      <p:sp>
        <p:nvSpPr>
          <p:cNvPr id="18" name="Tartalom helye 2"/>
          <p:cNvSpPr txBox="1">
            <a:spLocks/>
          </p:cNvSpPr>
          <p:nvPr/>
        </p:nvSpPr>
        <p:spPr>
          <a:xfrm>
            <a:off x="3007576" y="1080052"/>
            <a:ext cx="5884904" cy="5085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600" dirty="0" smtClean="0"/>
              <a:t>	</a:t>
            </a:r>
            <a:endParaRPr lang="hu-HU" sz="2800" dirty="0"/>
          </a:p>
        </p:txBody>
      </p:sp>
      <p:sp>
        <p:nvSpPr>
          <p:cNvPr id="19" name="Tartalom helye 2"/>
          <p:cNvSpPr txBox="1">
            <a:spLocks/>
          </p:cNvSpPr>
          <p:nvPr/>
        </p:nvSpPr>
        <p:spPr>
          <a:xfrm>
            <a:off x="3159976" y="1232452"/>
            <a:ext cx="5884904" cy="5085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600" dirty="0" smtClean="0"/>
              <a:t>	</a:t>
            </a:r>
            <a:endParaRPr lang="hu-HU" sz="280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115616" y="1080052"/>
            <a:ext cx="7571183" cy="50461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	(x</a:t>
            </a:r>
            <a:r>
              <a:rPr lang="hu-HU" baseline="-25000" dirty="0" smtClean="0"/>
              <a:t>1</a:t>
            </a:r>
            <a:r>
              <a:rPr lang="hu-HU" dirty="0" smtClean="0"/>
              <a:t>,x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err="1" smtClean="0"/>
              <a:t>-t</a:t>
            </a:r>
            <a:r>
              <a:rPr lang="hu-HU" dirty="0" smtClean="0"/>
              <a:t> preferáltnak nyilvánították (y</a:t>
            </a:r>
            <a:r>
              <a:rPr lang="hu-HU" baseline="-25000" dirty="0" smtClean="0"/>
              <a:t>1</a:t>
            </a:r>
            <a:r>
              <a:rPr lang="hu-HU" dirty="0" smtClean="0"/>
              <a:t>,y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err="1" smtClean="0"/>
              <a:t>-hoz</a:t>
            </a:r>
            <a:r>
              <a:rPr lang="hu-HU" dirty="0" smtClean="0"/>
              <a:t> és [közvetett módon] (z</a:t>
            </a:r>
            <a:r>
              <a:rPr lang="hu-HU" baseline="-25000" dirty="0" smtClean="0"/>
              <a:t>1</a:t>
            </a:r>
            <a:r>
              <a:rPr lang="hu-HU" dirty="0" smtClean="0"/>
              <a:t>,z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err="1" smtClean="0"/>
              <a:t>-hoz</a:t>
            </a:r>
            <a:r>
              <a:rPr lang="hu-HU" dirty="0" smtClean="0"/>
              <a:t> képest </a:t>
            </a:r>
            <a:r>
              <a:rPr lang="hu-HU" dirty="0" smtClean="0">
                <a:sym typeface="Wingdings" panose="05000000000000000000" pitchFamily="2" charset="2"/>
              </a:rPr>
              <a:t> a fogyasztóvalóban előnyben is részesíti 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,x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err="1" smtClean="0"/>
              <a:t>-t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      	Ebből az is következik, hogy az (x</a:t>
            </a:r>
            <a:r>
              <a:rPr lang="hu-HU" baseline="-25000" dirty="0" smtClean="0"/>
              <a:t>1</a:t>
            </a:r>
            <a:r>
              <a:rPr lang="hu-HU" dirty="0" smtClean="0"/>
              <a:t>,x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err="1" smtClean="0"/>
              <a:t>-n</a:t>
            </a:r>
            <a:r>
              <a:rPr lang="hu-HU" dirty="0" smtClean="0"/>
              <a:t> 	átmenő közömbösségi görbének a 	szürke terület fölött kell elhelyezkednie</a:t>
            </a:r>
          </a:p>
        </p:txBody>
      </p:sp>
      <p:sp>
        <p:nvSpPr>
          <p:cNvPr id="21" name="Arc 6"/>
          <p:cNvSpPr>
            <a:spLocks/>
          </p:cNvSpPr>
          <p:nvPr/>
        </p:nvSpPr>
        <p:spPr bwMode="auto">
          <a:xfrm rot="10800000">
            <a:off x="1501400" y="3340937"/>
            <a:ext cx="4122742" cy="3067318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rc 6"/>
          <p:cNvSpPr>
            <a:spLocks/>
          </p:cNvSpPr>
          <p:nvPr/>
        </p:nvSpPr>
        <p:spPr bwMode="auto">
          <a:xfrm rot="10800000">
            <a:off x="1501400" y="3050211"/>
            <a:ext cx="4122742" cy="3717031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  <a:gd name="connsiteX0" fmla="*/ 5202 w 21499"/>
              <a:gd name="connsiteY0" fmla="*/ 0 h 20964"/>
              <a:gd name="connsiteX1" fmla="*/ 21499 w 21499"/>
              <a:gd name="connsiteY1" fmla="*/ 18887 h 20964"/>
              <a:gd name="connsiteX0" fmla="*/ 5202 w 21499"/>
              <a:gd name="connsiteY0" fmla="*/ 0 h 20964"/>
              <a:gd name="connsiteX1" fmla="*/ 18981 w 21499"/>
              <a:gd name="connsiteY1" fmla="*/ 10997 h 20964"/>
              <a:gd name="connsiteX2" fmla="*/ 0 w 21499"/>
              <a:gd name="connsiteY2" fmla="*/ 20964 h 20964"/>
              <a:gd name="connsiteX3" fmla="*/ 5202 w 21499"/>
              <a:gd name="connsiteY3" fmla="*/ 0 h 20964"/>
              <a:gd name="connsiteX0" fmla="*/ 5202 w 21499"/>
              <a:gd name="connsiteY0" fmla="*/ 2325 h 23289"/>
              <a:gd name="connsiteX1" fmla="*/ 21499 w 21499"/>
              <a:gd name="connsiteY1" fmla="*/ 21212 h 23289"/>
              <a:gd name="connsiteX0" fmla="*/ 5202 w 21499"/>
              <a:gd name="connsiteY0" fmla="*/ 2325 h 23289"/>
              <a:gd name="connsiteX1" fmla="*/ 16462 w 21499"/>
              <a:gd name="connsiteY1" fmla="*/ 9114 h 23289"/>
              <a:gd name="connsiteX2" fmla="*/ 0 w 21499"/>
              <a:gd name="connsiteY2" fmla="*/ 23289 h 23289"/>
              <a:gd name="connsiteX3" fmla="*/ 5202 w 21499"/>
              <a:gd name="connsiteY3" fmla="*/ 2325 h 2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9" h="23289" fill="none" extrusionOk="0">
                <a:moveTo>
                  <a:pt x="5202" y="2325"/>
                </a:moveTo>
                <a:cubicBezTo>
                  <a:pt x="14089" y="4530"/>
                  <a:pt x="20619" y="12098"/>
                  <a:pt x="21499" y="21212"/>
                </a:cubicBezTo>
              </a:path>
              <a:path w="21499" h="23289" stroke="0" extrusionOk="0">
                <a:moveTo>
                  <a:pt x="5202" y="2325"/>
                </a:moveTo>
                <a:cubicBezTo>
                  <a:pt x="14089" y="4530"/>
                  <a:pt x="15582" y="0"/>
                  <a:pt x="16462" y="9114"/>
                </a:cubicBezTo>
                <a:lnTo>
                  <a:pt x="0" y="23289"/>
                </a:lnTo>
                <a:lnTo>
                  <a:pt x="5202" y="2325"/>
                </a:lnTo>
                <a:close/>
              </a:path>
            </a:pathLst>
          </a:custGeom>
          <a:noFill/>
          <a:ln w="25400">
            <a:solidFill>
              <a:srgbClr val="FF0000">
                <a:alpha val="3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zövegdoboz 7"/>
          <p:cNvSpPr txBox="1"/>
          <p:nvPr/>
        </p:nvSpPr>
        <p:spPr>
          <a:xfrm>
            <a:off x="5624142" y="4961384"/>
            <a:ext cx="2764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rózsaszínnel jelölt görbe nem lehet a fogyasztó közömbösségi görbéje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363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autoUpdateAnimBg="0"/>
      <p:bldP spid="17" grpId="0" autoUpdateAnimBg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4712</Words>
  <Application>Microsoft Office PowerPoint</Application>
  <PresentationFormat>Diavetítés a képernyőre (4:3 oldalarány)</PresentationFormat>
  <Paragraphs>573</Paragraphs>
  <Slides>67</Slides>
  <Notes>7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67</vt:i4>
      </vt:variant>
    </vt:vector>
  </HeadingPairs>
  <TitlesOfParts>
    <vt:vector size="73" baseType="lpstr">
      <vt:lpstr>Arial</vt:lpstr>
      <vt:lpstr>Calibri</vt:lpstr>
      <vt:lpstr>Times New Roman</vt:lpstr>
      <vt:lpstr>Wingdings</vt:lpstr>
      <vt:lpstr>Office-téma</vt:lpstr>
      <vt:lpstr>Equation</vt:lpstr>
      <vt:lpstr>Kinyilvánított preferenciák</vt:lpstr>
      <vt:lpstr>Ismétlés: fogyasztói kosarak rangsorolása a jószágtérben</vt:lpstr>
      <vt:lpstr>Ismétlés: A közömbösségi görbék tulajdonságai</vt:lpstr>
      <vt:lpstr>Ismétlés: Jól viselkedő közömbösségi görbék</vt:lpstr>
      <vt:lpstr>Kinyilvánított preferenciák</vt:lpstr>
      <vt:lpstr>A fogyasztó választása</vt:lpstr>
      <vt:lpstr>Kinyilvánított preferencia</vt:lpstr>
      <vt:lpstr>Közvetett kinyilvánított preferencia</vt:lpstr>
      <vt:lpstr>Közvetett módon kinyilvánított preferencia</vt:lpstr>
      <vt:lpstr>A preferenciák feltárása</vt:lpstr>
      <vt:lpstr>Közvetett módon kinyilvánított preferencia</vt:lpstr>
      <vt:lpstr>A fogyasztó magatartása</vt:lpstr>
      <vt:lpstr>A kinyilvánított preferencia  gyenge axiómája (WARP)</vt:lpstr>
      <vt:lpstr>A WARP megsértése</vt:lpstr>
      <vt:lpstr>A WARP ellenőrzése</vt:lpstr>
      <vt:lpstr>A WARP ellenőrzése II.</vt:lpstr>
      <vt:lpstr>A WARP ellenőrzése III.</vt:lpstr>
      <vt:lpstr>A WARP ellenőrzése IV.</vt:lpstr>
      <vt:lpstr>A kinyilvánított preferencia  gyenge és erős axiómája</vt:lpstr>
      <vt:lpstr>A kinyilvánított preferencia  erős axiómája (SARP)</vt:lpstr>
      <vt:lpstr>A SARP ellenőrzése</vt:lpstr>
      <vt:lpstr>A SARP ellenőrzése II.</vt:lpstr>
      <vt:lpstr>Indexszámok (PAASCHE- és Laspeyres-indexek)</vt:lpstr>
      <vt:lpstr>Megfigyelések</vt:lpstr>
      <vt:lpstr>Volumenindex</vt:lpstr>
      <vt:lpstr>Laspeyres- és Paasche-volumenindex</vt:lpstr>
      <vt:lpstr>Felhasználásuk a jóléti elemzésekben (Paasche-volumenindex)</vt:lpstr>
      <vt:lpstr>Felhasználásuk a jóléti elemzésekben (Laspeyres-volumenindex)</vt:lpstr>
      <vt:lpstr>Volumenindexek a jóléti elemzésban</vt:lpstr>
      <vt:lpstr>Árindexek</vt:lpstr>
      <vt:lpstr>Laspeyres- és Paasche-árindexek</vt:lpstr>
      <vt:lpstr>Kiadási index</vt:lpstr>
      <vt:lpstr>Paasche-árindex és a kiadási index</vt:lpstr>
      <vt:lpstr>Laspeyres-árindex és a kiadási index</vt:lpstr>
      <vt:lpstr>Következtetések</vt:lpstr>
      <vt:lpstr>Példák a Paasche- és a Laspeyres-árindexre (makroökonómia)</vt:lpstr>
      <vt:lpstr>Nyugdíjkifizetések indexálása</vt:lpstr>
      <vt:lpstr>Nyugdíjkifizetések indexálása II.</vt:lpstr>
      <vt:lpstr>PowerPoint-bemutató</vt:lpstr>
      <vt:lpstr>Kérdések, feladatok</vt:lpstr>
      <vt:lpstr>Kérdések, feladatok</vt:lpstr>
      <vt:lpstr>Nettó és bruttó kereslet</vt:lpstr>
      <vt:lpstr>Bruttó és nettó kereslet</vt:lpstr>
      <vt:lpstr>A költségvetési korlát</vt:lpstr>
      <vt:lpstr>A költségvetési egyenes</vt:lpstr>
      <vt:lpstr>A költségvetési egyenes meghatározása</vt:lpstr>
      <vt:lpstr>Optimális fogyasztói kosár</vt:lpstr>
      <vt:lpstr>Az indulókészlet megváltozása</vt:lpstr>
      <vt:lpstr>Változások az indulókészlet értékében</vt:lpstr>
      <vt:lpstr>Árváltozás hatásai</vt:lpstr>
      <vt:lpstr>Ha a fogyasztó nettó eladó marad árcsökkenés esetén</vt:lpstr>
      <vt:lpstr>Ha a fogyasztó nettó vásárló marad árnövekedés esetén</vt:lpstr>
      <vt:lpstr>Árcsökkenés hatása, ha a fogyasztó korábban nettó vásárló volt</vt:lpstr>
      <vt:lpstr>Árcsökkenés hatása a nettó vásárlóra</vt:lpstr>
      <vt:lpstr>Árajánlati görbék (PCC)</vt:lpstr>
      <vt:lpstr>Keresleti görbék</vt:lpstr>
      <vt:lpstr>Nettó kínálat</vt:lpstr>
      <vt:lpstr>Bruttó és nettó kereslet, nettó kínálat</vt:lpstr>
      <vt:lpstr>Az árváltozás hatásának  Slutsky-féle felbontása</vt:lpstr>
      <vt:lpstr>Az árváltozás hatása  az indulókészlet értékére</vt:lpstr>
      <vt:lpstr>Közönséges- és készletjövedelmi hatás</vt:lpstr>
      <vt:lpstr>Az árváltozás hatásának  Slutsky-féle felbontása</vt:lpstr>
      <vt:lpstr>A Slutsky-egyenlet</vt:lpstr>
      <vt:lpstr>Árváltozás hatása indulókészlet esetén</vt:lpstr>
      <vt:lpstr>Az árváltozás hatásának Slutsky-féle felbontása indulókészlet esetén</vt:lpstr>
      <vt:lpstr>A háztartások munkapiaci döntései</vt:lpstr>
      <vt:lpstr>Megtakarítás és hitelfelvétel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93</cp:revision>
  <dcterms:created xsi:type="dcterms:W3CDTF">2014-09-23T07:33:48Z</dcterms:created>
  <dcterms:modified xsi:type="dcterms:W3CDTF">2017-09-14T15:35:04Z</dcterms:modified>
</cp:coreProperties>
</file>