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56" r:id="rId2"/>
    <p:sldId id="318" r:id="rId3"/>
    <p:sldId id="319" r:id="rId4"/>
    <p:sldId id="320" r:id="rId5"/>
    <p:sldId id="322" r:id="rId6"/>
    <p:sldId id="323" r:id="rId7"/>
    <p:sldId id="321" r:id="rId8"/>
    <p:sldId id="324" r:id="rId9"/>
    <p:sldId id="325" r:id="rId10"/>
    <p:sldId id="326" r:id="rId11"/>
    <p:sldId id="327" r:id="rId12"/>
    <p:sldId id="328" r:id="rId13"/>
    <p:sldId id="329" r:id="rId14"/>
    <p:sldId id="257" r:id="rId15"/>
    <p:sldId id="258" r:id="rId16"/>
    <p:sldId id="330" r:id="rId17"/>
    <p:sldId id="331" r:id="rId18"/>
    <p:sldId id="332" r:id="rId19"/>
    <p:sldId id="333"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81" r:id="rId36"/>
    <p:sldId id="274" r:id="rId37"/>
    <p:sldId id="275" r:id="rId38"/>
    <p:sldId id="276" r:id="rId39"/>
    <p:sldId id="277" r:id="rId40"/>
    <p:sldId id="278" r:id="rId41"/>
    <p:sldId id="279" r:id="rId42"/>
    <p:sldId id="280" r:id="rId43"/>
    <p:sldId id="282" r:id="rId44"/>
    <p:sldId id="283" r:id="rId45"/>
    <p:sldId id="284" r:id="rId46"/>
    <p:sldId id="285" r:id="rId47"/>
    <p:sldId id="286" r:id="rId48"/>
    <p:sldId id="289" r:id="rId49"/>
    <p:sldId id="290" r:id="rId50"/>
    <p:sldId id="291" r:id="rId51"/>
    <p:sldId id="292" r:id="rId52"/>
    <p:sldId id="293" r:id="rId53"/>
    <p:sldId id="294" r:id="rId54"/>
    <p:sldId id="295" r:id="rId55"/>
    <p:sldId id="296" r:id="rId56"/>
    <p:sldId id="297" r:id="rId57"/>
    <p:sldId id="298" r:id="rId58"/>
    <p:sldId id="299" r:id="rId59"/>
    <p:sldId id="300" r:id="rId60"/>
    <p:sldId id="301" r:id="rId61"/>
    <p:sldId id="302" r:id="rId62"/>
    <p:sldId id="303" r:id="rId63"/>
    <p:sldId id="304" r:id="rId64"/>
    <p:sldId id="305" r:id="rId65"/>
    <p:sldId id="306" r:id="rId66"/>
    <p:sldId id="307" r:id="rId67"/>
    <p:sldId id="308" r:id="rId68"/>
    <p:sldId id="309" r:id="rId69"/>
    <p:sldId id="310" r:id="rId70"/>
    <p:sldId id="311" r:id="rId71"/>
    <p:sldId id="312" r:id="rId72"/>
    <p:sldId id="313" r:id="rId73"/>
    <p:sldId id="314" r:id="rId74"/>
    <p:sldId id="315" r:id="rId75"/>
    <p:sldId id="317" r:id="rId76"/>
    <p:sldId id="334" r:id="rId77"/>
    <p:sldId id="335" r:id="rId78"/>
    <p:sldId id="336" r:id="rId79"/>
    <p:sldId id="337" r:id="rId80"/>
    <p:sldId id="338" r:id="rId8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apértelmezett szakasz" id="{106BA3B6-9D7A-4E68-A1A1-47142768974F}">
          <p14:sldIdLst>
            <p14:sldId id="256"/>
            <p14:sldId id="318"/>
            <p14:sldId id="319"/>
            <p14:sldId id="320"/>
            <p14:sldId id="322"/>
            <p14:sldId id="323"/>
            <p14:sldId id="321"/>
            <p14:sldId id="324"/>
            <p14:sldId id="325"/>
            <p14:sldId id="326"/>
            <p14:sldId id="327"/>
            <p14:sldId id="328"/>
            <p14:sldId id="329"/>
            <p14:sldId id="257"/>
            <p14:sldId id="258"/>
            <p14:sldId id="330"/>
            <p14:sldId id="331"/>
            <p14:sldId id="332"/>
            <p14:sldId id="333"/>
            <p14:sldId id="259"/>
            <p14:sldId id="260"/>
            <p14:sldId id="261"/>
            <p14:sldId id="262"/>
            <p14:sldId id="263"/>
            <p14:sldId id="264"/>
            <p14:sldId id="265"/>
            <p14:sldId id="266"/>
            <p14:sldId id="267"/>
            <p14:sldId id="268"/>
            <p14:sldId id="269"/>
            <p14:sldId id="270"/>
            <p14:sldId id="271"/>
            <p14:sldId id="272"/>
            <p14:sldId id="273"/>
            <p14:sldId id="281"/>
            <p14:sldId id="274"/>
            <p14:sldId id="275"/>
            <p14:sldId id="276"/>
            <p14:sldId id="277"/>
            <p14:sldId id="278"/>
            <p14:sldId id="279"/>
            <p14:sldId id="280"/>
            <p14:sldId id="282"/>
            <p14:sldId id="283"/>
            <p14:sldId id="284"/>
            <p14:sldId id="285"/>
            <p14:sldId id="286"/>
          </p14:sldIdLst>
        </p14:section>
        <p14:section name="Az elmélet alkalmazása" id="{479FDD57-AEF1-46F2-980B-D05C9D08000F}">
          <p14:sldIdLst>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7"/>
            <p14:sldId id="334"/>
            <p14:sldId id="335"/>
            <p14:sldId id="336"/>
            <p14:sldId id="337"/>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C89E7-E04F-4DB0-8BC0-DCB06CFFF9E0}" type="datetimeFigureOut">
              <a:rPr lang="hu-HU" smtClean="0"/>
              <a:pPr/>
              <a:t>2017.09.14.</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30655-20F7-4172-821D-B51AB39F2B57}" type="slidenum">
              <a:rPr lang="hu-HU" smtClean="0"/>
              <a:pPr/>
              <a:t>‹#›</a:t>
            </a:fld>
            <a:endParaRPr lang="hu-HU"/>
          </a:p>
        </p:txBody>
      </p:sp>
    </p:spTree>
    <p:extLst>
      <p:ext uri="{BB962C8B-B14F-4D97-AF65-F5344CB8AC3E}">
        <p14:creationId xmlns:p14="http://schemas.microsoft.com/office/powerpoint/2010/main" val="1826739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A2230655-20F7-4172-821D-B51AB39F2B57}" type="slidenum">
              <a:rPr lang="hu-HU" smtClean="0"/>
              <a:pPr/>
              <a:t>20</a:t>
            </a:fld>
            <a:endParaRPr lang="hu-HU" dirty="0"/>
          </a:p>
        </p:txBody>
      </p:sp>
    </p:spTree>
    <p:extLst>
      <p:ext uri="{BB962C8B-B14F-4D97-AF65-F5344CB8AC3E}">
        <p14:creationId xmlns:p14="http://schemas.microsoft.com/office/powerpoint/2010/main" val="200822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A2230655-20F7-4172-821D-B51AB39F2B57}" type="slidenum">
              <a:rPr lang="hu-HU" smtClean="0"/>
              <a:pPr/>
              <a:t>28</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A2230655-20F7-4172-821D-B51AB39F2B57}" type="slidenum">
              <a:rPr lang="hu-HU" smtClean="0"/>
              <a:pPr/>
              <a:t>44</a:t>
            </a:fld>
            <a:endParaRPr lang="hu-HU"/>
          </a:p>
        </p:txBody>
      </p:sp>
    </p:spTree>
    <p:extLst>
      <p:ext uri="{BB962C8B-B14F-4D97-AF65-F5344CB8AC3E}">
        <p14:creationId xmlns:p14="http://schemas.microsoft.com/office/powerpoint/2010/main" val="500025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165644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337128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64759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Cím, szöveg és ábra">
    <p:spTree>
      <p:nvGrpSpPr>
        <p:cNvPr id="1" name=""/>
        <p:cNvGrpSpPr/>
        <p:nvPr/>
      </p:nvGrpSpPr>
      <p:grpSpPr>
        <a:xfrm>
          <a:off x="0" y="0"/>
          <a:ext cx="0" cy="0"/>
          <a:chOff x="0" y="0"/>
          <a:chExt cx="0" cy="0"/>
        </a:xfrm>
      </p:grpSpPr>
      <p:sp>
        <p:nvSpPr>
          <p:cNvPr id="2" name="Cím 1"/>
          <p:cNvSpPr>
            <a:spLocks noGrp="1"/>
          </p:cNvSpPr>
          <p:nvPr>
            <p:ph type="title"/>
          </p:nvPr>
        </p:nvSpPr>
        <p:spPr>
          <a:xfrm>
            <a:off x="685800" y="609600"/>
            <a:ext cx="77724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685800" y="1981200"/>
            <a:ext cx="3810000" cy="4114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ClipArt-elem helye 3"/>
          <p:cNvSpPr>
            <a:spLocks noGrp="1"/>
          </p:cNvSpPr>
          <p:nvPr>
            <p:ph type="clipArt" sz="half" idx="2"/>
          </p:nvPr>
        </p:nvSpPr>
        <p:spPr>
          <a:xfrm>
            <a:off x="4648200" y="1981200"/>
            <a:ext cx="3810000" cy="4114800"/>
          </a:xfrm>
        </p:spPr>
        <p:txBody>
          <a:bodyPr/>
          <a:lstStyle/>
          <a:p>
            <a:pPr lvl="0"/>
            <a:endParaRPr lang="hu-HU"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hu-HU"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ltLang="hu-HU"/>
          </a:p>
        </p:txBody>
      </p:sp>
      <p:sp>
        <p:nvSpPr>
          <p:cNvPr id="7" name="Rectangle 6"/>
          <p:cNvSpPr>
            <a:spLocks noGrp="1" noChangeArrowheads="1"/>
          </p:cNvSpPr>
          <p:nvPr>
            <p:ph type="sldNum" sz="quarter" idx="12"/>
          </p:nvPr>
        </p:nvSpPr>
        <p:spPr>
          <a:ln/>
        </p:spPr>
        <p:txBody>
          <a:bodyPr/>
          <a:lstStyle>
            <a:lvl1pPr>
              <a:defRPr/>
            </a:lvl1pPr>
          </a:lstStyle>
          <a:p>
            <a:pPr>
              <a:defRPr/>
            </a:pPr>
            <a:fld id="{0061F775-C25E-4C1A-83C8-9977E6C03415}" type="slidenum">
              <a:rPr lang="hu-HU" altLang="hu-HU"/>
              <a:pPr>
                <a:defRPr/>
              </a:pPr>
              <a:t>‹#›</a:t>
            </a:fld>
            <a:endParaRPr lang="hu-HU" altLang="hu-HU"/>
          </a:p>
        </p:txBody>
      </p:sp>
    </p:spTree>
    <p:extLst>
      <p:ext uri="{BB962C8B-B14F-4D97-AF65-F5344CB8AC3E}">
        <p14:creationId xmlns:p14="http://schemas.microsoft.com/office/powerpoint/2010/main" val="14085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242159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229627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330014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30070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74310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301377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103409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7C30DCF-D410-4A47-B5E3-DFA92C9A8118}" type="datetimeFigureOut">
              <a:rPr lang="hu-HU" smtClean="0"/>
              <a:pPr/>
              <a:t>2017.09.14.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A86B4C9-A580-4D3B-ABF3-ABB20BEA9619}" type="slidenum">
              <a:rPr lang="hu-HU" smtClean="0"/>
              <a:pPr/>
              <a:t>‹#›</a:t>
            </a:fld>
            <a:endParaRPr lang="hu-HU"/>
          </a:p>
        </p:txBody>
      </p:sp>
    </p:spTree>
    <p:extLst>
      <p:ext uri="{BB962C8B-B14F-4D97-AF65-F5344CB8AC3E}">
        <p14:creationId xmlns:p14="http://schemas.microsoft.com/office/powerpoint/2010/main" val="74970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0DCF-D410-4A47-B5E3-DFA92C9A8118}" type="datetimeFigureOut">
              <a:rPr lang="hu-HU" smtClean="0"/>
              <a:pPr/>
              <a:t>2017.09.14.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6B4C9-A580-4D3B-ABF3-ABB20BEA9619}" type="slidenum">
              <a:rPr lang="hu-HU" smtClean="0"/>
              <a:pPr/>
              <a:t>‹#›</a:t>
            </a:fld>
            <a:endParaRPr lang="hu-HU"/>
          </a:p>
        </p:txBody>
      </p:sp>
    </p:spTree>
    <p:extLst>
      <p:ext uri="{BB962C8B-B14F-4D97-AF65-F5344CB8AC3E}">
        <p14:creationId xmlns:p14="http://schemas.microsoft.com/office/powerpoint/2010/main" val="2551945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9.wmf"/></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4.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6.w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9.w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0.wmf"/></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1.w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2.w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Döntések bizonytalanság mellett</a:t>
            </a:r>
            <a:endParaRPr lang="hu-HU" dirty="0"/>
          </a:p>
        </p:txBody>
      </p:sp>
      <p:sp>
        <p:nvSpPr>
          <p:cNvPr id="3" name="Alcím 2"/>
          <p:cNvSpPr>
            <a:spLocks noGrp="1"/>
          </p:cNvSpPr>
          <p:nvPr>
            <p:ph type="subTitle" idx="1"/>
          </p:nvPr>
        </p:nvSpPr>
        <p:spPr/>
        <p:txBody>
          <a:bodyPr/>
          <a:lstStyle/>
          <a:p>
            <a:r>
              <a:rPr lang="hu-HU" dirty="0" smtClean="0"/>
              <a:t>Válogatott fejezetek </a:t>
            </a:r>
            <a:r>
              <a:rPr lang="hu-HU" dirty="0" smtClean="0"/>
              <a:t>közgazdaságtanból</a:t>
            </a:r>
            <a:endParaRPr lang="hu-HU" dirty="0"/>
          </a:p>
        </p:txBody>
      </p:sp>
    </p:spTree>
    <p:extLst>
      <p:ext uri="{BB962C8B-B14F-4D97-AF65-F5344CB8AC3E}">
        <p14:creationId xmlns:p14="http://schemas.microsoft.com/office/powerpoint/2010/main" val="1651347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052736"/>
          </a:xfrm>
        </p:spPr>
        <p:txBody>
          <a:bodyPr/>
          <a:lstStyle/>
          <a:p>
            <a:r>
              <a:rPr lang="hu-HU" dirty="0" smtClean="0"/>
              <a:t>Pénzáramok konvertálása</a:t>
            </a:r>
            <a:endParaRPr lang="hu-HU" dirty="0"/>
          </a:p>
        </p:txBody>
      </p:sp>
      <p:sp>
        <p:nvSpPr>
          <p:cNvPr id="3" name="Tartalom helye 2"/>
          <p:cNvSpPr>
            <a:spLocks noGrp="1"/>
          </p:cNvSpPr>
          <p:nvPr>
            <p:ph idx="1"/>
          </p:nvPr>
        </p:nvSpPr>
        <p:spPr>
          <a:xfrm>
            <a:off x="457200" y="1124744"/>
            <a:ext cx="8229600" cy="5400600"/>
          </a:xfrm>
        </p:spPr>
        <p:txBody>
          <a:bodyPr>
            <a:normAutofit fontScale="92500" lnSpcReduction="20000"/>
          </a:bodyPr>
          <a:lstStyle/>
          <a:p>
            <a:r>
              <a:rPr lang="hu-HU" dirty="0" smtClean="0"/>
              <a:t>A bank nem az egyetlen intézmény, ami lehetővé teheti a fogyasztás időbeli áthelyezését. Hasonló példát nyújt a részvénypiac is.</a:t>
            </a:r>
          </a:p>
          <a:p>
            <a:r>
              <a:rPr lang="hu-HU" dirty="0" err="1" smtClean="0"/>
              <a:t>Tfh</a:t>
            </a:r>
            <a:r>
              <a:rPr lang="hu-HU" dirty="0" smtClean="0"/>
              <a:t>. egy vállalkozó elindít egy gazdasági társaságot, amely sikeresnek bizonyul. A társaság beindításához a vállalkozónak szüksége lehet pénzügyi támogatókra, akik pénzt áldoznak azért, hogy segítsék az indulást – hogy kiegyenlíthesse a számláit már akkor is, amikor még nincs bevétele. </a:t>
            </a:r>
          </a:p>
          <a:p>
            <a:r>
              <a:rPr lang="hu-HU" dirty="0" smtClean="0"/>
              <a:t>Amint a bevételek megérkeznek, a társaság tulajdonosai igényt tartanak a profitra, amelyre a vállalat a jövőben tesz majd szert, azaz igényt tartanak egy pénzáramlásra.</a:t>
            </a:r>
            <a:endParaRPr lang="hu-H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részvénypiacok szerepe</a:t>
            </a:r>
            <a:endParaRPr lang="hu-HU" dirty="0"/>
          </a:p>
        </p:txBody>
      </p:sp>
      <p:sp>
        <p:nvSpPr>
          <p:cNvPr id="3" name="Tartalom helye 2"/>
          <p:cNvSpPr>
            <a:spLocks noGrp="1"/>
          </p:cNvSpPr>
          <p:nvPr>
            <p:ph idx="1"/>
          </p:nvPr>
        </p:nvSpPr>
        <p:spPr>
          <a:xfrm>
            <a:off x="457200" y="1600200"/>
            <a:ext cx="8229600" cy="4997152"/>
          </a:xfrm>
        </p:spPr>
        <p:txBody>
          <a:bodyPr>
            <a:normAutofit fontScale="85000" lnSpcReduction="10000"/>
          </a:bodyPr>
          <a:lstStyle/>
          <a:p>
            <a:r>
              <a:rPr lang="hu-HU" dirty="0" smtClean="0"/>
              <a:t>Ám előfordulhat, hogy erőfeszítéseik fejében előnyben részesítenének ma egy egyszeri összeget. Ebben az esetben a tulajdonosok eladhatják a vállalatot más embereknek a részvénypiacon keresztül. </a:t>
            </a:r>
          </a:p>
          <a:p>
            <a:r>
              <a:rPr lang="hu-HU" dirty="0" smtClean="0"/>
              <a:t>Mégpedig úgy, hogy részvényeket bocsátanak ki, amelyek feljogosítják a részvényeseket a vállalat jövőbeni profitjának egy részére egy egyszeri összegű mai pénzfizetés fejében.</a:t>
            </a:r>
          </a:p>
          <a:p>
            <a:r>
              <a:rPr lang="hu-HU" dirty="0" smtClean="0"/>
              <a:t>Azok az emberek, akik a vállalat profithozamából való részesedést megvásárolják, ezért a részesedésért fizetnek az eredeti tulajdonosnak. Ily módon a piac mindkét oldala át tudta helyezni vagyonát az időben.</a:t>
            </a:r>
            <a:endParaRPr lang="hu-H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Közvetítői piacok</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Sokféle egyéb intézmény és piac van, amely segít az intertemporális kereskedelem lebonyolításában. </a:t>
            </a:r>
          </a:p>
          <a:p>
            <a:r>
              <a:rPr lang="hu-HU" dirty="0" smtClean="0"/>
              <a:t>Mi történik azonban akkor, ha a vevők és az eladók száma nem felel meg pontosan egymásnak? </a:t>
            </a:r>
          </a:p>
          <a:p>
            <a:r>
              <a:rPr lang="hu-HU" dirty="0" smtClean="0"/>
              <a:t>Mi történik akkor, ha több ember akarja eladni a holnapi fogyasztását, mint ahányan meg akarják venni? </a:t>
            </a:r>
            <a:endParaRPr lang="hu-H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piacok megtisztulása</a:t>
            </a:r>
            <a:endParaRPr lang="hu-HU" dirty="0"/>
          </a:p>
        </p:txBody>
      </p:sp>
      <p:sp>
        <p:nvSpPr>
          <p:cNvPr id="3" name="Tartalom helye 2"/>
          <p:cNvSpPr>
            <a:spLocks noGrp="1"/>
          </p:cNvSpPr>
          <p:nvPr>
            <p:ph idx="1"/>
          </p:nvPr>
        </p:nvSpPr>
        <p:spPr>
          <a:xfrm>
            <a:off x="457200" y="1600200"/>
            <a:ext cx="8229600" cy="4925144"/>
          </a:xfrm>
        </p:spPr>
        <p:txBody>
          <a:bodyPr>
            <a:normAutofit fontScale="92500" lnSpcReduction="10000"/>
          </a:bodyPr>
          <a:lstStyle/>
          <a:p>
            <a:r>
              <a:rPr lang="hu-HU" dirty="0" smtClean="0"/>
              <a:t>Más piacokhoz hasonlóan, ha valaminek a kínálata meghaladja a keresletet, akkor az ár csökkenni fog. Ebben az esetben a holnapi fogyasztás ára fog csökkenni.</a:t>
            </a:r>
          </a:p>
          <a:p>
            <a:r>
              <a:rPr lang="hu-HU" dirty="0" smtClean="0"/>
              <a:t>A holnapi fogyasztás árát a következő képlettel jellemezhetjük: p = 1/(</a:t>
            </a:r>
            <a:r>
              <a:rPr lang="hu-HU" dirty="0" err="1" smtClean="0"/>
              <a:t>1</a:t>
            </a:r>
            <a:r>
              <a:rPr lang="hu-HU" dirty="0" smtClean="0"/>
              <a:t>+r). Ez tehát azt jelenti, hogy a kamatlábnak emelkednie kell. A kamatláb emelkedése arra ösztönzi az embereket, hogy többet takarítsanak meg, és kevesebbet fogyasztanak ma, s így a kereslet és kínálat közelít egymáshoz.</a:t>
            </a:r>
            <a:endParaRPr lang="hu-H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bizonytalanság</a:t>
            </a:r>
            <a:endParaRPr lang="hu-HU" dirty="0"/>
          </a:p>
        </p:txBody>
      </p:sp>
      <p:sp>
        <p:nvSpPr>
          <p:cNvPr id="3" name="Tartalom helye 2"/>
          <p:cNvSpPr>
            <a:spLocks noGrp="1"/>
          </p:cNvSpPr>
          <p:nvPr>
            <p:ph idx="1"/>
          </p:nvPr>
        </p:nvSpPr>
        <p:spPr>
          <a:xfrm>
            <a:off x="457200" y="1600200"/>
            <a:ext cx="8229600" cy="4997152"/>
          </a:xfrm>
        </p:spPr>
        <p:txBody>
          <a:bodyPr>
            <a:normAutofit fontScale="92500"/>
          </a:bodyPr>
          <a:lstStyle/>
          <a:p>
            <a:r>
              <a:rPr lang="hu-HU" dirty="0" smtClean="0"/>
              <a:t>A korábbiakban általában mindenhol tökéletesen informált fogyasztók és vállalatok determinisztikus döntéseit elemeztük.</a:t>
            </a:r>
          </a:p>
          <a:p>
            <a:r>
              <a:rPr lang="hu-HU" dirty="0" smtClean="0"/>
              <a:t>A gazdasági döntések egy része (pl. befektetések) esetében viszont a jövő bizonytalan, a döntéshozók kockázatokat vállalnak. </a:t>
            </a:r>
          </a:p>
          <a:p>
            <a:r>
              <a:rPr lang="hu-HU" dirty="0" smtClean="0"/>
              <a:t>Most tehát azt fogjuk megvizsgálni, hogyan viselkednek az egyének (fogyasztók), ha a választások bizonytalanságát is bevonjuk az elemzésbe.</a:t>
            </a:r>
            <a:endParaRPr lang="hu-HU" dirty="0"/>
          </a:p>
        </p:txBody>
      </p:sp>
    </p:spTree>
    <p:extLst>
      <p:ext uri="{BB962C8B-B14F-4D97-AF65-F5344CB8AC3E}">
        <p14:creationId xmlns:p14="http://schemas.microsoft.com/office/powerpoint/2010/main" val="1701686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Valószínűségi eloszlás</a:t>
            </a:r>
            <a:endParaRPr lang="hu-HU" dirty="0"/>
          </a:p>
        </p:txBody>
      </p:sp>
      <p:sp>
        <p:nvSpPr>
          <p:cNvPr id="3" name="Tartalom helye 2"/>
          <p:cNvSpPr>
            <a:spLocks noGrp="1"/>
          </p:cNvSpPr>
          <p:nvPr>
            <p:ph idx="1"/>
          </p:nvPr>
        </p:nvSpPr>
        <p:spPr>
          <a:xfrm>
            <a:off x="395536" y="1600200"/>
            <a:ext cx="8352928" cy="4525963"/>
          </a:xfrm>
        </p:spPr>
        <p:txBody>
          <a:bodyPr>
            <a:normAutofit fontScale="92500" lnSpcReduction="20000"/>
          </a:bodyPr>
          <a:lstStyle/>
          <a:p>
            <a:r>
              <a:rPr lang="hu-HU" dirty="0" smtClean="0"/>
              <a:t>A fogyasztót ilyen helyzetben befolyásolja a különböző jószágkosarak megszerzésének valószínűségi eloszlása, amelyet ismertnek tételezünk fel.</a:t>
            </a:r>
          </a:p>
          <a:p>
            <a:r>
              <a:rPr lang="hu-HU" dirty="0" smtClean="0"/>
              <a:t>A valószínűségi eloszlás a különböző kimenetek (itt: fogyasztói kosarak), és az ezekhez kapcsolódó valószínűségek listája.</a:t>
            </a:r>
          </a:p>
          <a:p>
            <a:r>
              <a:rPr lang="hu-HU" dirty="0" smtClean="0"/>
              <a:t>Amikor a fogyasztó arról dönt, hogy milyen gépkocsi-biztosítást köt, valójában különböző mennyiségű és különböző valószínűséggel bekövetkező fogyasztási lehetőségek közül választ.</a:t>
            </a:r>
            <a:endParaRPr lang="hu-HU" dirty="0"/>
          </a:p>
        </p:txBody>
      </p:sp>
    </p:spTree>
    <p:extLst>
      <p:ext uri="{BB962C8B-B14F-4D97-AF65-F5344CB8AC3E}">
        <p14:creationId xmlns:p14="http://schemas.microsoft.com/office/powerpoint/2010/main" val="3618690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biztosítás meghatározása</a:t>
            </a:r>
            <a:endParaRPr lang="hu-HU" dirty="0"/>
          </a:p>
        </p:txBody>
      </p:sp>
      <p:sp>
        <p:nvSpPr>
          <p:cNvPr id="3" name="Tartalom helye 2"/>
          <p:cNvSpPr>
            <a:spLocks noGrp="1"/>
          </p:cNvSpPr>
          <p:nvPr>
            <p:ph idx="1"/>
          </p:nvPr>
        </p:nvSpPr>
        <p:spPr/>
        <p:txBody>
          <a:bodyPr/>
          <a:lstStyle/>
          <a:p>
            <a:r>
              <a:rPr lang="hu-HU" dirty="0" smtClean="0"/>
              <a:t>A biztosítás az előre nem látható, de véletlenszerűen bekövetkezhető események anyagi következményei (kárai) elleni védelem. </a:t>
            </a:r>
          </a:p>
          <a:p>
            <a:r>
              <a:rPr lang="hu-HU" dirty="0" smtClean="0"/>
              <a:t>Lényege a kollektív tartalékképzés, a biztosítási díjakból képzett kockázati alap felhasználása a szórványosan bekövetkező károk fedezésére.</a:t>
            </a:r>
          </a:p>
          <a:p>
            <a:r>
              <a:rPr lang="hu-HU" dirty="0" smtClean="0"/>
              <a:t>Beszélhetünk biztosítható és nem biztosítható kockázatokról.</a:t>
            </a:r>
            <a:endParaRPr lang="hu-HU" dirty="0"/>
          </a:p>
        </p:txBody>
      </p:sp>
    </p:spTree>
    <p:extLst>
      <p:ext uri="{BB962C8B-B14F-4D97-AF65-F5344CB8AC3E}">
        <p14:creationId xmlns:p14="http://schemas.microsoft.com/office/powerpoint/2010/main" val="3813729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Kockázatok biztosíthatósága</a:t>
            </a:r>
            <a:endParaRPr lang="hu-HU" dirty="0"/>
          </a:p>
        </p:txBody>
      </p:sp>
      <p:sp>
        <p:nvSpPr>
          <p:cNvPr id="3" name="Tartalom helye 2"/>
          <p:cNvSpPr>
            <a:spLocks noGrp="1"/>
          </p:cNvSpPr>
          <p:nvPr>
            <p:ph idx="1"/>
          </p:nvPr>
        </p:nvSpPr>
        <p:spPr>
          <a:xfrm>
            <a:off x="395536" y="1340768"/>
            <a:ext cx="8229600" cy="5257800"/>
          </a:xfrm>
        </p:spPr>
        <p:txBody>
          <a:bodyPr>
            <a:normAutofit lnSpcReduction="10000"/>
          </a:bodyPr>
          <a:lstStyle/>
          <a:p>
            <a:r>
              <a:rPr lang="hu-HU" dirty="0" smtClean="0"/>
              <a:t>Biztosítható az a kockázat, amelynél a káresemények elszórtan, egymástól függetlenül, valamilyen valószínűségi eloszlásnak megfelelően következnek be. </a:t>
            </a:r>
          </a:p>
          <a:p>
            <a:r>
              <a:rPr lang="hu-HU" dirty="0" smtClean="0"/>
              <a:t>Ezeknél matematikai módszerekkel megbecsülhető a biztosítási fedezet mértéke: vagyis az, hogy mekkora biztosítási díjak adnak megfelelő tartalékot a várhatóan bekövetkező veszteségre. Biztosíthatók mindazok a kockázatok, ahol a várható kárösszeg és a valószínűség szorzata alacsony. </a:t>
            </a:r>
            <a:endParaRPr lang="hu-HU" dirty="0"/>
          </a:p>
        </p:txBody>
      </p:sp>
    </p:spTree>
    <p:extLst>
      <p:ext uri="{BB962C8B-B14F-4D97-AF65-F5344CB8AC3E}">
        <p14:creationId xmlns:p14="http://schemas.microsoft.com/office/powerpoint/2010/main" val="3377218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biztosítás őstörténete</a:t>
            </a:r>
            <a:endParaRPr lang="hu-HU" dirty="0"/>
          </a:p>
        </p:txBody>
      </p:sp>
      <p:sp>
        <p:nvSpPr>
          <p:cNvPr id="3" name="Tartalom helye 2"/>
          <p:cNvSpPr>
            <a:spLocks noGrp="1"/>
          </p:cNvSpPr>
          <p:nvPr>
            <p:ph idx="1"/>
          </p:nvPr>
        </p:nvSpPr>
        <p:spPr>
          <a:xfrm>
            <a:off x="457200" y="1600200"/>
            <a:ext cx="8229600" cy="4925144"/>
          </a:xfrm>
        </p:spPr>
        <p:txBody>
          <a:bodyPr>
            <a:normAutofit fontScale="92500" lnSpcReduction="20000"/>
          </a:bodyPr>
          <a:lstStyle/>
          <a:p>
            <a:r>
              <a:rPr lang="hu-HU" dirty="0" smtClean="0"/>
              <a:t>A biztosítás lényege a kockázat megosztása, veszélyközösség létrehozása és kollektív tartalékképzés. </a:t>
            </a:r>
          </a:p>
          <a:p>
            <a:r>
              <a:rPr lang="hu-HU" dirty="0" smtClean="0"/>
              <a:t>Maga a biztosítás 19. századi „találmány", de a veszélyközösség megteremtése már több ezer éve az ún. </a:t>
            </a:r>
            <a:r>
              <a:rPr lang="hu-HU" dirty="0" err="1" smtClean="0"/>
              <a:t>Rhodosi</a:t>
            </a:r>
            <a:r>
              <a:rPr lang="hu-HU" dirty="0" smtClean="0"/>
              <a:t> törvényekben megfogalmazódott, amelyet Augustus császár átvett és beépült a római jogrendszerbe </a:t>
            </a:r>
            <a:r>
              <a:rPr lang="hu-HU" dirty="0" err="1" smtClean="0"/>
              <a:t>lex</a:t>
            </a:r>
            <a:r>
              <a:rPr lang="hu-HU" dirty="0" smtClean="0"/>
              <a:t> </a:t>
            </a:r>
            <a:r>
              <a:rPr lang="hu-HU" dirty="0" err="1" smtClean="0"/>
              <a:t>Rhodia</a:t>
            </a:r>
            <a:r>
              <a:rPr lang="hu-HU" dirty="0" smtClean="0"/>
              <a:t> néven. </a:t>
            </a:r>
          </a:p>
          <a:p>
            <a:r>
              <a:rPr lang="hu-HU" dirty="0" smtClean="0"/>
              <a:t>Ez a tengeri hajózás során bekövetkezhető közös hajókárra vonatkozott, ill. vonatkozik, hiszen a kárfelosztás és a közös hajókár lényege ma is ezen alapul.</a:t>
            </a:r>
            <a:endParaRPr lang="hu-HU" dirty="0"/>
          </a:p>
        </p:txBody>
      </p:sp>
    </p:spTree>
    <p:extLst>
      <p:ext uri="{BB962C8B-B14F-4D97-AF65-F5344CB8AC3E}">
        <p14:creationId xmlns:p14="http://schemas.microsoft.com/office/powerpoint/2010/main" val="3851619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közös hajókár fogalma</a:t>
            </a:r>
            <a:endParaRPr lang="hu-HU" dirty="0"/>
          </a:p>
        </p:txBody>
      </p:sp>
      <p:sp>
        <p:nvSpPr>
          <p:cNvPr id="3" name="Tartalom helye 2"/>
          <p:cNvSpPr>
            <a:spLocks noGrp="1"/>
          </p:cNvSpPr>
          <p:nvPr>
            <p:ph idx="1"/>
          </p:nvPr>
        </p:nvSpPr>
        <p:spPr>
          <a:xfrm>
            <a:off x="467544" y="1484784"/>
            <a:ext cx="8229600" cy="5141168"/>
          </a:xfrm>
        </p:spPr>
        <p:txBody>
          <a:bodyPr>
            <a:normAutofit/>
          </a:bodyPr>
          <a:lstStyle/>
          <a:p>
            <a:r>
              <a:rPr lang="hu-HU" dirty="0" smtClean="0"/>
              <a:t>Közös hajókárról akkor beszélünk, ha a tengeri vállalkozásban résztvevő érdekeket (hajó, rakomány és fuvardíj) együttesen fenyegető reális veszély miatt szándékos és ésszerű áldozatot hoznak az említett érdekek közös mentése érdekében. </a:t>
            </a:r>
          </a:p>
          <a:p>
            <a:r>
              <a:rPr lang="hu-HU" dirty="0" smtClean="0"/>
              <a:t>A közös kárviselés a vállalkozásban részt vevő érdekek tulajdonosai között oszlik meg olyan arányban, amilyen arányban a feláldozott és a megmentett érdekek egymáshoz viszonyulnak.</a:t>
            </a:r>
            <a:endParaRPr lang="hu-HU" dirty="0"/>
          </a:p>
        </p:txBody>
      </p:sp>
    </p:spTree>
    <p:extLst>
      <p:ext uri="{BB962C8B-B14F-4D97-AF65-F5344CB8AC3E}">
        <p14:creationId xmlns:p14="http://schemas.microsoft.com/office/powerpoint/2010/main" val="3440757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8"/>
          <p:cNvSpPr>
            <a:spLocks noChangeArrowheads="1"/>
          </p:cNvSpPr>
          <p:nvPr/>
        </p:nvSpPr>
        <p:spPr bwMode="auto">
          <a:xfrm>
            <a:off x="304800" y="5791200"/>
            <a:ext cx="4800600" cy="3810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59" name="Text Box 37"/>
          <p:cNvSpPr txBox="1">
            <a:spLocks noChangeArrowheads="1"/>
          </p:cNvSpPr>
          <p:nvPr/>
        </p:nvSpPr>
        <p:spPr bwMode="auto">
          <a:xfrm>
            <a:off x="228600" y="5791200"/>
            <a:ext cx="5410200" cy="366713"/>
          </a:xfrm>
          <a:prstGeom prst="rect">
            <a:avLst/>
          </a:prstGeom>
          <a:noFill/>
          <a:ln w="9525">
            <a:noFill/>
            <a:miter lim="800000"/>
            <a:headEnd/>
            <a:tailEnd/>
          </a:ln>
          <a:effectLst/>
        </p:spPr>
        <p:txBody>
          <a:bodyPr>
            <a:spAutoFit/>
          </a:bodyPr>
          <a:lstStyle/>
          <a:p>
            <a:pPr>
              <a:spcBef>
                <a:spcPct val="50000"/>
              </a:spcBef>
            </a:pPr>
            <a:r>
              <a:rPr lang="hu-HU" altLang="hu-HU"/>
              <a:t>  (a hitelkamatláb =) r</a:t>
            </a:r>
            <a:r>
              <a:rPr lang="hu-HU" altLang="hu-HU" baseline="-25000"/>
              <a:t>hitel</a:t>
            </a:r>
            <a:r>
              <a:rPr lang="hu-HU" altLang="hu-HU"/>
              <a:t> &gt; r</a:t>
            </a:r>
            <a:r>
              <a:rPr lang="hu-HU" altLang="hu-HU" baseline="-25000"/>
              <a:t>betéti</a:t>
            </a:r>
            <a:r>
              <a:rPr lang="hu-HU" altLang="hu-HU"/>
              <a:t> (= betéti kamatláb)</a:t>
            </a:r>
          </a:p>
        </p:txBody>
      </p:sp>
      <p:sp>
        <p:nvSpPr>
          <p:cNvPr id="19460" name="Rectangle 47"/>
          <p:cNvSpPr>
            <a:spLocks noChangeArrowheads="1"/>
          </p:cNvSpPr>
          <p:nvPr/>
        </p:nvSpPr>
        <p:spPr bwMode="auto">
          <a:xfrm>
            <a:off x="6553200" y="6324600"/>
            <a:ext cx="1828800" cy="3810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61" name="Rectangle 46"/>
          <p:cNvSpPr>
            <a:spLocks noChangeArrowheads="1"/>
          </p:cNvSpPr>
          <p:nvPr/>
        </p:nvSpPr>
        <p:spPr bwMode="auto">
          <a:xfrm>
            <a:off x="3810000" y="6248400"/>
            <a:ext cx="2438400" cy="6096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62" name="Rectangle 32"/>
          <p:cNvSpPr>
            <a:spLocks noChangeArrowheads="1"/>
          </p:cNvSpPr>
          <p:nvPr/>
        </p:nvSpPr>
        <p:spPr bwMode="auto">
          <a:xfrm>
            <a:off x="2209800" y="6248400"/>
            <a:ext cx="1524000" cy="3810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63" name="Text Box 26"/>
          <p:cNvSpPr txBox="1">
            <a:spLocks noChangeArrowheads="1"/>
          </p:cNvSpPr>
          <p:nvPr/>
        </p:nvSpPr>
        <p:spPr bwMode="auto">
          <a:xfrm>
            <a:off x="2209800" y="6248400"/>
            <a:ext cx="1981200" cy="366713"/>
          </a:xfrm>
          <a:prstGeom prst="rect">
            <a:avLst/>
          </a:prstGeom>
          <a:noFill/>
          <a:ln w="9525">
            <a:noFill/>
            <a:miter lim="800000"/>
            <a:headEnd/>
            <a:tailEnd/>
          </a:ln>
          <a:effectLst/>
        </p:spPr>
        <p:txBody>
          <a:bodyPr>
            <a:spAutoFit/>
          </a:bodyPr>
          <a:lstStyle/>
          <a:p>
            <a:pPr>
              <a:spcBef>
                <a:spcPct val="50000"/>
              </a:spcBef>
            </a:pPr>
            <a:r>
              <a:rPr lang="hu-HU" altLang="hu-HU"/>
              <a:t>U</a:t>
            </a:r>
            <a:r>
              <a:rPr lang="hu-HU" altLang="hu-HU" baseline="-25000"/>
              <a:t>0</a:t>
            </a:r>
            <a:r>
              <a:rPr lang="hu-HU" altLang="hu-HU"/>
              <a:t> = U(C</a:t>
            </a:r>
            <a:r>
              <a:rPr lang="hu-HU" altLang="hu-HU" baseline="-25000"/>
              <a:t>0</a:t>
            </a:r>
            <a:r>
              <a:rPr lang="hu-HU" altLang="hu-HU"/>
              <a:t>;C</a:t>
            </a:r>
            <a:r>
              <a:rPr lang="hu-HU" altLang="hu-HU" baseline="-25000"/>
              <a:t>1</a:t>
            </a:r>
            <a:r>
              <a:rPr lang="hu-HU" altLang="hu-HU"/>
              <a:t>)</a:t>
            </a:r>
            <a:endParaRPr lang="hu-HU" altLang="hu-HU" baseline="-25000"/>
          </a:p>
        </p:txBody>
      </p:sp>
      <p:sp>
        <p:nvSpPr>
          <p:cNvPr id="19464" name="Rectangle 42"/>
          <p:cNvSpPr>
            <a:spLocks noChangeArrowheads="1"/>
          </p:cNvSpPr>
          <p:nvPr/>
        </p:nvSpPr>
        <p:spPr bwMode="auto">
          <a:xfrm>
            <a:off x="5943600" y="4191000"/>
            <a:ext cx="2971800" cy="20574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65" name="Rectangle 40"/>
          <p:cNvSpPr>
            <a:spLocks noChangeArrowheads="1"/>
          </p:cNvSpPr>
          <p:nvPr/>
        </p:nvSpPr>
        <p:spPr bwMode="auto">
          <a:xfrm>
            <a:off x="6400800" y="914400"/>
            <a:ext cx="2743200" cy="8382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66" name="Rectangle 3"/>
          <p:cNvSpPr>
            <a:spLocks noGrp="1" noChangeArrowheads="1"/>
          </p:cNvSpPr>
          <p:nvPr>
            <p:ph type="body" sz="half" idx="1"/>
          </p:nvPr>
        </p:nvSpPr>
        <p:spPr>
          <a:xfrm>
            <a:off x="0" y="986919"/>
            <a:ext cx="5715000" cy="5486400"/>
          </a:xfrm>
        </p:spPr>
        <p:txBody>
          <a:bodyPr>
            <a:normAutofit/>
          </a:bodyPr>
          <a:lstStyle/>
          <a:p>
            <a:pPr eaLnBrk="1" hangingPunct="1"/>
            <a:r>
              <a:rPr lang="hu-HU" altLang="hu-HU" sz="2000" dirty="0" smtClean="0"/>
              <a:t>A háztartások jelenbeli jövedelmük egy részét jövőbeni kiadásaik finanszírozására fordíthatják (megtakaríthatják).</a:t>
            </a:r>
          </a:p>
          <a:p>
            <a:pPr eaLnBrk="1" hangingPunct="1"/>
            <a:r>
              <a:rPr lang="hu-HU" altLang="hu-HU" sz="2000" dirty="0" smtClean="0"/>
              <a:t>Jövőbeni jövedelmüket fordíthatják jelenbeli kiadásokra (hitelt vehetnek fel).</a:t>
            </a:r>
          </a:p>
          <a:p>
            <a:pPr eaLnBrk="1" hangingPunct="1"/>
            <a:r>
              <a:rPr lang="hu-HU" altLang="hu-HU" sz="2000" dirty="0" smtClean="0"/>
              <a:t>A jövőben, illetve a jelenben rendelkezésre álló azonos pénzösszeg „nem ugyanannyit ér”, a megtakarítások után a háztartás kamatjövedelemhez jut, a hitelt kamatostul kell visszafizetnie (a pénznek „időértéke” van).</a:t>
            </a:r>
          </a:p>
          <a:p>
            <a:pPr eaLnBrk="1" hangingPunct="1"/>
            <a:r>
              <a:rPr lang="hu-HU" altLang="hu-HU" sz="2000" dirty="0" smtClean="0"/>
              <a:t>Jelenérték:</a:t>
            </a:r>
          </a:p>
          <a:p>
            <a:pPr eaLnBrk="1" hangingPunct="1"/>
            <a:endParaRPr lang="hu-HU" altLang="hu-HU" sz="2000" dirty="0" smtClean="0"/>
          </a:p>
          <a:p>
            <a:pPr eaLnBrk="1" hangingPunct="1"/>
            <a:endParaRPr lang="hu-HU" altLang="hu-HU" sz="2000" dirty="0" smtClean="0"/>
          </a:p>
          <a:p>
            <a:pPr eaLnBrk="1" hangingPunct="1"/>
            <a:r>
              <a:rPr lang="hu-HU" altLang="hu-HU" sz="2000" dirty="0" smtClean="0"/>
              <a:t>Jövőérték (2 időszakra):</a:t>
            </a:r>
          </a:p>
          <a:p>
            <a:pPr eaLnBrk="1" hangingPunct="1"/>
            <a:endParaRPr lang="hu-HU" altLang="hu-HU" sz="2000" dirty="0" smtClean="0"/>
          </a:p>
          <a:p>
            <a:pPr eaLnBrk="1" hangingPunct="1"/>
            <a:endParaRPr lang="hu-HU" altLang="hu-HU" sz="2000" dirty="0" smtClean="0"/>
          </a:p>
        </p:txBody>
      </p:sp>
      <p:sp>
        <p:nvSpPr>
          <p:cNvPr id="19467" name="Text Box 34"/>
          <p:cNvSpPr txBox="1">
            <a:spLocks noChangeArrowheads="1"/>
          </p:cNvSpPr>
          <p:nvPr/>
        </p:nvSpPr>
        <p:spPr bwMode="auto">
          <a:xfrm>
            <a:off x="7696200" y="3048000"/>
            <a:ext cx="1981200" cy="641350"/>
          </a:xfrm>
          <a:prstGeom prst="rect">
            <a:avLst/>
          </a:prstGeom>
          <a:noFill/>
          <a:ln w="9525">
            <a:noFill/>
            <a:miter lim="800000"/>
            <a:headEnd/>
            <a:tailEnd/>
          </a:ln>
          <a:effectLst/>
        </p:spPr>
        <p:txBody>
          <a:bodyPr>
            <a:spAutoFit/>
          </a:bodyPr>
          <a:lstStyle/>
          <a:p>
            <a:pPr>
              <a:spcBef>
                <a:spcPct val="50000"/>
              </a:spcBef>
            </a:pPr>
            <a:r>
              <a:rPr lang="hu-HU" altLang="hu-HU"/>
              <a:t>Meredekség: (1+r</a:t>
            </a:r>
            <a:r>
              <a:rPr lang="hu-HU" altLang="hu-HU" baseline="-25000"/>
              <a:t>hitel</a:t>
            </a:r>
            <a:r>
              <a:rPr lang="hu-HU" altLang="hu-HU"/>
              <a:t>)</a:t>
            </a:r>
            <a:endParaRPr lang="hu-HU" altLang="hu-HU" baseline="-25000"/>
          </a:p>
        </p:txBody>
      </p:sp>
      <p:sp>
        <p:nvSpPr>
          <p:cNvPr id="19468" name="Rectangle 31"/>
          <p:cNvSpPr>
            <a:spLocks noChangeArrowheads="1"/>
          </p:cNvSpPr>
          <p:nvPr/>
        </p:nvSpPr>
        <p:spPr bwMode="auto">
          <a:xfrm>
            <a:off x="304800" y="6248400"/>
            <a:ext cx="1752600" cy="381000"/>
          </a:xfrm>
          <a:prstGeom prst="rect">
            <a:avLst/>
          </a:prstGeom>
          <a:solidFill>
            <a:schemeClr val="accent1">
              <a:alpha val="50195"/>
            </a:schemeClr>
          </a:solidFill>
          <a:ln w="9525">
            <a:solidFill>
              <a:schemeClr val="tx1"/>
            </a:solidFill>
            <a:miter lim="800000"/>
            <a:headEnd/>
            <a:tailEnd/>
          </a:ln>
          <a:effectLst/>
        </p:spPr>
        <p:txBody>
          <a:bodyPr wrap="none" anchor="ctr"/>
          <a:lstStyle/>
          <a:p>
            <a:endParaRPr lang="hu-HU"/>
          </a:p>
        </p:txBody>
      </p:sp>
      <p:sp>
        <p:nvSpPr>
          <p:cNvPr id="19469" name="Text Box 19"/>
          <p:cNvSpPr txBox="1">
            <a:spLocks noChangeArrowheads="1"/>
          </p:cNvSpPr>
          <p:nvPr/>
        </p:nvSpPr>
        <p:spPr bwMode="auto">
          <a:xfrm flipH="1">
            <a:off x="5562600" y="1981200"/>
            <a:ext cx="609600" cy="366713"/>
          </a:xfrm>
          <a:prstGeom prst="rect">
            <a:avLst/>
          </a:prstGeom>
          <a:noFill/>
          <a:ln w="9525">
            <a:noFill/>
            <a:miter lim="800000"/>
            <a:headEnd/>
            <a:tailEnd/>
          </a:ln>
          <a:effectLst/>
        </p:spPr>
        <p:txBody>
          <a:bodyPr>
            <a:spAutoFit/>
          </a:bodyPr>
          <a:lstStyle/>
          <a:p>
            <a:pPr>
              <a:spcBef>
                <a:spcPct val="50000"/>
              </a:spcBef>
            </a:pPr>
            <a:r>
              <a:rPr lang="hu-HU" altLang="hu-HU"/>
              <a:t>   *</a:t>
            </a:r>
          </a:p>
        </p:txBody>
      </p:sp>
      <p:sp>
        <p:nvSpPr>
          <p:cNvPr id="19470" name="Rectangle 2"/>
          <p:cNvSpPr>
            <a:spLocks noGrp="1" noChangeArrowheads="1"/>
          </p:cNvSpPr>
          <p:nvPr>
            <p:ph type="title"/>
          </p:nvPr>
        </p:nvSpPr>
        <p:spPr>
          <a:xfrm>
            <a:off x="685800" y="-228600"/>
            <a:ext cx="7772400" cy="1143000"/>
          </a:xfrm>
        </p:spPr>
        <p:txBody>
          <a:bodyPr/>
          <a:lstStyle/>
          <a:p>
            <a:pPr eaLnBrk="1" hangingPunct="1"/>
            <a:r>
              <a:rPr lang="hu-HU" altLang="hu-HU" smtClean="0"/>
              <a:t>Megtakarítás és hitelfelvétel</a:t>
            </a:r>
          </a:p>
        </p:txBody>
      </p:sp>
      <p:sp>
        <p:nvSpPr>
          <p:cNvPr id="19471" name="Line 5"/>
          <p:cNvSpPr>
            <a:spLocks noChangeShapeType="1"/>
          </p:cNvSpPr>
          <p:nvPr/>
        </p:nvSpPr>
        <p:spPr bwMode="auto">
          <a:xfrm flipV="1">
            <a:off x="5943600" y="990600"/>
            <a:ext cx="0" cy="2819400"/>
          </a:xfrm>
          <a:prstGeom prst="line">
            <a:avLst/>
          </a:prstGeom>
          <a:noFill/>
          <a:ln w="9525">
            <a:solidFill>
              <a:schemeClr val="tx1"/>
            </a:solidFill>
            <a:round/>
            <a:headEnd/>
            <a:tailEnd type="triangle" w="med" len="med"/>
          </a:ln>
          <a:effectLst/>
        </p:spPr>
        <p:txBody>
          <a:bodyPr/>
          <a:lstStyle/>
          <a:p>
            <a:endParaRPr lang="hu-HU"/>
          </a:p>
        </p:txBody>
      </p:sp>
      <p:sp>
        <p:nvSpPr>
          <p:cNvPr id="19472" name="Line 6"/>
          <p:cNvSpPr>
            <a:spLocks noChangeShapeType="1"/>
          </p:cNvSpPr>
          <p:nvPr/>
        </p:nvSpPr>
        <p:spPr bwMode="auto">
          <a:xfrm>
            <a:off x="5943600" y="3810000"/>
            <a:ext cx="2971800" cy="0"/>
          </a:xfrm>
          <a:prstGeom prst="line">
            <a:avLst/>
          </a:prstGeom>
          <a:noFill/>
          <a:ln w="9525">
            <a:solidFill>
              <a:schemeClr val="tx1"/>
            </a:solidFill>
            <a:round/>
            <a:headEnd/>
            <a:tailEnd type="triangle" w="med" len="med"/>
          </a:ln>
          <a:effectLst/>
        </p:spPr>
        <p:txBody>
          <a:bodyPr/>
          <a:lstStyle/>
          <a:p>
            <a:endParaRPr lang="hu-HU"/>
          </a:p>
        </p:txBody>
      </p:sp>
      <p:sp>
        <p:nvSpPr>
          <p:cNvPr id="19473" name="Line 7"/>
          <p:cNvSpPr>
            <a:spLocks noChangeShapeType="1"/>
          </p:cNvSpPr>
          <p:nvPr/>
        </p:nvSpPr>
        <p:spPr bwMode="auto">
          <a:xfrm>
            <a:off x="5943600" y="1676400"/>
            <a:ext cx="1143000" cy="990600"/>
          </a:xfrm>
          <a:prstGeom prst="line">
            <a:avLst/>
          </a:prstGeom>
          <a:noFill/>
          <a:ln w="38100">
            <a:solidFill>
              <a:schemeClr val="tx1"/>
            </a:solidFill>
            <a:round/>
            <a:headEnd/>
            <a:tailEnd/>
          </a:ln>
          <a:effectLst/>
        </p:spPr>
        <p:txBody>
          <a:bodyPr/>
          <a:lstStyle/>
          <a:p>
            <a:endParaRPr lang="hu-HU"/>
          </a:p>
        </p:txBody>
      </p:sp>
      <p:sp>
        <p:nvSpPr>
          <p:cNvPr id="19474" name="Line 8"/>
          <p:cNvSpPr>
            <a:spLocks noChangeShapeType="1"/>
          </p:cNvSpPr>
          <p:nvPr/>
        </p:nvSpPr>
        <p:spPr bwMode="auto">
          <a:xfrm>
            <a:off x="7086600" y="2667000"/>
            <a:ext cx="609600" cy="1143000"/>
          </a:xfrm>
          <a:prstGeom prst="line">
            <a:avLst/>
          </a:prstGeom>
          <a:noFill/>
          <a:ln w="38100">
            <a:solidFill>
              <a:schemeClr val="tx1"/>
            </a:solidFill>
            <a:round/>
            <a:headEnd/>
            <a:tailEnd/>
          </a:ln>
          <a:effectLst/>
        </p:spPr>
        <p:txBody>
          <a:bodyPr/>
          <a:lstStyle/>
          <a:p>
            <a:endParaRPr lang="hu-HU"/>
          </a:p>
        </p:txBody>
      </p:sp>
      <p:sp>
        <p:nvSpPr>
          <p:cNvPr id="19475" name="Text Box 9"/>
          <p:cNvSpPr txBox="1">
            <a:spLocks noChangeArrowheads="1"/>
          </p:cNvSpPr>
          <p:nvPr/>
        </p:nvSpPr>
        <p:spPr bwMode="auto">
          <a:xfrm>
            <a:off x="5562600" y="990600"/>
            <a:ext cx="609600" cy="366713"/>
          </a:xfrm>
          <a:prstGeom prst="rect">
            <a:avLst/>
          </a:prstGeom>
          <a:noFill/>
          <a:ln w="9525">
            <a:noFill/>
            <a:miter lim="800000"/>
            <a:headEnd/>
            <a:tailEnd/>
          </a:ln>
          <a:effectLst/>
        </p:spPr>
        <p:txBody>
          <a:bodyPr>
            <a:spAutoFit/>
          </a:bodyPr>
          <a:lstStyle/>
          <a:p>
            <a:pPr>
              <a:spcBef>
                <a:spcPct val="50000"/>
              </a:spcBef>
            </a:pPr>
            <a:r>
              <a:rPr lang="hu-HU" altLang="hu-HU"/>
              <a:t>C</a:t>
            </a:r>
            <a:r>
              <a:rPr lang="hu-HU" altLang="hu-HU" baseline="-25000"/>
              <a:t>1</a:t>
            </a:r>
            <a:endParaRPr lang="hu-HU" altLang="hu-HU"/>
          </a:p>
        </p:txBody>
      </p:sp>
      <p:sp>
        <p:nvSpPr>
          <p:cNvPr id="19476" name="Text Box 10"/>
          <p:cNvSpPr txBox="1">
            <a:spLocks noChangeArrowheads="1"/>
          </p:cNvSpPr>
          <p:nvPr/>
        </p:nvSpPr>
        <p:spPr bwMode="auto">
          <a:xfrm>
            <a:off x="8534400" y="3810000"/>
            <a:ext cx="609600" cy="366713"/>
          </a:xfrm>
          <a:prstGeom prst="rect">
            <a:avLst/>
          </a:prstGeom>
          <a:noFill/>
          <a:ln w="9525">
            <a:noFill/>
            <a:miter lim="800000"/>
            <a:headEnd/>
            <a:tailEnd/>
          </a:ln>
          <a:effectLst/>
        </p:spPr>
        <p:txBody>
          <a:bodyPr>
            <a:spAutoFit/>
          </a:bodyPr>
          <a:lstStyle/>
          <a:p>
            <a:pPr>
              <a:spcBef>
                <a:spcPct val="50000"/>
              </a:spcBef>
            </a:pPr>
            <a:r>
              <a:rPr lang="hu-HU" altLang="hu-HU"/>
              <a:t>C</a:t>
            </a:r>
            <a:r>
              <a:rPr lang="hu-HU" altLang="hu-HU" baseline="-25000"/>
              <a:t>0</a:t>
            </a:r>
            <a:endParaRPr lang="hu-HU" altLang="hu-HU"/>
          </a:p>
        </p:txBody>
      </p:sp>
      <p:sp>
        <p:nvSpPr>
          <p:cNvPr id="19477" name="Arc 11"/>
          <p:cNvSpPr>
            <a:spLocks/>
          </p:cNvSpPr>
          <p:nvPr/>
        </p:nvSpPr>
        <p:spPr bwMode="auto">
          <a:xfrm>
            <a:off x="6170613" y="1219200"/>
            <a:ext cx="1065212" cy="1295400"/>
          </a:xfrm>
          <a:custGeom>
            <a:avLst/>
            <a:gdLst>
              <a:gd name="T0" fmla="*/ 1030893 w 21572"/>
              <a:gd name="T1" fmla="*/ 1295400 h 21589"/>
              <a:gd name="T2" fmla="*/ 0 w 21572"/>
              <a:gd name="T3" fmla="*/ 66363 h 21589"/>
              <a:gd name="T4" fmla="*/ 1065212 w 21572"/>
              <a:gd name="T5" fmla="*/ 0 h 21589"/>
              <a:gd name="T6" fmla="*/ 0 60000 65536"/>
              <a:gd name="T7" fmla="*/ 0 60000 65536"/>
              <a:gd name="T8" fmla="*/ 0 60000 65536"/>
            </a:gdLst>
            <a:ahLst/>
            <a:cxnLst>
              <a:cxn ang="T6">
                <a:pos x="T0" y="T1"/>
              </a:cxn>
              <a:cxn ang="T7">
                <a:pos x="T2" y="T3"/>
              </a:cxn>
              <a:cxn ang="T8">
                <a:pos x="T4" y="T5"/>
              </a:cxn>
            </a:cxnLst>
            <a:rect l="0" t="0" r="r" b="b"/>
            <a:pathLst>
              <a:path w="21572" h="21589" fill="none" extrusionOk="0">
                <a:moveTo>
                  <a:pt x="20877" y="21588"/>
                </a:moveTo>
                <a:cubicBezTo>
                  <a:pt x="9651" y="21227"/>
                  <a:pt x="575" y="12322"/>
                  <a:pt x="0" y="1105"/>
                </a:cubicBezTo>
              </a:path>
              <a:path w="21572" h="21589" stroke="0" extrusionOk="0">
                <a:moveTo>
                  <a:pt x="20877" y="21588"/>
                </a:moveTo>
                <a:cubicBezTo>
                  <a:pt x="9651" y="21227"/>
                  <a:pt x="575" y="12322"/>
                  <a:pt x="0" y="1105"/>
                </a:cubicBezTo>
                <a:lnTo>
                  <a:pt x="21572" y="0"/>
                </a:lnTo>
                <a:lnTo>
                  <a:pt x="20877" y="21588"/>
                </a:lnTo>
                <a:close/>
              </a:path>
            </a:pathLst>
          </a:custGeom>
          <a:noFill/>
          <a:ln w="9525">
            <a:solidFill>
              <a:schemeClr val="tx1"/>
            </a:solidFill>
            <a:round/>
            <a:headEnd/>
            <a:tailEnd/>
          </a:ln>
          <a:effectLst/>
        </p:spPr>
        <p:txBody>
          <a:bodyPr wrap="none" anchor="ctr"/>
          <a:lstStyle/>
          <a:p>
            <a:endParaRPr lang="hu-HU"/>
          </a:p>
        </p:txBody>
      </p:sp>
      <p:sp>
        <p:nvSpPr>
          <p:cNvPr id="19478" name="Line 12"/>
          <p:cNvSpPr>
            <a:spLocks noChangeShapeType="1"/>
          </p:cNvSpPr>
          <p:nvPr/>
        </p:nvSpPr>
        <p:spPr bwMode="auto">
          <a:xfrm>
            <a:off x="7086600" y="2667000"/>
            <a:ext cx="0" cy="1143000"/>
          </a:xfrm>
          <a:prstGeom prst="line">
            <a:avLst/>
          </a:prstGeom>
          <a:noFill/>
          <a:ln w="9525">
            <a:solidFill>
              <a:schemeClr val="tx1"/>
            </a:solidFill>
            <a:prstDash val="dash"/>
            <a:round/>
            <a:headEnd/>
            <a:tailEnd/>
          </a:ln>
          <a:effectLst/>
        </p:spPr>
        <p:txBody>
          <a:bodyPr/>
          <a:lstStyle/>
          <a:p>
            <a:endParaRPr lang="hu-HU"/>
          </a:p>
        </p:txBody>
      </p:sp>
      <p:sp>
        <p:nvSpPr>
          <p:cNvPr id="19479" name="Line 13"/>
          <p:cNvSpPr>
            <a:spLocks noChangeShapeType="1"/>
          </p:cNvSpPr>
          <p:nvPr/>
        </p:nvSpPr>
        <p:spPr bwMode="auto">
          <a:xfrm>
            <a:off x="5943600" y="2667000"/>
            <a:ext cx="1143000" cy="0"/>
          </a:xfrm>
          <a:prstGeom prst="line">
            <a:avLst/>
          </a:prstGeom>
          <a:noFill/>
          <a:ln w="9525">
            <a:solidFill>
              <a:schemeClr val="tx1"/>
            </a:solidFill>
            <a:prstDash val="dash"/>
            <a:round/>
            <a:headEnd/>
            <a:tailEnd/>
          </a:ln>
          <a:effectLst/>
        </p:spPr>
        <p:txBody>
          <a:bodyPr/>
          <a:lstStyle/>
          <a:p>
            <a:endParaRPr lang="hu-HU"/>
          </a:p>
        </p:txBody>
      </p:sp>
      <p:sp>
        <p:nvSpPr>
          <p:cNvPr id="19480" name="Line 14"/>
          <p:cNvSpPr>
            <a:spLocks noChangeShapeType="1"/>
          </p:cNvSpPr>
          <p:nvPr/>
        </p:nvSpPr>
        <p:spPr bwMode="auto">
          <a:xfrm>
            <a:off x="6553200" y="2209800"/>
            <a:ext cx="0" cy="1600200"/>
          </a:xfrm>
          <a:prstGeom prst="line">
            <a:avLst/>
          </a:prstGeom>
          <a:noFill/>
          <a:ln w="9525">
            <a:solidFill>
              <a:schemeClr val="tx1"/>
            </a:solidFill>
            <a:prstDash val="dash"/>
            <a:round/>
            <a:headEnd/>
            <a:tailEnd/>
          </a:ln>
          <a:effectLst/>
        </p:spPr>
        <p:txBody>
          <a:bodyPr/>
          <a:lstStyle/>
          <a:p>
            <a:endParaRPr lang="hu-HU"/>
          </a:p>
        </p:txBody>
      </p:sp>
      <p:sp>
        <p:nvSpPr>
          <p:cNvPr id="19481" name="Line 15"/>
          <p:cNvSpPr>
            <a:spLocks noChangeShapeType="1"/>
          </p:cNvSpPr>
          <p:nvPr/>
        </p:nvSpPr>
        <p:spPr bwMode="auto">
          <a:xfrm>
            <a:off x="5943600" y="2209800"/>
            <a:ext cx="533400" cy="0"/>
          </a:xfrm>
          <a:prstGeom prst="line">
            <a:avLst/>
          </a:prstGeom>
          <a:noFill/>
          <a:ln w="9525">
            <a:solidFill>
              <a:schemeClr val="tx1"/>
            </a:solidFill>
            <a:prstDash val="dash"/>
            <a:round/>
            <a:headEnd/>
            <a:tailEnd/>
          </a:ln>
          <a:effectLst/>
        </p:spPr>
        <p:txBody>
          <a:bodyPr/>
          <a:lstStyle/>
          <a:p>
            <a:endParaRPr lang="hu-HU"/>
          </a:p>
        </p:txBody>
      </p:sp>
      <p:sp>
        <p:nvSpPr>
          <p:cNvPr id="19482" name="Text Box 16"/>
          <p:cNvSpPr txBox="1">
            <a:spLocks noChangeArrowheads="1"/>
          </p:cNvSpPr>
          <p:nvPr/>
        </p:nvSpPr>
        <p:spPr bwMode="auto">
          <a:xfrm>
            <a:off x="6324600" y="3810000"/>
            <a:ext cx="609600" cy="366713"/>
          </a:xfrm>
          <a:prstGeom prst="rect">
            <a:avLst/>
          </a:prstGeom>
          <a:noFill/>
          <a:ln w="9525">
            <a:noFill/>
            <a:miter lim="800000"/>
            <a:headEnd/>
            <a:tailEnd/>
          </a:ln>
          <a:effectLst/>
        </p:spPr>
        <p:txBody>
          <a:bodyPr>
            <a:spAutoFit/>
          </a:bodyPr>
          <a:lstStyle/>
          <a:p>
            <a:pPr>
              <a:spcBef>
                <a:spcPct val="50000"/>
              </a:spcBef>
            </a:pPr>
            <a:r>
              <a:rPr lang="hu-HU" altLang="hu-HU"/>
              <a:t>C</a:t>
            </a:r>
            <a:r>
              <a:rPr lang="hu-HU" altLang="hu-HU" baseline="-25000"/>
              <a:t>0</a:t>
            </a:r>
            <a:endParaRPr lang="hu-HU" altLang="hu-HU"/>
          </a:p>
        </p:txBody>
      </p:sp>
      <p:sp>
        <p:nvSpPr>
          <p:cNvPr id="19483" name="Text Box 17"/>
          <p:cNvSpPr txBox="1">
            <a:spLocks noChangeArrowheads="1"/>
          </p:cNvSpPr>
          <p:nvPr/>
        </p:nvSpPr>
        <p:spPr bwMode="auto">
          <a:xfrm>
            <a:off x="6324600" y="3733800"/>
            <a:ext cx="533400" cy="366713"/>
          </a:xfrm>
          <a:prstGeom prst="rect">
            <a:avLst/>
          </a:prstGeom>
          <a:noFill/>
          <a:ln w="9525">
            <a:noFill/>
            <a:miter lim="800000"/>
            <a:headEnd/>
            <a:tailEnd/>
          </a:ln>
          <a:effectLst/>
        </p:spPr>
        <p:txBody>
          <a:bodyPr>
            <a:spAutoFit/>
          </a:bodyPr>
          <a:lstStyle/>
          <a:p>
            <a:pPr>
              <a:spcBef>
                <a:spcPct val="50000"/>
              </a:spcBef>
            </a:pPr>
            <a:r>
              <a:rPr lang="hu-HU" altLang="hu-HU"/>
              <a:t>   *</a:t>
            </a:r>
          </a:p>
        </p:txBody>
      </p:sp>
      <p:sp>
        <p:nvSpPr>
          <p:cNvPr id="19484" name="Text Box 18"/>
          <p:cNvSpPr txBox="1">
            <a:spLocks noChangeArrowheads="1"/>
          </p:cNvSpPr>
          <p:nvPr/>
        </p:nvSpPr>
        <p:spPr bwMode="auto">
          <a:xfrm flipH="1">
            <a:off x="5562600" y="2057400"/>
            <a:ext cx="696913" cy="366713"/>
          </a:xfrm>
          <a:prstGeom prst="rect">
            <a:avLst/>
          </a:prstGeom>
          <a:noFill/>
          <a:ln w="9525">
            <a:noFill/>
            <a:miter lim="800000"/>
            <a:headEnd/>
            <a:tailEnd/>
          </a:ln>
          <a:effectLst/>
        </p:spPr>
        <p:txBody>
          <a:bodyPr>
            <a:spAutoFit/>
          </a:bodyPr>
          <a:lstStyle/>
          <a:p>
            <a:pPr>
              <a:spcBef>
                <a:spcPct val="50000"/>
              </a:spcBef>
            </a:pPr>
            <a:r>
              <a:rPr lang="hu-HU" altLang="hu-HU"/>
              <a:t>C</a:t>
            </a:r>
            <a:r>
              <a:rPr lang="hu-HU" altLang="hu-HU" baseline="-25000"/>
              <a:t>1</a:t>
            </a:r>
            <a:endParaRPr lang="hu-HU" altLang="hu-HU"/>
          </a:p>
        </p:txBody>
      </p:sp>
      <p:sp>
        <p:nvSpPr>
          <p:cNvPr id="19485" name="Text Box 20"/>
          <p:cNvSpPr txBox="1">
            <a:spLocks noChangeArrowheads="1"/>
          </p:cNvSpPr>
          <p:nvPr/>
        </p:nvSpPr>
        <p:spPr bwMode="auto">
          <a:xfrm>
            <a:off x="5562600" y="2514600"/>
            <a:ext cx="685800" cy="366713"/>
          </a:xfrm>
          <a:prstGeom prst="rect">
            <a:avLst/>
          </a:prstGeom>
          <a:noFill/>
          <a:ln w="9525">
            <a:noFill/>
            <a:miter lim="800000"/>
            <a:headEnd/>
            <a:tailEnd/>
          </a:ln>
          <a:effectLst/>
        </p:spPr>
        <p:txBody>
          <a:bodyPr>
            <a:spAutoFit/>
          </a:bodyPr>
          <a:lstStyle/>
          <a:p>
            <a:pPr>
              <a:spcBef>
                <a:spcPct val="50000"/>
              </a:spcBef>
            </a:pPr>
            <a:r>
              <a:rPr lang="hu-HU" altLang="hu-HU"/>
              <a:t>m</a:t>
            </a:r>
            <a:r>
              <a:rPr lang="hu-HU" altLang="hu-HU" baseline="-25000"/>
              <a:t>1</a:t>
            </a:r>
            <a:endParaRPr lang="hu-HU" altLang="hu-HU"/>
          </a:p>
        </p:txBody>
      </p:sp>
      <p:sp>
        <p:nvSpPr>
          <p:cNvPr id="19486" name="Text Box 21"/>
          <p:cNvSpPr txBox="1">
            <a:spLocks noChangeArrowheads="1"/>
          </p:cNvSpPr>
          <p:nvPr/>
        </p:nvSpPr>
        <p:spPr bwMode="auto">
          <a:xfrm>
            <a:off x="6858000" y="3810000"/>
            <a:ext cx="685800" cy="366713"/>
          </a:xfrm>
          <a:prstGeom prst="rect">
            <a:avLst/>
          </a:prstGeom>
          <a:noFill/>
          <a:ln w="9525">
            <a:noFill/>
            <a:miter lim="800000"/>
            <a:headEnd/>
            <a:tailEnd/>
          </a:ln>
          <a:effectLst/>
        </p:spPr>
        <p:txBody>
          <a:bodyPr>
            <a:spAutoFit/>
          </a:bodyPr>
          <a:lstStyle/>
          <a:p>
            <a:pPr>
              <a:spcBef>
                <a:spcPct val="50000"/>
              </a:spcBef>
            </a:pPr>
            <a:r>
              <a:rPr lang="hu-HU" altLang="hu-HU"/>
              <a:t>m</a:t>
            </a:r>
            <a:r>
              <a:rPr lang="hu-HU" altLang="hu-HU" baseline="-25000"/>
              <a:t>0</a:t>
            </a:r>
            <a:endParaRPr lang="hu-HU" altLang="hu-HU"/>
          </a:p>
        </p:txBody>
      </p:sp>
      <p:sp>
        <p:nvSpPr>
          <p:cNvPr id="19487" name="Text Box 22"/>
          <p:cNvSpPr txBox="1">
            <a:spLocks noChangeArrowheads="1"/>
          </p:cNvSpPr>
          <p:nvPr/>
        </p:nvSpPr>
        <p:spPr bwMode="auto">
          <a:xfrm>
            <a:off x="6019800" y="4114800"/>
            <a:ext cx="2895600" cy="2169825"/>
          </a:xfrm>
          <a:prstGeom prst="rect">
            <a:avLst/>
          </a:prstGeom>
          <a:noFill/>
          <a:ln w="9525">
            <a:noFill/>
            <a:miter lim="800000"/>
            <a:headEnd/>
            <a:tailEnd/>
          </a:ln>
          <a:effectLst/>
        </p:spPr>
        <p:txBody>
          <a:bodyPr>
            <a:spAutoFit/>
          </a:bodyPr>
          <a:lstStyle/>
          <a:p>
            <a:pPr>
              <a:spcBef>
                <a:spcPct val="50000"/>
              </a:spcBef>
            </a:pPr>
            <a:r>
              <a:rPr lang="hu-HU" altLang="hu-HU" dirty="0"/>
              <a:t>C</a:t>
            </a:r>
            <a:r>
              <a:rPr lang="hu-HU" altLang="hu-HU" baseline="-25000" dirty="0"/>
              <a:t>0</a:t>
            </a:r>
            <a:r>
              <a:rPr lang="hu-HU" altLang="hu-HU" dirty="0"/>
              <a:t>*; C</a:t>
            </a:r>
            <a:r>
              <a:rPr lang="hu-HU" altLang="hu-HU" baseline="-25000" dirty="0"/>
              <a:t>1</a:t>
            </a:r>
            <a:r>
              <a:rPr lang="hu-HU" altLang="hu-HU" dirty="0"/>
              <a:t>* a jelen, illetve a jövőbeni fogyasztás optimális értéke (C</a:t>
            </a:r>
            <a:r>
              <a:rPr lang="hu-HU" altLang="hu-HU" baseline="-25000" dirty="0"/>
              <a:t>0</a:t>
            </a:r>
            <a:r>
              <a:rPr lang="hu-HU" altLang="hu-HU" dirty="0"/>
              <a:t> &lt; m</a:t>
            </a:r>
            <a:r>
              <a:rPr lang="hu-HU" altLang="hu-HU" baseline="-25000" dirty="0"/>
              <a:t>0</a:t>
            </a:r>
            <a:r>
              <a:rPr lang="hu-HU" altLang="hu-HU" dirty="0"/>
              <a:t>).</a:t>
            </a:r>
          </a:p>
          <a:p>
            <a:pPr>
              <a:spcBef>
                <a:spcPct val="50000"/>
              </a:spcBef>
            </a:pPr>
            <a:r>
              <a:rPr lang="hu-HU" altLang="hu-HU" dirty="0"/>
              <a:t>C</a:t>
            </a:r>
            <a:r>
              <a:rPr lang="hu-HU" altLang="hu-HU" baseline="-25000" dirty="0"/>
              <a:t>0</a:t>
            </a:r>
            <a:r>
              <a:rPr lang="hu-HU" altLang="hu-HU" dirty="0"/>
              <a:t>; C</a:t>
            </a:r>
            <a:r>
              <a:rPr lang="hu-HU" altLang="hu-HU" baseline="-25000" dirty="0"/>
              <a:t>1</a:t>
            </a:r>
            <a:r>
              <a:rPr lang="hu-HU" altLang="hu-HU" dirty="0"/>
              <a:t> az a </a:t>
            </a:r>
            <a:r>
              <a:rPr lang="hu-HU" altLang="hu-HU" dirty="0" smtClean="0"/>
              <a:t>jelenbeli, </a:t>
            </a:r>
            <a:r>
              <a:rPr lang="hu-HU" altLang="hu-HU" dirty="0"/>
              <a:t>illetve jövőbeni fogyasztás, amikor a fogyasztó nem takarít meg, vagy vesz fel hitelt</a:t>
            </a:r>
            <a:r>
              <a:rPr lang="hu-HU" altLang="hu-HU" dirty="0" smtClean="0"/>
              <a:t>. </a:t>
            </a:r>
            <a:r>
              <a:rPr lang="hu-HU" altLang="hu-HU" sz="1200" dirty="0" smtClean="0"/>
              <a:t>Poloniusi pont</a:t>
            </a:r>
            <a:endParaRPr lang="hu-HU" altLang="hu-HU" dirty="0"/>
          </a:p>
        </p:txBody>
      </p:sp>
      <p:sp>
        <p:nvSpPr>
          <p:cNvPr id="19488" name="Text Box 24"/>
          <p:cNvSpPr txBox="1">
            <a:spLocks noChangeArrowheads="1"/>
          </p:cNvSpPr>
          <p:nvPr/>
        </p:nvSpPr>
        <p:spPr bwMode="auto">
          <a:xfrm>
            <a:off x="304800" y="6248400"/>
            <a:ext cx="1981200" cy="366713"/>
          </a:xfrm>
          <a:prstGeom prst="rect">
            <a:avLst/>
          </a:prstGeom>
          <a:noFill/>
          <a:ln w="9525">
            <a:noFill/>
            <a:miter lim="800000"/>
            <a:headEnd/>
            <a:tailEnd/>
          </a:ln>
          <a:effectLst/>
        </p:spPr>
        <p:txBody>
          <a:bodyPr>
            <a:spAutoFit/>
          </a:bodyPr>
          <a:lstStyle/>
          <a:p>
            <a:pPr>
              <a:spcBef>
                <a:spcPct val="50000"/>
              </a:spcBef>
            </a:pPr>
            <a:r>
              <a:rPr lang="hu-HU" altLang="hu-HU"/>
              <a:t>U</a:t>
            </a:r>
            <a:r>
              <a:rPr lang="hu-HU" altLang="hu-HU" baseline="-25000"/>
              <a:t>1</a:t>
            </a:r>
            <a:r>
              <a:rPr lang="hu-HU" altLang="hu-HU"/>
              <a:t> = U(C</a:t>
            </a:r>
            <a:r>
              <a:rPr lang="hu-HU" altLang="hu-HU" baseline="-25000"/>
              <a:t>0</a:t>
            </a:r>
            <a:r>
              <a:rPr lang="hu-HU" altLang="hu-HU"/>
              <a:t>*; C</a:t>
            </a:r>
            <a:r>
              <a:rPr lang="hu-HU" altLang="hu-HU" baseline="-25000"/>
              <a:t>1</a:t>
            </a:r>
            <a:r>
              <a:rPr lang="hu-HU" altLang="hu-HU"/>
              <a:t>*)</a:t>
            </a:r>
            <a:endParaRPr lang="hu-HU" altLang="hu-HU" baseline="-25000"/>
          </a:p>
        </p:txBody>
      </p:sp>
      <p:sp>
        <p:nvSpPr>
          <p:cNvPr id="19489" name="Arc 25"/>
          <p:cNvSpPr>
            <a:spLocks/>
          </p:cNvSpPr>
          <p:nvPr/>
        </p:nvSpPr>
        <p:spPr bwMode="auto">
          <a:xfrm>
            <a:off x="6043613" y="1295400"/>
            <a:ext cx="1273175" cy="1371600"/>
          </a:xfrm>
          <a:custGeom>
            <a:avLst/>
            <a:gdLst>
              <a:gd name="T0" fmla="*/ 1165594 w 21397"/>
              <a:gd name="T1" fmla="*/ 1371600 h 21524"/>
              <a:gd name="T2" fmla="*/ 0 w 21397"/>
              <a:gd name="T3" fmla="*/ 188241 h 21524"/>
              <a:gd name="T4" fmla="*/ 1273175 w 21397"/>
              <a:gd name="T5" fmla="*/ 0 h 21524"/>
              <a:gd name="T6" fmla="*/ 0 60000 65536"/>
              <a:gd name="T7" fmla="*/ 0 60000 65536"/>
              <a:gd name="T8" fmla="*/ 0 60000 65536"/>
            </a:gdLst>
            <a:ahLst/>
            <a:cxnLst>
              <a:cxn ang="T6">
                <a:pos x="T0" y="T1"/>
              </a:cxn>
              <a:cxn ang="T7">
                <a:pos x="T2" y="T3"/>
              </a:cxn>
              <a:cxn ang="T8">
                <a:pos x="T4" y="T5"/>
              </a:cxn>
            </a:cxnLst>
            <a:rect l="0" t="0" r="r" b="b"/>
            <a:pathLst>
              <a:path w="21397" h="21524" fill="none" extrusionOk="0">
                <a:moveTo>
                  <a:pt x="19588" y="21524"/>
                </a:moveTo>
                <a:cubicBezTo>
                  <a:pt x="9519" y="20678"/>
                  <a:pt x="1381" y="12964"/>
                  <a:pt x="-1" y="2954"/>
                </a:cubicBezTo>
              </a:path>
              <a:path w="21397" h="21524" stroke="0" extrusionOk="0">
                <a:moveTo>
                  <a:pt x="19588" y="21524"/>
                </a:moveTo>
                <a:cubicBezTo>
                  <a:pt x="9519" y="20678"/>
                  <a:pt x="1381" y="12964"/>
                  <a:pt x="-1" y="2954"/>
                </a:cubicBezTo>
                <a:lnTo>
                  <a:pt x="21397" y="0"/>
                </a:lnTo>
                <a:lnTo>
                  <a:pt x="19588" y="21524"/>
                </a:lnTo>
                <a:close/>
              </a:path>
            </a:pathLst>
          </a:custGeom>
          <a:noFill/>
          <a:ln w="9525">
            <a:solidFill>
              <a:schemeClr val="tx1"/>
            </a:solidFill>
            <a:round/>
            <a:headEnd/>
            <a:tailEnd/>
          </a:ln>
          <a:effectLst/>
        </p:spPr>
        <p:txBody>
          <a:bodyPr wrap="none" anchor="ctr"/>
          <a:lstStyle/>
          <a:p>
            <a:endParaRPr lang="hu-HU"/>
          </a:p>
        </p:txBody>
      </p:sp>
      <p:sp>
        <p:nvSpPr>
          <p:cNvPr id="19490" name="Text Box 27"/>
          <p:cNvSpPr txBox="1">
            <a:spLocks noChangeArrowheads="1"/>
          </p:cNvSpPr>
          <p:nvPr/>
        </p:nvSpPr>
        <p:spPr bwMode="auto">
          <a:xfrm>
            <a:off x="2880000" y="6264000"/>
            <a:ext cx="914400" cy="274638"/>
          </a:xfrm>
          <a:prstGeom prst="rect">
            <a:avLst/>
          </a:prstGeom>
          <a:noFill/>
          <a:ln w="9525">
            <a:noFill/>
            <a:miter lim="800000"/>
            <a:headEnd/>
            <a:tailEnd/>
          </a:ln>
          <a:effectLst/>
        </p:spPr>
        <p:txBody>
          <a:bodyPr>
            <a:spAutoFit/>
          </a:bodyPr>
          <a:lstStyle/>
          <a:p>
            <a:pPr>
              <a:spcBef>
                <a:spcPct val="50000"/>
              </a:spcBef>
            </a:pPr>
            <a:r>
              <a:rPr lang="hu-HU" altLang="hu-HU" baseline="30000" dirty="0"/>
              <a:t> ~      ~</a:t>
            </a:r>
          </a:p>
        </p:txBody>
      </p:sp>
      <p:sp>
        <p:nvSpPr>
          <p:cNvPr id="19491" name="Text Box 28"/>
          <p:cNvSpPr txBox="1">
            <a:spLocks noChangeArrowheads="1"/>
          </p:cNvSpPr>
          <p:nvPr/>
        </p:nvSpPr>
        <p:spPr bwMode="auto">
          <a:xfrm>
            <a:off x="6012160" y="5013176"/>
            <a:ext cx="914400" cy="274638"/>
          </a:xfrm>
          <a:prstGeom prst="rect">
            <a:avLst/>
          </a:prstGeom>
          <a:noFill/>
          <a:ln w="9525">
            <a:noFill/>
            <a:miter lim="800000"/>
            <a:headEnd/>
            <a:tailEnd/>
          </a:ln>
          <a:effectLst/>
        </p:spPr>
        <p:txBody>
          <a:bodyPr>
            <a:spAutoFit/>
          </a:bodyPr>
          <a:lstStyle/>
          <a:p>
            <a:pPr>
              <a:spcBef>
                <a:spcPct val="50000"/>
              </a:spcBef>
            </a:pPr>
            <a:r>
              <a:rPr lang="hu-HU" altLang="hu-HU" baseline="30000" dirty="0"/>
              <a:t>  </a:t>
            </a:r>
            <a:r>
              <a:rPr lang="hu-HU" altLang="hu-HU" baseline="1000" dirty="0"/>
              <a:t>~       ~</a:t>
            </a:r>
          </a:p>
        </p:txBody>
      </p:sp>
      <p:sp>
        <p:nvSpPr>
          <p:cNvPr id="19492" name="Text Box 30"/>
          <p:cNvSpPr txBox="1">
            <a:spLocks noChangeArrowheads="1"/>
          </p:cNvSpPr>
          <p:nvPr/>
        </p:nvSpPr>
        <p:spPr bwMode="auto">
          <a:xfrm>
            <a:off x="5867400" y="838200"/>
            <a:ext cx="3276600" cy="915988"/>
          </a:xfrm>
          <a:prstGeom prst="rect">
            <a:avLst/>
          </a:prstGeom>
          <a:noFill/>
          <a:ln w="9525">
            <a:noFill/>
            <a:miter lim="800000"/>
            <a:headEnd/>
            <a:tailEnd/>
          </a:ln>
          <a:effectLst/>
        </p:spPr>
        <p:txBody>
          <a:bodyPr>
            <a:spAutoFit/>
          </a:bodyPr>
          <a:lstStyle/>
          <a:p>
            <a:pPr algn="r">
              <a:spcBef>
                <a:spcPct val="50000"/>
              </a:spcBef>
            </a:pPr>
            <a:r>
              <a:rPr lang="hu-HU" altLang="hu-HU"/>
              <a:t>Adott fogyasztó magasabb hasznossági szintet ér el, ha   megtakarít.(U</a:t>
            </a:r>
            <a:r>
              <a:rPr lang="hu-HU" altLang="hu-HU" baseline="-25000"/>
              <a:t>0</a:t>
            </a:r>
            <a:r>
              <a:rPr lang="hu-HU" altLang="hu-HU"/>
              <a:t> &lt; U</a:t>
            </a:r>
            <a:r>
              <a:rPr lang="hu-HU" altLang="hu-HU" baseline="-25000"/>
              <a:t>1</a:t>
            </a:r>
            <a:r>
              <a:rPr lang="hu-HU" altLang="hu-HU"/>
              <a:t>)</a:t>
            </a:r>
            <a:endParaRPr lang="hu-HU" altLang="hu-HU" baseline="-25000"/>
          </a:p>
        </p:txBody>
      </p:sp>
      <p:sp>
        <p:nvSpPr>
          <p:cNvPr id="19493" name="Line 33"/>
          <p:cNvSpPr>
            <a:spLocks noChangeShapeType="1"/>
          </p:cNvSpPr>
          <p:nvPr/>
        </p:nvSpPr>
        <p:spPr bwMode="auto">
          <a:xfrm>
            <a:off x="7467600" y="3429000"/>
            <a:ext cx="304800" cy="0"/>
          </a:xfrm>
          <a:prstGeom prst="line">
            <a:avLst/>
          </a:prstGeom>
          <a:noFill/>
          <a:ln w="9525">
            <a:solidFill>
              <a:schemeClr val="tx1"/>
            </a:solidFill>
            <a:round/>
            <a:headEnd/>
            <a:tailEnd type="triangle" w="med" len="med"/>
          </a:ln>
          <a:effectLst/>
        </p:spPr>
        <p:txBody>
          <a:bodyPr/>
          <a:lstStyle/>
          <a:p>
            <a:endParaRPr lang="hu-HU"/>
          </a:p>
        </p:txBody>
      </p:sp>
      <p:sp>
        <p:nvSpPr>
          <p:cNvPr id="19494" name="Line 35"/>
          <p:cNvSpPr>
            <a:spLocks noChangeShapeType="1"/>
          </p:cNvSpPr>
          <p:nvPr/>
        </p:nvSpPr>
        <p:spPr bwMode="auto">
          <a:xfrm>
            <a:off x="6096000" y="1828800"/>
            <a:ext cx="1066800" cy="152400"/>
          </a:xfrm>
          <a:prstGeom prst="line">
            <a:avLst/>
          </a:prstGeom>
          <a:noFill/>
          <a:ln w="9525">
            <a:solidFill>
              <a:schemeClr val="tx1"/>
            </a:solidFill>
            <a:round/>
            <a:headEnd/>
            <a:tailEnd type="triangle" w="med" len="med"/>
          </a:ln>
          <a:effectLst/>
        </p:spPr>
        <p:txBody>
          <a:bodyPr/>
          <a:lstStyle/>
          <a:p>
            <a:endParaRPr lang="hu-HU"/>
          </a:p>
        </p:txBody>
      </p:sp>
      <p:sp>
        <p:nvSpPr>
          <p:cNvPr id="19495" name="Text Box 36"/>
          <p:cNvSpPr txBox="1">
            <a:spLocks noChangeArrowheads="1"/>
          </p:cNvSpPr>
          <p:nvPr/>
        </p:nvSpPr>
        <p:spPr bwMode="auto">
          <a:xfrm>
            <a:off x="7162800" y="1752600"/>
            <a:ext cx="1981200" cy="641350"/>
          </a:xfrm>
          <a:prstGeom prst="rect">
            <a:avLst/>
          </a:prstGeom>
          <a:noFill/>
          <a:ln w="9525">
            <a:noFill/>
            <a:miter lim="800000"/>
            <a:headEnd/>
            <a:tailEnd/>
          </a:ln>
          <a:effectLst/>
        </p:spPr>
        <p:txBody>
          <a:bodyPr>
            <a:spAutoFit/>
          </a:bodyPr>
          <a:lstStyle/>
          <a:p>
            <a:pPr>
              <a:spcBef>
                <a:spcPct val="50000"/>
              </a:spcBef>
            </a:pPr>
            <a:r>
              <a:rPr lang="hu-HU" altLang="hu-HU"/>
              <a:t>Meredekség: (1+r</a:t>
            </a:r>
            <a:r>
              <a:rPr lang="hu-HU" altLang="hu-HU" baseline="-25000"/>
              <a:t>betéti</a:t>
            </a:r>
            <a:r>
              <a:rPr lang="hu-HU" altLang="hu-HU"/>
              <a:t>)</a:t>
            </a:r>
            <a:endParaRPr lang="hu-HU" altLang="hu-HU" baseline="-25000"/>
          </a:p>
        </p:txBody>
      </p:sp>
      <p:sp>
        <p:nvSpPr>
          <p:cNvPr id="19496" name="Rectangle 39"/>
          <p:cNvSpPr>
            <a:spLocks noChangeArrowheads="1"/>
          </p:cNvSpPr>
          <p:nvPr/>
        </p:nvSpPr>
        <p:spPr bwMode="auto">
          <a:xfrm>
            <a:off x="7086600" y="2590800"/>
            <a:ext cx="425450" cy="366713"/>
          </a:xfrm>
          <a:prstGeom prst="rect">
            <a:avLst/>
          </a:prstGeom>
          <a:noFill/>
          <a:ln w="9525">
            <a:noFill/>
            <a:miter lim="800000"/>
            <a:headEnd/>
            <a:tailEnd/>
          </a:ln>
          <a:effectLst/>
        </p:spPr>
        <p:txBody>
          <a:bodyPr wrap="none">
            <a:spAutoFit/>
          </a:bodyPr>
          <a:lstStyle/>
          <a:p>
            <a:r>
              <a:rPr lang="hu-HU" altLang="hu-HU"/>
              <a:t>U</a:t>
            </a:r>
            <a:r>
              <a:rPr lang="hu-HU" altLang="hu-HU" baseline="-25000"/>
              <a:t>0</a:t>
            </a:r>
          </a:p>
        </p:txBody>
      </p:sp>
      <p:sp>
        <p:nvSpPr>
          <p:cNvPr id="19497" name="Rectangle 41"/>
          <p:cNvSpPr>
            <a:spLocks noChangeArrowheads="1"/>
          </p:cNvSpPr>
          <p:nvPr/>
        </p:nvSpPr>
        <p:spPr bwMode="auto">
          <a:xfrm>
            <a:off x="7162800" y="2362200"/>
            <a:ext cx="425450" cy="366713"/>
          </a:xfrm>
          <a:prstGeom prst="rect">
            <a:avLst/>
          </a:prstGeom>
          <a:noFill/>
          <a:ln w="9525">
            <a:noFill/>
            <a:miter lim="800000"/>
            <a:headEnd/>
            <a:tailEnd/>
          </a:ln>
          <a:effectLst/>
        </p:spPr>
        <p:txBody>
          <a:bodyPr wrap="none">
            <a:spAutoFit/>
          </a:bodyPr>
          <a:lstStyle/>
          <a:p>
            <a:r>
              <a:rPr lang="hu-HU" altLang="hu-HU"/>
              <a:t>U</a:t>
            </a:r>
            <a:r>
              <a:rPr lang="hu-HU" altLang="hu-HU" baseline="-25000"/>
              <a:t>1</a:t>
            </a:r>
          </a:p>
        </p:txBody>
      </p:sp>
      <p:sp>
        <p:nvSpPr>
          <p:cNvPr id="19498" name="Text Box 43"/>
          <p:cNvSpPr txBox="1">
            <a:spLocks noChangeArrowheads="1"/>
          </p:cNvSpPr>
          <p:nvPr/>
        </p:nvSpPr>
        <p:spPr bwMode="auto">
          <a:xfrm>
            <a:off x="3810000" y="6216650"/>
            <a:ext cx="2514600" cy="641350"/>
          </a:xfrm>
          <a:prstGeom prst="rect">
            <a:avLst/>
          </a:prstGeom>
          <a:noFill/>
          <a:ln w="9525">
            <a:noFill/>
            <a:miter lim="800000"/>
            <a:headEnd/>
            <a:tailEnd/>
          </a:ln>
          <a:effectLst/>
        </p:spPr>
        <p:txBody>
          <a:bodyPr>
            <a:spAutoFit/>
          </a:bodyPr>
          <a:lstStyle/>
          <a:p>
            <a:pPr>
              <a:spcBef>
                <a:spcPct val="50000"/>
              </a:spcBef>
            </a:pPr>
            <a:r>
              <a:rPr lang="hu-HU" altLang="hu-HU"/>
              <a:t>m</a:t>
            </a:r>
            <a:r>
              <a:rPr lang="hu-HU" altLang="hu-HU" baseline="-25000"/>
              <a:t>0</a:t>
            </a:r>
            <a:r>
              <a:rPr lang="hu-HU" altLang="hu-HU"/>
              <a:t>: jelenbeni jövedelem. m</a:t>
            </a:r>
            <a:r>
              <a:rPr lang="hu-HU" altLang="hu-HU" baseline="-25000"/>
              <a:t>1</a:t>
            </a:r>
            <a:r>
              <a:rPr lang="hu-HU" altLang="hu-HU"/>
              <a:t>: jövőbeni jövedelem.</a:t>
            </a:r>
          </a:p>
        </p:txBody>
      </p:sp>
      <p:sp>
        <p:nvSpPr>
          <p:cNvPr id="19499" name="Rectangle 44"/>
          <p:cNvSpPr>
            <a:spLocks noChangeArrowheads="1"/>
          </p:cNvSpPr>
          <p:nvPr/>
        </p:nvSpPr>
        <p:spPr bwMode="auto">
          <a:xfrm>
            <a:off x="6553200" y="6324600"/>
            <a:ext cx="1870075" cy="366713"/>
          </a:xfrm>
          <a:prstGeom prst="rect">
            <a:avLst/>
          </a:prstGeom>
          <a:noFill/>
          <a:ln w="9525">
            <a:noFill/>
            <a:miter lim="800000"/>
            <a:headEnd/>
            <a:tailEnd/>
          </a:ln>
          <a:effectLst/>
        </p:spPr>
        <p:txBody>
          <a:bodyPr wrap="none">
            <a:spAutoFit/>
          </a:bodyPr>
          <a:lstStyle/>
          <a:p>
            <a:r>
              <a:rPr lang="hu-HU" altLang="hu-HU"/>
              <a:t>(C</a:t>
            </a:r>
            <a:r>
              <a:rPr lang="hu-HU" altLang="hu-HU" baseline="-25000"/>
              <a:t>0 </a:t>
            </a:r>
            <a:r>
              <a:rPr lang="hu-HU" altLang="hu-HU"/>
              <a:t>= m</a:t>
            </a:r>
            <a:r>
              <a:rPr lang="hu-HU" altLang="hu-HU" baseline="-25000"/>
              <a:t>0</a:t>
            </a:r>
            <a:r>
              <a:rPr lang="hu-HU" altLang="hu-HU"/>
              <a:t>; C</a:t>
            </a:r>
            <a:r>
              <a:rPr lang="hu-HU" altLang="hu-HU" baseline="-25000"/>
              <a:t>1 </a:t>
            </a:r>
            <a:r>
              <a:rPr lang="hu-HU" altLang="hu-HU"/>
              <a:t>= m</a:t>
            </a:r>
            <a:r>
              <a:rPr lang="hu-HU" altLang="hu-HU" baseline="-25000"/>
              <a:t>1</a:t>
            </a:r>
            <a:r>
              <a:rPr lang="hu-HU" altLang="hu-HU"/>
              <a:t>)</a:t>
            </a:r>
          </a:p>
        </p:txBody>
      </p:sp>
      <p:sp>
        <p:nvSpPr>
          <p:cNvPr id="19500" name="Text Box 45"/>
          <p:cNvSpPr txBox="1">
            <a:spLocks noChangeArrowheads="1"/>
          </p:cNvSpPr>
          <p:nvPr/>
        </p:nvSpPr>
        <p:spPr bwMode="auto">
          <a:xfrm>
            <a:off x="6660232" y="6336000"/>
            <a:ext cx="1447800" cy="274638"/>
          </a:xfrm>
          <a:prstGeom prst="rect">
            <a:avLst/>
          </a:prstGeom>
          <a:noFill/>
          <a:ln w="9525">
            <a:noFill/>
            <a:miter lim="800000"/>
            <a:headEnd/>
            <a:tailEnd/>
          </a:ln>
          <a:effectLst/>
        </p:spPr>
        <p:txBody>
          <a:bodyPr>
            <a:spAutoFit/>
          </a:bodyPr>
          <a:lstStyle/>
          <a:p>
            <a:pPr>
              <a:spcBef>
                <a:spcPct val="50000"/>
              </a:spcBef>
            </a:pPr>
            <a:r>
              <a:rPr lang="hu-HU" altLang="hu-HU" baseline="30000" dirty="0"/>
              <a:t> ~                   ~</a:t>
            </a:r>
          </a:p>
        </p:txBody>
      </p:sp>
      <p:graphicFrame>
        <p:nvGraphicFramePr>
          <p:cNvPr id="2" name="Objektum 1"/>
          <p:cNvGraphicFramePr>
            <a:graphicFrameLocks noChangeAspect="1"/>
          </p:cNvGraphicFramePr>
          <p:nvPr>
            <p:extLst>
              <p:ext uri="{D42A27DB-BD31-4B8C-83A1-F6EECF244321}">
                <p14:modId xmlns:p14="http://schemas.microsoft.com/office/powerpoint/2010/main" val="4212027491"/>
              </p:ext>
            </p:extLst>
          </p:nvPr>
        </p:nvGraphicFramePr>
        <p:xfrm>
          <a:off x="653256" y="4568104"/>
          <a:ext cx="4637087" cy="668338"/>
        </p:xfrm>
        <a:graphic>
          <a:graphicData uri="http://schemas.openxmlformats.org/presentationml/2006/ole">
            <mc:AlternateContent xmlns:mc="http://schemas.openxmlformats.org/markup-compatibility/2006">
              <mc:Choice xmlns:v="urn:schemas-microsoft-com:vml" Requires="v">
                <p:oleObj spid="_x0000_s39966" name="Equation" r:id="rId3" imgW="2908080" imgH="419040" progId="Equation.3">
                  <p:embed/>
                </p:oleObj>
              </mc:Choice>
              <mc:Fallback>
                <p:oleObj name="Equation" r:id="rId3" imgW="2908080" imgH="4190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256" y="4568104"/>
                        <a:ext cx="4637087" cy="66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ktum 2"/>
          <p:cNvGraphicFramePr>
            <a:graphicFrameLocks noChangeAspect="1"/>
          </p:cNvGraphicFramePr>
          <p:nvPr>
            <p:extLst>
              <p:ext uri="{D42A27DB-BD31-4B8C-83A1-F6EECF244321}">
                <p14:modId xmlns:p14="http://schemas.microsoft.com/office/powerpoint/2010/main" val="2883411158"/>
              </p:ext>
            </p:extLst>
          </p:nvPr>
        </p:nvGraphicFramePr>
        <p:xfrm>
          <a:off x="2919748" y="5321048"/>
          <a:ext cx="2903923" cy="353363"/>
        </p:xfrm>
        <a:graphic>
          <a:graphicData uri="http://schemas.openxmlformats.org/presentationml/2006/ole">
            <mc:AlternateContent xmlns:mc="http://schemas.openxmlformats.org/markup-compatibility/2006">
              <mc:Choice xmlns:v="urn:schemas-microsoft-com:vml" Requires="v">
                <p:oleObj spid="_x0000_s39967" name="Equation" r:id="rId5" imgW="1765080" imgH="215640" progId="Equation.3">
                  <p:embed/>
                </p:oleObj>
              </mc:Choice>
              <mc:Fallback>
                <p:oleObj name="Equation" r:id="rId5" imgW="1765080" imgH="21564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9748" y="5321048"/>
                        <a:ext cx="2903923" cy="353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églalap 3"/>
          <p:cNvSpPr/>
          <p:nvPr/>
        </p:nvSpPr>
        <p:spPr>
          <a:xfrm>
            <a:off x="107504" y="577355"/>
            <a:ext cx="118789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Ismétlés</a:t>
            </a:r>
            <a:endParaRPr lang="hu-HU" dirty="0"/>
          </a:p>
        </p:txBody>
      </p:sp>
    </p:spTree>
    <p:extLst>
      <p:ext uri="{BB962C8B-B14F-4D97-AF65-F5344CB8AC3E}">
        <p14:creationId xmlns:p14="http://schemas.microsoft.com/office/powerpoint/2010/main" val="1686079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lstStyle/>
          <a:p>
            <a:r>
              <a:rPr lang="hu-HU" dirty="0" smtClean="0"/>
              <a:t>Káresemény valószínűsége</a:t>
            </a:r>
            <a:endParaRPr lang="hu-HU" dirty="0"/>
          </a:p>
        </p:txBody>
      </p:sp>
      <p:sp>
        <p:nvSpPr>
          <p:cNvPr id="3" name="Tartalom helye 2"/>
          <p:cNvSpPr>
            <a:spLocks noGrp="1"/>
          </p:cNvSpPr>
          <p:nvPr>
            <p:ph idx="1"/>
          </p:nvPr>
        </p:nvSpPr>
        <p:spPr>
          <a:xfrm>
            <a:off x="457200" y="1268760"/>
            <a:ext cx="8229600" cy="5184576"/>
          </a:xfrm>
        </p:spPr>
        <p:txBody>
          <a:bodyPr>
            <a:normAutofit/>
          </a:bodyPr>
          <a:lstStyle/>
          <a:p>
            <a:r>
              <a:rPr lang="hu-HU" dirty="0" smtClean="0"/>
              <a:t>Tegyük fel, hogy az egyén a kiinduló helyzetben 35 000 $ értékű aktívákkal rendelkezik, de esélye van arra, hogy elveszít 10 000 $-t (pl. gépkocsi-lopás miatt).</a:t>
            </a:r>
          </a:p>
          <a:p>
            <a:r>
              <a:rPr lang="hu-HU" dirty="0" smtClean="0"/>
              <a:t>Tegyük fel, hogy ennek az eseménynek a valószínűsége p=0,01. Ekkor az egyén a következő valószínűségi eloszlással szembesül: 1 %-os valószínűséggel lesz 25 000 dollárja; és 99 %-os valószínűséggel 35 000 dollár értékű aktívája.</a:t>
            </a:r>
            <a:endParaRPr lang="hu-HU" dirty="0"/>
          </a:p>
        </p:txBody>
      </p:sp>
    </p:spTree>
    <p:extLst>
      <p:ext uri="{BB962C8B-B14F-4D97-AF65-F5344CB8AC3E}">
        <p14:creationId xmlns:p14="http://schemas.microsoft.com/office/powerpoint/2010/main" val="1657998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4560"/>
            <a:ext cx="8229600" cy="995288"/>
          </a:xfrm>
        </p:spPr>
        <p:txBody>
          <a:bodyPr/>
          <a:lstStyle/>
          <a:p>
            <a:r>
              <a:rPr lang="hu-HU" dirty="0" smtClean="0"/>
              <a:t>A biztosítás lehetősége</a:t>
            </a:r>
            <a:endParaRPr lang="hu-HU" dirty="0"/>
          </a:p>
        </p:txBody>
      </p:sp>
      <p:sp>
        <p:nvSpPr>
          <p:cNvPr id="3" name="Tartalom helye 2"/>
          <p:cNvSpPr>
            <a:spLocks noGrp="1"/>
          </p:cNvSpPr>
          <p:nvPr>
            <p:ph idx="1"/>
          </p:nvPr>
        </p:nvSpPr>
        <p:spPr>
          <a:xfrm>
            <a:off x="457200" y="1124744"/>
            <a:ext cx="8229600" cy="5400600"/>
          </a:xfrm>
        </p:spPr>
        <p:txBody>
          <a:bodyPr>
            <a:normAutofit fontScale="92500" lnSpcReduction="10000"/>
          </a:bodyPr>
          <a:lstStyle/>
          <a:p>
            <a:r>
              <a:rPr lang="hu-HU" dirty="0" smtClean="0"/>
              <a:t>Tegyük fel, hogy van egy biztosítási lehetőség, ami az egyénnek 1 dollár jutalék ellenében 100 dollárt fizet, ha az egyént kár éri.</a:t>
            </a:r>
          </a:p>
          <a:p>
            <a:r>
              <a:rPr lang="hu-HU" dirty="0" smtClean="0"/>
              <a:t>A díjat akkor is fizetni kell, ha a káresemény végül nem következik be (és akkor is, ha igen).</a:t>
            </a:r>
          </a:p>
          <a:p>
            <a:r>
              <a:rPr lang="hu-HU" dirty="0" smtClean="0"/>
              <a:t>Ha az egyén 100$ díjat fizet, teljesen biztosíthatja aktíváját a veszteség ellen.</a:t>
            </a:r>
          </a:p>
          <a:p>
            <a:r>
              <a:rPr lang="hu-HU" dirty="0" smtClean="0"/>
              <a:t>Ekkor 100%-os valószínűséggel lesz 34 900 dollárja (ha kár éri [1%]: 35 000$ aktíva-érték mínusz 10 000 dollár veszteség + 10 000 dollár biztosítási kifizetés – 100 dollár biztosítási díj. Egyébként [99%] 35 000 $ (aktíva) – 100 $ b. </a:t>
            </a:r>
            <a:r>
              <a:rPr lang="hu-HU" dirty="0"/>
              <a:t>d</a:t>
            </a:r>
            <a:r>
              <a:rPr lang="hu-HU" dirty="0" smtClean="0"/>
              <a:t>íj.)</a:t>
            </a:r>
            <a:endParaRPr lang="hu-HU" dirty="0"/>
          </a:p>
        </p:txBody>
      </p:sp>
    </p:spTree>
    <p:extLst>
      <p:ext uri="{BB962C8B-B14F-4D97-AF65-F5344CB8AC3E}">
        <p14:creationId xmlns:p14="http://schemas.microsoft.com/office/powerpoint/2010/main" val="3016830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egyén választása</a:t>
            </a:r>
            <a:endParaRPr lang="hu-HU" dirty="0"/>
          </a:p>
        </p:txBody>
      </p:sp>
      <p:sp>
        <p:nvSpPr>
          <p:cNvPr id="3" name="Tartalom helye 2"/>
          <p:cNvSpPr>
            <a:spLocks noGrp="1"/>
          </p:cNvSpPr>
          <p:nvPr>
            <p:ph idx="1"/>
          </p:nvPr>
        </p:nvSpPr>
        <p:spPr>
          <a:xfrm>
            <a:off x="457200" y="1600200"/>
            <a:ext cx="8229600" cy="4925144"/>
          </a:xfrm>
        </p:spPr>
        <p:txBody>
          <a:bodyPr/>
          <a:lstStyle/>
          <a:p>
            <a:pPr marL="0" indent="0">
              <a:buNone/>
            </a:pPr>
            <a:r>
              <a:rPr lang="hu-HU" dirty="0" smtClean="0"/>
              <a:t>Általánosságban, ha az egyén K dollárnyi biztosítást vásárol, és ezért </a:t>
            </a:r>
            <a:r>
              <a:rPr lang="el-GR" dirty="0" smtClean="0"/>
              <a:t>γ</a:t>
            </a:r>
            <a:r>
              <a:rPr lang="hu-HU" dirty="0" smtClean="0"/>
              <a:t>K jutalékot kell fizetnie, akkor az alábbi „szerencsejátékkal” kerül szembe:</a:t>
            </a:r>
          </a:p>
          <a:p>
            <a:r>
              <a:rPr lang="hu-HU" dirty="0" smtClean="0"/>
              <a:t>0,01 valószínűséggel (25 000 + K − </a:t>
            </a:r>
            <a:r>
              <a:rPr lang="el-GR" dirty="0" smtClean="0"/>
              <a:t>γ</a:t>
            </a:r>
            <a:r>
              <a:rPr lang="hu-HU" dirty="0" smtClean="0"/>
              <a:t>K) dollár</a:t>
            </a:r>
          </a:p>
          <a:p>
            <a:pPr marL="0" indent="0">
              <a:buNone/>
            </a:pPr>
            <a:r>
              <a:rPr lang="hu-HU" dirty="0" smtClean="0"/>
              <a:t>	és</a:t>
            </a:r>
          </a:p>
          <a:p>
            <a:r>
              <a:rPr lang="hu-HU" dirty="0" smtClean="0"/>
              <a:t>0,99 valószínűséggel (35 000 − </a:t>
            </a:r>
            <a:r>
              <a:rPr lang="el-GR" dirty="0" smtClean="0"/>
              <a:t>γ</a:t>
            </a:r>
            <a:r>
              <a:rPr lang="hu-HU" dirty="0" smtClean="0"/>
              <a:t>K) dollár</a:t>
            </a:r>
          </a:p>
          <a:p>
            <a:pPr marL="0" indent="0">
              <a:buNone/>
            </a:pPr>
            <a:r>
              <a:rPr lang="hu-HU" dirty="0" smtClean="0"/>
              <a:t>Az egyén tényleges választása a preferenciáitól fog függeni (mennyire kockázatkerülő).</a:t>
            </a:r>
            <a:endParaRPr lang="hu-HU" dirty="0"/>
          </a:p>
        </p:txBody>
      </p:sp>
    </p:spTree>
    <p:extLst>
      <p:ext uri="{BB962C8B-B14F-4D97-AF65-F5344CB8AC3E}">
        <p14:creationId xmlns:p14="http://schemas.microsoft.com/office/powerpoint/2010/main" val="1091088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33355"/>
            <a:ext cx="8229600" cy="1143000"/>
          </a:xfrm>
        </p:spPr>
        <p:txBody>
          <a:bodyPr>
            <a:normAutofit fontScale="90000"/>
          </a:bodyPr>
          <a:lstStyle/>
          <a:p>
            <a:r>
              <a:rPr lang="hu-HU" dirty="0" smtClean="0"/>
              <a:t>Véletlentől függő, feltételes fogyasztás</a:t>
            </a:r>
            <a:endParaRPr lang="hu-HU" dirty="0"/>
          </a:p>
        </p:txBody>
      </p:sp>
      <p:sp>
        <p:nvSpPr>
          <p:cNvPr id="3" name="Tartalom helye 2"/>
          <p:cNvSpPr>
            <a:spLocks noGrp="1"/>
          </p:cNvSpPr>
          <p:nvPr>
            <p:ph idx="1"/>
          </p:nvPr>
        </p:nvSpPr>
        <p:spPr>
          <a:xfrm>
            <a:off x="467544" y="1268760"/>
            <a:ext cx="8229600" cy="5217443"/>
          </a:xfrm>
        </p:spPr>
        <p:txBody>
          <a:bodyPr>
            <a:normAutofit lnSpcReduction="10000"/>
          </a:bodyPr>
          <a:lstStyle/>
          <a:p>
            <a:r>
              <a:rPr lang="hu-HU" dirty="0" smtClean="0"/>
              <a:t>Egy véletlenszerű esemény bekövetkezésének valószínűségei legyenek különböző természeti állapotok (pl. veszteség bekövetkezik / nem).</a:t>
            </a:r>
          </a:p>
          <a:p>
            <a:r>
              <a:rPr lang="hu-HU" dirty="0" smtClean="0"/>
              <a:t>Elgondolhatunk egy véletlentől függő, feltételes fogyasztási tervet, amely a véletlenszerű események minden egyes kimenetelére, azaz minden egyes természeti állapotra tartalmazza azt, hogy mennyit akarunk fogyasztani. Pl. mennyi pénzünk lenne, ha a káresemény bekövetkezne, és mennyi, ha nem.</a:t>
            </a:r>
            <a:endParaRPr lang="hu-HU" dirty="0"/>
          </a:p>
        </p:txBody>
      </p:sp>
    </p:spTree>
    <p:extLst>
      <p:ext uri="{BB962C8B-B14F-4D97-AF65-F5344CB8AC3E}">
        <p14:creationId xmlns:p14="http://schemas.microsoft.com/office/powerpoint/2010/main" val="1887112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764704"/>
          </a:xfrm>
        </p:spPr>
        <p:txBody>
          <a:bodyPr/>
          <a:lstStyle/>
          <a:p>
            <a:r>
              <a:rPr lang="hu-HU" dirty="0" smtClean="0"/>
              <a:t>Preferenciák</a:t>
            </a:r>
            <a:endParaRPr lang="hu-HU" dirty="0"/>
          </a:p>
        </p:txBody>
      </p:sp>
      <p:sp>
        <p:nvSpPr>
          <p:cNvPr id="3" name="Tartalom helye 2"/>
          <p:cNvSpPr>
            <a:spLocks noGrp="1"/>
          </p:cNvSpPr>
          <p:nvPr>
            <p:ph idx="1"/>
          </p:nvPr>
        </p:nvSpPr>
        <p:spPr>
          <a:xfrm>
            <a:off x="457200" y="836712"/>
            <a:ext cx="8229600" cy="5904656"/>
          </a:xfrm>
        </p:spPr>
        <p:txBody>
          <a:bodyPr>
            <a:normAutofit/>
          </a:bodyPr>
          <a:lstStyle/>
          <a:p>
            <a:r>
              <a:rPr lang="hu-HU" dirty="0" smtClean="0"/>
              <a:t>Az emberek a különböző fogyasztási tervekre vonatkozólag preferenciákkal rendelkeznek, ugyanúgy ahogy preferenciáik vannak a tényleges fogyasztással kapcsolatban. Ezek tükröződnek a választásaikban is.</a:t>
            </a:r>
          </a:p>
          <a:p>
            <a:r>
              <a:rPr lang="hu-HU" dirty="0" smtClean="0"/>
              <a:t>Így a korábbi elemzési keretünket (</a:t>
            </a:r>
            <a:r>
              <a:rPr lang="hu-HU" dirty="0" err="1" smtClean="0"/>
              <a:t>ktv</a:t>
            </a:r>
            <a:r>
              <a:rPr lang="hu-HU" dirty="0" smtClean="0"/>
              <a:t>. </a:t>
            </a:r>
            <a:r>
              <a:rPr lang="hu-HU" dirty="0"/>
              <a:t>k</a:t>
            </a:r>
            <a:r>
              <a:rPr lang="hu-HU" dirty="0" smtClean="0"/>
              <a:t>orlát, köz. </a:t>
            </a:r>
            <a:r>
              <a:rPr lang="hu-HU" dirty="0"/>
              <a:t>g</a:t>
            </a:r>
            <a:r>
              <a:rPr lang="hu-HU" dirty="0" smtClean="0"/>
              <a:t>örbék) továbbra is használni tudjuk.</a:t>
            </a:r>
          </a:p>
          <a:p>
            <a:r>
              <a:rPr lang="hu-HU" dirty="0" smtClean="0"/>
              <a:t>A preferenciákra úgy gondolhatunk, mint amelyeket különböző fogyasztási tervekre definiáltak, a cserearányt pedig a költségvetési korlát határozza meg, mint az eddigiekben. </a:t>
            </a:r>
          </a:p>
        </p:txBody>
      </p:sp>
    </p:spTree>
    <p:extLst>
      <p:ext uri="{BB962C8B-B14F-4D97-AF65-F5344CB8AC3E}">
        <p14:creationId xmlns:p14="http://schemas.microsoft.com/office/powerpoint/2010/main" val="3706303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biztosítási esemény leírása</a:t>
            </a:r>
            <a:endParaRPr lang="hu-HU" dirty="0"/>
          </a:p>
        </p:txBody>
      </p:sp>
      <p:sp>
        <p:nvSpPr>
          <p:cNvPr id="3" name="Tartalom helye 2"/>
          <p:cNvSpPr>
            <a:spLocks noGrp="1"/>
          </p:cNvSpPr>
          <p:nvPr>
            <p:ph idx="1"/>
          </p:nvPr>
        </p:nvSpPr>
        <p:spPr/>
        <p:txBody>
          <a:bodyPr>
            <a:normAutofit lnSpcReduction="10000"/>
          </a:bodyPr>
          <a:lstStyle/>
          <a:p>
            <a:r>
              <a:rPr lang="hu-HU" dirty="0" smtClean="0"/>
              <a:t>A természeti állapotok:</a:t>
            </a:r>
          </a:p>
          <a:p>
            <a:r>
              <a:rPr lang="hu-HU" dirty="0" err="1" smtClean="0"/>
              <a:t>C</a:t>
            </a:r>
            <a:r>
              <a:rPr lang="hu-HU" b="1" baseline="-25000" dirty="0" err="1" smtClean="0"/>
              <a:t>r</a:t>
            </a:r>
            <a:r>
              <a:rPr lang="hu-HU" baseline="-25000" dirty="0" err="1" smtClean="0"/>
              <a:t>ossz</a:t>
            </a:r>
            <a:r>
              <a:rPr lang="hu-HU" dirty="0" smtClean="0"/>
              <a:t> – a káresemény, </a:t>
            </a:r>
            <a:r>
              <a:rPr lang="hu-HU" dirty="0" err="1" smtClean="0"/>
              <a:t>C</a:t>
            </a:r>
            <a:r>
              <a:rPr lang="hu-HU" b="1" baseline="-25000" dirty="0" err="1" smtClean="0"/>
              <a:t>j</a:t>
            </a:r>
            <a:r>
              <a:rPr lang="hu-HU" baseline="-25000" dirty="0" err="1" smtClean="0"/>
              <a:t>ó</a:t>
            </a:r>
            <a:r>
              <a:rPr lang="hu-HU" dirty="0" smtClean="0"/>
              <a:t> – ha ez elmarad</a:t>
            </a:r>
          </a:p>
          <a:p>
            <a:r>
              <a:rPr lang="hu-HU" dirty="0" smtClean="0"/>
              <a:t>A feltételes fogyasztás annak a pénznek az értéke, amellyel az egyes körülmények között rendelkeznénk.</a:t>
            </a:r>
          </a:p>
          <a:p>
            <a:r>
              <a:rPr lang="hu-HU" dirty="0" smtClean="0"/>
              <a:t>A feltételes fogyasztási készlet 25 000 $ a rossz helyzetben, és 35 000 $ a jó helyzetben. A biztosítás módot ad arra, hogy ebből a készletpontból elmozduljunk.</a:t>
            </a:r>
            <a:endParaRPr lang="hu-HU" dirty="0"/>
          </a:p>
        </p:txBody>
      </p:sp>
    </p:spTree>
    <p:extLst>
      <p:ext uri="{BB962C8B-B14F-4D97-AF65-F5344CB8AC3E}">
        <p14:creationId xmlns:p14="http://schemas.microsoft.com/office/powerpoint/2010/main" val="3567453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biztosítás vásárlásával kapcsolatos költségvetési egyenes</a:t>
            </a:r>
            <a:endParaRPr lang="hu-HU" dirty="0"/>
          </a:p>
        </p:txBody>
      </p:sp>
      <p:sp>
        <p:nvSpPr>
          <p:cNvPr id="3" name="Tartalom helye 2"/>
          <p:cNvSpPr>
            <a:spLocks noGrp="1"/>
          </p:cNvSpPr>
          <p:nvPr>
            <p:ph idx="1"/>
          </p:nvPr>
        </p:nvSpPr>
        <p:spPr>
          <a:xfrm>
            <a:off x="1827260" y="1600200"/>
            <a:ext cx="6859540" cy="4525963"/>
          </a:xfrm>
        </p:spPr>
        <p:txBody>
          <a:bodyPr/>
          <a:lstStyle/>
          <a:p>
            <a:pPr algn="r"/>
            <a:r>
              <a:rPr lang="hu-HU" dirty="0" smtClean="0"/>
              <a:t>A </a:t>
            </a:r>
            <a:r>
              <a:rPr lang="el-GR" dirty="0" smtClean="0"/>
              <a:t>γ</a:t>
            </a:r>
            <a:r>
              <a:rPr lang="hu-HU" dirty="0" smtClean="0"/>
              <a:t> biztosítási díj lehetővé teszi, hogy lemondjunk a jó kimenethez tartozó fogyasztás (</a:t>
            </a:r>
            <a:r>
              <a:rPr lang="hu-HU" dirty="0" err="1" smtClean="0"/>
              <a:t>C</a:t>
            </a:r>
            <a:r>
              <a:rPr lang="hu-HU" baseline="-25000" dirty="0" err="1" smtClean="0"/>
              <a:t>j</a:t>
            </a:r>
            <a:r>
              <a:rPr lang="hu-HU" dirty="0" smtClean="0"/>
              <a:t>) egy részéről, annak érdekében, hogy a rossz kimenet  esetén is többet </a:t>
            </a:r>
            <a:r>
              <a:rPr lang="hu-HU" dirty="0"/>
              <a:t>(</a:t>
            </a:r>
            <a:r>
              <a:rPr lang="hu-HU" dirty="0" err="1" smtClean="0"/>
              <a:t>C</a:t>
            </a:r>
            <a:r>
              <a:rPr lang="hu-HU" baseline="-25000" dirty="0" err="1" smtClean="0"/>
              <a:t>r</a:t>
            </a:r>
            <a:r>
              <a:rPr lang="hu-HU" dirty="0" smtClean="0"/>
              <a:t>)            fogyaszthassunk.</a:t>
            </a:r>
            <a:endParaRPr lang="hu-HU" dirty="0"/>
          </a:p>
        </p:txBody>
      </p:sp>
      <p:cxnSp>
        <p:nvCxnSpPr>
          <p:cNvPr id="5" name="Egyenes összekötő nyíllal 4"/>
          <p:cNvCxnSpPr/>
          <p:nvPr/>
        </p:nvCxnSpPr>
        <p:spPr>
          <a:xfrm flipV="1">
            <a:off x="827584" y="1700808"/>
            <a:ext cx="0" cy="4608512"/>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827584" y="6309320"/>
            <a:ext cx="4032448" cy="1747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9" name="Egyenes összekötő 8"/>
          <p:cNvCxnSpPr/>
          <p:nvPr/>
        </p:nvCxnSpPr>
        <p:spPr>
          <a:xfrm>
            <a:off x="827584" y="2492896"/>
            <a:ext cx="3096344"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a:off x="827584" y="4005064"/>
            <a:ext cx="12241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p:nvPr/>
        </p:nvCxnSpPr>
        <p:spPr>
          <a:xfrm>
            <a:off x="2051720" y="3996928"/>
            <a:ext cx="0" cy="2312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a:off x="32386" y="3809075"/>
            <a:ext cx="827584" cy="369332"/>
          </a:xfrm>
          <a:prstGeom prst="rect">
            <a:avLst/>
          </a:prstGeom>
          <a:noFill/>
        </p:spPr>
        <p:txBody>
          <a:bodyPr wrap="square" rtlCol="0">
            <a:spAutoFit/>
          </a:bodyPr>
          <a:lstStyle/>
          <a:p>
            <a:r>
              <a:rPr lang="hu-HU" dirty="0" smtClean="0"/>
              <a:t>35 000</a:t>
            </a:r>
            <a:endParaRPr lang="hu-HU" dirty="0"/>
          </a:p>
        </p:txBody>
      </p:sp>
      <p:sp>
        <p:nvSpPr>
          <p:cNvPr id="17" name="Szövegdoboz 16"/>
          <p:cNvSpPr txBox="1"/>
          <p:nvPr/>
        </p:nvSpPr>
        <p:spPr>
          <a:xfrm>
            <a:off x="1413468" y="6317456"/>
            <a:ext cx="827584" cy="369332"/>
          </a:xfrm>
          <a:prstGeom prst="rect">
            <a:avLst/>
          </a:prstGeom>
          <a:noFill/>
        </p:spPr>
        <p:txBody>
          <a:bodyPr wrap="square" rtlCol="0">
            <a:spAutoFit/>
          </a:bodyPr>
          <a:lstStyle/>
          <a:p>
            <a:r>
              <a:rPr lang="hu-HU" dirty="0"/>
              <a:t>2</a:t>
            </a:r>
            <a:r>
              <a:rPr lang="hu-HU" dirty="0" smtClean="0"/>
              <a:t>5 000</a:t>
            </a:r>
            <a:endParaRPr lang="hu-HU" dirty="0"/>
          </a:p>
        </p:txBody>
      </p:sp>
      <p:cxnSp>
        <p:nvCxnSpPr>
          <p:cNvPr id="18" name="Egyenes összekötő 17"/>
          <p:cNvCxnSpPr/>
          <p:nvPr/>
        </p:nvCxnSpPr>
        <p:spPr>
          <a:xfrm flipV="1">
            <a:off x="827584" y="5114801"/>
            <a:ext cx="2124236" cy="334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a:off x="2951820" y="5114801"/>
            <a:ext cx="0" cy="120265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Szövegdoboz 21"/>
          <p:cNvSpPr txBox="1"/>
          <p:nvPr/>
        </p:nvSpPr>
        <p:spPr>
          <a:xfrm>
            <a:off x="62248" y="4468470"/>
            <a:ext cx="827584" cy="646331"/>
          </a:xfrm>
          <a:prstGeom prst="rect">
            <a:avLst/>
          </a:prstGeom>
          <a:noFill/>
        </p:spPr>
        <p:txBody>
          <a:bodyPr wrap="square" rtlCol="0">
            <a:spAutoFit/>
          </a:bodyPr>
          <a:lstStyle/>
          <a:p>
            <a:r>
              <a:rPr lang="hu-HU" dirty="0" smtClean="0"/>
              <a:t>35 000 − </a:t>
            </a:r>
            <a:r>
              <a:rPr lang="el-GR" dirty="0" smtClean="0"/>
              <a:t>γ</a:t>
            </a:r>
            <a:r>
              <a:rPr lang="hu-HU" dirty="0" smtClean="0"/>
              <a:t>K</a:t>
            </a:r>
            <a:endParaRPr lang="hu-HU" dirty="0"/>
          </a:p>
        </p:txBody>
      </p:sp>
      <p:sp>
        <p:nvSpPr>
          <p:cNvPr id="25" name="Szövegdoboz 24"/>
          <p:cNvSpPr txBox="1"/>
          <p:nvPr/>
        </p:nvSpPr>
        <p:spPr>
          <a:xfrm>
            <a:off x="2393452" y="6326794"/>
            <a:ext cx="1818508" cy="369332"/>
          </a:xfrm>
          <a:prstGeom prst="rect">
            <a:avLst/>
          </a:prstGeom>
          <a:noFill/>
        </p:spPr>
        <p:txBody>
          <a:bodyPr wrap="square" rtlCol="0">
            <a:spAutoFit/>
          </a:bodyPr>
          <a:lstStyle/>
          <a:p>
            <a:r>
              <a:rPr lang="hu-HU" dirty="0"/>
              <a:t>2</a:t>
            </a:r>
            <a:r>
              <a:rPr lang="hu-HU" dirty="0" smtClean="0"/>
              <a:t>5 000 +K −</a:t>
            </a:r>
            <a:r>
              <a:rPr lang="el-GR" dirty="0" smtClean="0"/>
              <a:t>γ</a:t>
            </a:r>
            <a:r>
              <a:rPr lang="hu-HU" dirty="0" smtClean="0"/>
              <a:t>K </a:t>
            </a:r>
            <a:endParaRPr lang="hu-HU" dirty="0"/>
          </a:p>
        </p:txBody>
      </p:sp>
      <p:sp>
        <p:nvSpPr>
          <p:cNvPr id="26" name="Szövegdoboz 25"/>
          <p:cNvSpPr txBox="1"/>
          <p:nvPr/>
        </p:nvSpPr>
        <p:spPr>
          <a:xfrm>
            <a:off x="2051720" y="3775636"/>
            <a:ext cx="1674186" cy="380075"/>
          </a:xfrm>
          <a:prstGeom prst="rect">
            <a:avLst/>
          </a:prstGeom>
          <a:noFill/>
        </p:spPr>
        <p:txBody>
          <a:bodyPr wrap="square" rtlCol="0">
            <a:spAutoFit/>
          </a:bodyPr>
          <a:lstStyle/>
          <a:p>
            <a:r>
              <a:rPr lang="hu-HU" dirty="0" smtClean="0"/>
              <a:t>Indulókészlet</a:t>
            </a:r>
            <a:endParaRPr lang="hu-HU" dirty="0"/>
          </a:p>
        </p:txBody>
      </p:sp>
      <p:sp>
        <p:nvSpPr>
          <p:cNvPr id="27" name="Szövegdoboz 26"/>
          <p:cNvSpPr txBox="1"/>
          <p:nvPr/>
        </p:nvSpPr>
        <p:spPr>
          <a:xfrm>
            <a:off x="2888813" y="4815328"/>
            <a:ext cx="1674186" cy="380075"/>
          </a:xfrm>
          <a:prstGeom prst="rect">
            <a:avLst/>
          </a:prstGeom>
          <a:noFill/>
        </p:spPr>
        <p:txBody>
          <a:bodyPr wrap="square" rtlCol="0">
            <a:spAutoFit/>
          </a:bodyPr>
          <a:lstStyle/>
          <a:p>
            <a:r>
              <a:rPr lang="hu-HU" dirty="0" smtClean="0"/>
              <a:t>Választás</a:t>
            </a:r>
            <a:endParaRPr lang="hu-HU" dirty="0"/>
          </a:p>
        </p:txBody>
      </p:sp>
      <p:sp>
        <p:nvSpPr>
          <p:cNvPr id="28" name="Oval 36"/>
          <p:cNvSpPr>
            <a:spLocks noChangeArrowheads="1"/>
          </p:cNvSpPr>
          <p:nvPr/>
        </p:nvSpPr>
        <p:spPr bwMode="auto">
          <a:xfrm>
            <a:off x="2017588" y="3996928"/>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sp>
        <p:nvSpPr>
          <p:cNvPr id="29" name="Oval 36"/>
          <p:cNvSpPr>
            <a:spLocks noChangeArrowheads="1"/>
          </p:cNvSpPr>
          <p:nvPr/>
        </p:nvSpPr>
        <p:spPr bwMode="auto">
          <a:xfrm>
            <a:off x="2917688" y="5109358"/>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graphicFrame>
        <p:nvGraphicFramePr>
          <p:cNvPr id="31" name="Objektum 30"/>
          <p:cNvGraphicFramePr>
            <a:graphicFrameLocks noChangeAspect="1"/>
          </p:cNvGraphicFramePr>
          <p:nvPr>
            <p:extLst>
              <p:ext uri="{D42A27DB-BD31-4B8C-83A1-F6EECF244321}">
                <p14:modId xmlns:p14="http://schemas.microsoft.com/office/powerpoint/2010/main" val="3296049724"/>
              </p:ext>
            </p:extLst>
          </p:nvPr>
        </p:nvGraphicFramePr>
        <p:xfrm>
          <a:off x="3696684" y="5448765"/>
          <a:ext cx="687387" cy="666750"/>
        </p:xfrm>
        <a:graphic>
          <a:graphicData uri="http://schemas.openxmlformats.org/presentationml/2006/ole">
            <mc:AlternateContent xmlns:mc="http://schemas.openxmlformats.org/markup-compatibility/2006">
              <mc:Choice xmlns:v="urn:schemas-microsoft-com:vml" Requires="v">
                <p:oleObj spid="_x0000_s1050" name="Equation" r:id="rId3" imgW="431640" imgH="419040" progId="Equation.3">
                  <p:embed/>
                </p:oleObj>
              </mc:Choice>
              <mc:Fallback>
                <p:oleObj name="Equation" r:id="rId3" imgW="431640" imgH="41904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6684" y="5448765"/>
                        <a:ext cx="687387"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Szövegdoboz 31"/>
          <p:cNvSpPr txBox="1"/>
          <p:nvPr/>
        </p:nvSpPr>
        <p:spPr>
          <a:xfrm>
            <a:off x="3302706" y="5203088"/>
            <a:ext cx="1475345" cy="369332"/>
          </a:xfrm>
          <a:prstGeom prst="rect">
            <a:avLst/>
          </a:prstGeom>
          <a:noFill/>
        </p:spPr>
        <p:txBody>
          <a:bodyPr wrap="square" rtlCol="0">
            <a:spAutoFit/>
          </a:bodyPr>
          <a:lstStyle/>
          <a:p>
            <a:r>
              <a:rPr lang="hu-HU" dirty="0" smtClean="0"/>
              <a:t>Meredekség=</a:t>
            </a:r>
            <a:endParaRPr lang="hu-HU" dirty="0"/>
          </a:p>
        </p:txBody>
      </p:sp>
      <p:sp>
        <p:nvSpPr>
          <p:cNvPr id="33" name="Szövegdoboz 32"/>
          <p:cNvSpPr txBox="1"/>
          <p:nvPr/>
        </p:nvSpPr>
        <p:spPr>
          <a:xfrm>
            <a:off x="483265" y="1700808"/>
            <a:ext cx="956387" cy="369332"/>
          </a:xfrm>
          <a:prstGeom prst="rect">
            <a:avLst/>
          </a:prstGeom>
          <a:noFill/>
        </p:spPr>
        <p:txBody>
          <a:bodyPr wrap="square" rtlCol="0">
            <a:spAutoFit/>
          </a:bodyPr>
          <a:lstStyle/>
          <a:p>
            <a:r>
              <a:rPr lang="hu-HU" dirty="0" err="1" smtClean="0"/>
              <a:t>C</a:t>
            </a:r>
            <a:r>
              <a:rPr lang="hu-HU" baseline="-25000" dirty="0" err="1" smtClean="0"/>
              <a:t>j</a:t>
            </a:r>
            <a:endParaRPr lang="hu-HU" dirty="0"/>
          </a:p>
        </p:txBody>
      </p:sp>
      <p:sp>
        <p:nvSpPr>
          <p:cNvPr id="34" name="Szövegdoboz 33"/>
          <p:cNvSpPr txBox="1"/>
          <p:nvPr/>
        </p:nvSpPr>
        <p:spPr>
          <a:xfrm>
            <a:off x="4597862" y="6307511"/>
            <a:ext cx="956387" cy="369332"/>
          </a:xfrm>
          <a:prstGeom prst="rect">
            <a:avLst/>
          </a:prstGeom>
          <a:noFill/>
        </p:spPr>
        <p:txBody>
          <a:bodyPr wrap="square" rtlCol="0">
            <a:spAutoFit/>
          </a:bodyPr>
          <a:lstStyle/>
          <a:p>
            <a:r>
              <a:rPr lang="hu-HU" dirty="0" err="1" smtClean="0"/>
              <a:t>C</a:t>
            </a:r>
            <a:r>
              <a:rPr lang="hu-HU" baseline="-25000" dirty="0" err="1" smtClean="0"/>
              <a:t>r</a:t>
            </a:r>
            <a:endParaRPr lang="hu-HU" dirty="0"/>
          </a:p>
        </p:txBody>
      </p:sp>
    </p:spTree>
    <p:extLst>
      <p:ext uri="{BB962C8B-B14F-4D97-AF65-F5344CB8AC3E}">
        <p14:creationId xmlns:p14="http://schemas.microsoft.com/office/powerpoint/2010/main" val="26477669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költségvetési egyenes meredeksége</a:t>
            </a:r>
            <a:endParaRPr lang="hu-HU" dirty="0"/>
          </a:p>
        </p:txBody>
      </p:sp>
      <p:sp>
        <p:nvSpPr>
          <p:cNvPr id="3" name="Tartalom helye 2"/>
          <p:cNvSpPr>
            <a:spLocks noGrp="1"/>
          </p:cNvSpPr>
          <p:nvPr>
            <p:ph idx="1"/>
          </p:nvPr>
        </p:nvSpPr>
        <p:spPr>
          <a:xfrm>
            <a:off x="457200" y="1600200"/>
            <a:ext cx="8229600" cy="4853136"/>
          </a:xfrm>
        </p:spPr>
        <p:txBody>
          <a:bodyPr/>
          <a:lstStyle/>
          <a:p>
            <a:pPr marL="0" indent="0">
              <a:buNone/>
            </a:pPr>
            <a:r>
              <a:rPr lang="hu-HU" dirty="0" smtClean="0"/>
              <a:t>Ha K dollár értékű biztosítást vásárlunk, akkor a jó helyzetben lévő </a:t>
            </a:r>
            <a:r>
              <a:rPr lang="el-GR" dirty="0" smtClean="0"/>
              <a:t>γ</a:t>
            </a:r>
            <a:r>
              <a:rPr lang="hu-HU" dirty="0" smtClean="0"/>
              <a:t>K dollár fogyasztási lehetőségről mondok le a rossz helyzetben lehetőségként adódó K – </a:t>
            </a:r>
            <a:r>
              <a:rPr lang="el-GR" dirty="0" smtClean="0"/>
              <a:t>γ</a:t>
            </a:r>
            <a:r>
              <a:rPr lang="hu-HU" dirty="0" smtClean="0"/>
              <a:t>K fogyasztásért cserébe. A jó helyzetben elveszett fogyasztás osztva a rossz helyzetben nyert többletfogyasztással egyenlő a</a:t>
            </a:r>
          </a:p>
          <a:p>
            <a:pPr marL="0" indent="0">
              <a:buNone/>
            </a:pPr>
            <a:endParaRPr lang="hu-HU" dirty="0" smtClean="0"/>
          </a:p>
          <a:p>
            <a:pPr marL="0" indent="0">
              <a:buNone/>
            </a:pPr>
            <a:r>
              <a:rPr lang="hu-HU" dirty="0"/>
              <a:t>	</a:t>
            </a:r>
            <a:r>
              <a:rPr lang="hu-HU" dirty="0" smtClean="0"/>
              <a:t>				    kifejezéssel </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2968151667"/>
              </p:ext>
            </p:extLst>
          </p:nvPr>
        </p:nvGraphicFramePr>
        <p:xfrm>
          <a:off x="611560" y="5229200"/>
          <a:ext cx="4749800" cy="1320800"/>
        </p:xfrm>
        <a:graphic>
          <a:graphicData uri="http://schemas.openxmlformats.org/presentationml/2006/ole">
            <mc:AlternateContent xmlns:mc="http://schemas.openxmlformats.org/markup-compatibility/2006">
              <mc:Choice xmlns:v="urn:schemas-microsoft-com:vml" Requires="v">
                <p:oleObj spid="_x0000_s2073" name="Equation" r:id="rId3" imgW="1587240" imgH="444240" progId="Equation.3">
                  <p:embed/>
                </p:oleObj>
              </mc:Choice>
              <mc:Fallback>
                <p:oleObj name="Equation" r:id="rId3" imgW="1587240" imgH="44424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5229200"/>
                        <a:ext cx="47498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8118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lstStyle/>
          <a:p>
            <a:r>
              <a:rPr lang="hu-HU" dirty="0" smtClean="0"/>
              <a:t>Közömbösségi görbék</a:t>
            </a:r>
            <a:endParaRPr lang="hu-HU" dirty="0"/>
          </a:p>
        </p:txBody>
      </p:sp>
      <p:sp>
        <p:nvSpPr>
          <p:cNvPr id="3" name="Tartalom helye 2"/>
          <p:cNvSpPr>
            <a:spLocks noGrp="1"/>
          </p:cNvSpPr>
          <p:nvPr>
            <p:ph idx="1"/>
          </p:nvPr>
        </p:nvSpPr>
        <p:spPr>
          <a:xfrm>
            <a:off x="457200" y="1412776"/>
            <a:ext cx="8229600" cy="5184576"/>
          </a:xfrm>
        </p:spPr>
        <p:txBody>
          <a:bodyPr>
            <a:normAutofit lnSpcReduction="10000"/>
          </a:bodyPr>
          <a:lstStyle/>
          <a:p>
            <a:r>
              <a:rPr lang="hu-HU" dirty="0" smtClean="0"/>
              <a:t>Megrajzolhatjuk egy személy feltételes fogyasztás iránti közömbösségi görbéjét.</a:t>
            </a:r>
          </a:p>
          <a:p>
            <a:r>
              <a:rPr lang="hu-HU" dirty="0" smtClean="0"/>
              <a:t>A preferenciákról ismét azt feltételezhetjük, hogy az egyén az átlagot preferálja a szélsőségekkel szemben, azaz inkább fogyasztana állandó mennyiséget minden egyes helyzetben, mint nagyobb összeget az egyikben és keveset a másikban.</a:t>
            </a:r>
          </a:p>
          <a:p>
            <a:pPr marL="0" indent="0">
              <a:buNone/>
            </a:pPr>
            <a:r>
              <a:rPr lang="hu-HU" sz="2800" dirty="0" smtClean="0"/>
              <a:t>∀</a:t>
            </a:r>
            <a:r>
              <a:rPr lang="el-GR" sz="2800" dirty="0" smtClean="0"/>
              <a:t>λ</a:t>
            </a:r>
            <a:r>
              <a:rPr lang="hu-HU" sz="2800" dirty="0" smtClean="0"/>
              <a:t>: U(</a:t>
            </a:r>
            <a:r>
              <a:rPr lang="hu-HU" sz="2800" dirty="0" err="1" smtClean="0"/>
              <a:t>C</a:t>
            </a:r>
            <a:r>
              <a:rPr lang="hu-HU" sz="2800" baseline="-25000" dirty="0" err="1" smtClean="0"/>
              <a:t>j</a:t>
            </a:r>
            <a:r>
              <a:rPr lang="hu-HU" sz="2800" dirty="0" smtClean="0"/>
              <a:t>=[Ĉ</a:t>
            </a:r>
            <a:r>
              <a:rPr lang="hu-HU" sz="2800" baseline="-25000" dirty="0" smtClean="0"/>
              <a:t>0</a:t>
            </a:r>
            <a:r>
              <a:rPr lang="hu-HU" sz="2800" dirty="0" smtClean="0"/>
              <a:t>]$;</a:t>
            </a:r>
            <a:r>
              <a:rPr lang="hu-HU" sz="2800" dirty="0" err="1" smtClean="0"/>
              <a:t>C</a:t>
            </a:r>
            <a:r>
              <a:rPr lang="hu-HU" sz="2800" baseline="-25000" dirty="0" err="1" smtClean="0"/>
              <a:t>r</a:t>
            </a:r>
            <a:r>
              <a:rPr lang="hu-HU" sz="2800" dirty="0" smtClean="0"/>
              <a:t>=[Ĉ</a:t>
            </a:r>
            <a:r>
              <a:rPr lang="hu-HU" sz="2800" baseline="-25000" dirty="0" smtClean="0"/>
              <a:t>0</a:t>
            </a:r>
            <a:r>
              <a:rPr lang="hu-HU" sz="2800" dirty="0" smtClean="0"/>
              <a:t>]$) ≥ U(</a:t>
            </a:r>
            <a:r>
              <a:rPr lang="hu-HU" sz="2800" dirty="0" err="1" smtClean="0"/>
              <a:t>C</a:t>
            </a:r>
            <a:r>
              <a:rPr lang="hu-HU" sz="2800" baseline="-25000" dirty="0" err="1" smtClean="0"/>
              <a:t>j</a:t>
            </a:r>
            <a:r>
              <a:rPr lang="hu-HU" sz="2800" dirty="0" smtClean="0"/>
              <a:t>=[Ĉ</a:t>
            </a:r>
            <a:r>
              <a:rPr lang="hu-HU" sz="2800" baseline="-25000" dirty="0" smtClean="0"/>
              <a:t>0</a:t>
            </a:r>
            <a:r>
              <a:rPr lang="hu-HU" sz="2800" dirty="0" smtClean="0"/>
              <a:t>+</a:t>
            </a:r>
            <a:r>
              <a:rPr lang="el-GR" sz="2800" dirty="0" smtClean="0"/>
              <a:t>λ</a:t>
            </a:r>
            <a:r>
              <a:rPr lang="hu-HU" sz="2800" dirty="0" smtClean="0"/>
              <a:t>]$;</a:t>
            </a:r>
            <a:r>
              <a:rPr lang="hu-HU" sz="2800" dirty="0" err="1" smtClean="0"/>
              <a:t>C</a:t>
            </a:r>
            <a:r>
              <a:rPr lang="hu-HU" sz="2800" baseline="-25000" dirty="0" err="1" smtClean="0"/>
              <a:t>r</a:t>
            </a:r>
            <a:r>
              <a:rPr lang="hu-HU" sz="2800" dirty="0" smtClean="0"/>
              <a:t>=[Ĉ</a:t>
            </a:r>
            <a:r>
              <a:rPr lang="hu-HU" sz="2800" baseline="-25000" dirty="0" smtClean="0"/>
              <a:t>0</a:t>
            </a:r>
            <a:r>
              <a:rPr lang="hu-HU" sz="2800" dirty="0" smtClean="0"/>
              <a:t>−</a:t>
            </a:r>
            <a:r>
              <a:rPr lang="el-GR" sz="2800" dirty="0" smtClean="0"/>
              <a:t>λ</a:t>
            </a:r>
            <a:r>
              <a:rPr lang="hu-HU" sz="2800" dirty="0" smtClean="0"/>
              <a:t>]$)</a:t>
            </a:r>
          </a:p>
          <a:p>
            <a:r>
              <a:rPr lang="hu-HU" dirty="0" smtClean="0"/>
              <a:t>Tehát a közömbösségi görbék konvexek.</a:t>
            </a:r>
            <a:endParaRPr lang="hu-HU" dirty="0"/>
          </a:p>
        </p:txBody>
      </p:sp>
    </p:spTree>
    <p:extLst>
      <p:ext uri="{BB962C8B-B14F-4D97-AF65-F5344CB8AC3E}">
        <p14:creationId xmlns:p14="http://schemas.microsoft.com/office/powerpoint/2010/main" val="1042479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optimális választás</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Ha adottak a fogyasztásra vonatkozó közömbösségi görbék az egyes természeti állapotokban, figyelmünket arra fordíthatjuk, hogy mekkora biztosítást kössünk.</a:t>
            </a:r>
          </a:p>
          <a:p>
            <a:r>
              <a:rPr lang="hu-HU" dirty="0" smtClean="0"/>
              <a:t>Mint rendesen, ezt a választást is az érintési feltétellel jellemezhetjük: az egyes természeti állapotok fogyasztásai közötti helyettesítési határaránynak egyenlőnek kell lennie azzal az árral, amelyen az ezek között az állapotok közötti fogyasztások átválthatók.</a:t>
            </a:r>
            <a:endParaRPr lang="hu-HU" dirty="0"/>
          </a:p>
        </p:txBody>
      </p:sp>
    </p:spTree>
    <p:extLst>
      <p:ext uri="{BB962C8B-B14F-4D97-AF65-F5344CB8AC3E}">
        <p14:creationId xmlns:p14="http://schemas.microsoft.com/office/powerpoint/2010/main" val="1014456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dirty="0" smtClean="0"/>
              <a:t>Aktívák</a:t>
            </a:r>
            <a:endParaRPr lang="hu-HU" dirty="0"/>
          </a:p>
        </p:txBody>
      </p:sp>
      <p:sp>
        <p:nvSpPr>
          <p:cNvPr id="6" name="Tartalom helye 5"/>
          <p:cNvSpPr>
            <a:spLocks noGrp="1"/>
          </p:cNvSpPr>
          <p:nvPr>
            <p:ph idx="1"/>
          </p:nvPr>
        </p:nvSpPr>
        <p:spPr>
          <a:xfrm>
            <a:off x="457200" y="1600200"/>
            <a:ext cx="8229600" cy="4853136"/>
          </a:xfrm>
        </p:spPr>
        <p:txBody>
          <a:bodyPr>
            <a:normAutofit/>
          </a:bodyPr>
          <a:lstStyle/>
          <a:p>
            <a:r>
              <a:rPr lang="hu-HU" dirty="0" smtClean="0"/>
              <a:t>Egy aktíva olyan vagyontárgy, amely hosszabb időn át, folyamatosan nyújt szolgáltatást.</a:t>
            </a:r>
          </a:p>
          <a:p>
            <a:r>
              <a:rPr lang="hu-HU" dirty="0" smtClean="0"/>
              <a:t>Ezek lehetnek fogyasztási szolgáltatások (pl. lakás) vagy folyamatos pénzjövedelmek, amelyeket szolgáltatás vásárlására lehet felhasználni.</a:t>
            </a:r>
          </a:p>
          <a:p>
            <a:r>
              <a:rPr lang="hu-HU" dirty="0" smtClean="0"/>
              <a:t>Azokat az aktívákat, amelyek pénzügyi szolgáltatásokat nyújtanak, pénzbeli aktíváknak (pénzügyi eszközöknek) hívjuk.</a:t>
            </a:r>
            <a:endParaRPr lang="hu-H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025" y="116632"/>
            <a:ext cx="8229600" cy="1143000"/>
          </a:xfrm>
        </p:spPr>
        <p:txBody>
          <a:bodyPr>
            <a:normAutofit fontScale="90000"/>
          </a:bodyPr>
          <a:lstStyle/>
          <a:p>
            <a:r>
              <a:rPr lang="hu-HU" dirty="0" smtClean="0"/>
              <a:t>A biztosítás vásárlásával kapcsolatos költségvetési egyenes</a:t>
            </a:r>
            <a:endParaRPr lang="hu-HU" dirty="0"/>
          </a:p>
        </p:txBody>
      </p:sp>
      <p:sp>
        <p:nvSpPr>
          <p:cNvPr id="3" name="Tartalom helye 2"/>
          <p:cNvSpPr>
            <a:spLocks noGrp="1"/>
          </p:cNvSpPr>
          <p:nvPr>
            <p:ph idx="1"/>
          </p:nvPr>
        </p:nvSpPr>
        <p:spPr>
          <a:xfrm>
            <a:off x="2499306" y="1324685"/>
            <a:ext cx="6293348" cy="4525963"/>
          </a:xfrm>
        </p:spPr>
        <p:txBody>
          <a:bodyPr>
            <a:normAutofit/>
          </a:bodyPr>
          <a:lstStyle/>
          <a:p>
            <a:pPr algn="r"/>
            <a:r>
              <a:rPr lang="hu-HU" sz="2800" dirty="0" smtClean="0"/>
              <a:t>Ha már van az optimális választásra vonatkozó modellünk, akkor ennek a problémának a tanulmányozására az összes olyan eszközt felhasználhatjuk, amelyet korábban megismerhettünk.</a:t>
            </a:r>
          </a:p>
          <a:p>
            <a:pPr algn="r"/>
            <a:r>
              <a:rPr lang="hu-HU" sz="2800" dirty="0" smtClean="0"/>
              <a:t>Megnézhetjük, miként változik a biztosítási készlet, ha változik az         ára, ha változik a fogyasztó          vagyona stb.</a:t>
            </a:r>
            <a:endParaRPr lang="hu-HU" sz="2800" dirty="0"/>
          </a:p>
        </p:txBody>
      </p:sp>
      <p:cxnSp>
        <p:nvCxnSpPr>
          <p:cNvPr id="5" name="Egyenes összekötő nyíllal 4"/>
          <p:cNvCxnSpPr/>
          <p:nvPr/>
        </p:nvCxnSpPr>
        <p:spPr>
          <a:xfrm flipV="1">
            <a:off x="827584" y="1700808"/>
            <a:ext cx="0" cy="4608512"/>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827584" y="6309320"/>
            <a:ext cx="4032448" cy="1747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9" name="Egyenes összekötő 8"/>
          <p:cNvCxnSpPr/>
          <p:nvPr/>
        </p:nvCxnSpPr>
        <p:spPr>
          <a:xfrm>
            <a:off x="827584" y="2492896"/>
            <a:ext cx="3096344"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a:off x="827584" y="4005064"/>
            <a:ext cx="12241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p:nvPr/>
        </p:nvCxnSpPr>
        <p:spPr>
          <a:xfrm>
            <a:off x="2051720" y="3996928"/>
            <a:ext cx="0" cy="2312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a:off x="32386" y="3809075"/>
            <a:ext cx="827584" cy="369332"/>
          </a:xfrm>
          <a:prstGeom prst="rect">
            <a:avLst/>
          </a:prstGeom>
          <a:noFill/>
        </p:spPr>
        <p:txBody>
          <a:bodyPr wrap="square" rtlCol="0">
            <a:spAutoFit/>
          </a:bodyPr>
          <a:lstStyle/>
          <a:p>
            <a:r>
              <a:rPr lang="hu-HU" dirty="0" smtClean="0"/>
              <a:t>35 000</a:t>
            </a:r>
            <a:endParaRPr lang="hu-HU" dirty="0"/>
          </a:p>
        </p:txBody>
      </p:sp>
      <p:sp>
        <p:nvSpPr>
          <p:cNvPr id="17" name="Szövegdoboz 16"/>
          <p:cNvSpPr txBox="1"/>
          <p:nvPr/>
        </p:nvSpPr>
        <p:spPr>
          <a:xfrm>
            <a:off x="1413468" y="6317456"/>
            <a:ext cx="827584" cy="369332"/>
          </a:xfrm>
          <a:prstGeom prst="rect">
            <a:avLst/>
          </a:prstGeom>
          <a:noFill/>
        </p:spPr>
        <p:txBody>
          <a:bodyPr wrap="square" rtlCol="0">
            <a:spAutoFit/>
          </a:bodyPr>
          <a:lstStyle/>
          <a:p>
            <a:r>
              <a:rPr lang="hu-HU" dirty="0"/>
              <a:t>2</a:t>
            </a:r>
            <a:r>
              <a:rPr lang="hu-HU" dirty="0" smtClean="0"/>
              <a:t>5 000</a:t>
            </a:r>
            <a:endParaRPr lang="hu-HU" dirty="0"/>
          </a:p>
        </p:txBody>
      </p:sp>
      <p:cxnSp>
        <p:nvCxnSpPr>
          <p:cNvPr id="18" name="Egyenes összekötő 17"/>
          <p:cNvCxnSpPr/>
          <p:nvPr/>
        </p:nvCxnSpPr>
        <p:spPr>
          <a:xfrm flipV="1">
            <a:off x="827584" y="5114801"/>
            <a:ext cx="2124236" cy="334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a:off x="2951820" y="5114801"/>
            <a:ext cx="0" cy="120265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Szövegdoboz 21"/>
          <p:cNvSpPr txBox="1"/>
          <p:nvPr/>
        </p:nvSpPr>
        <p:spPr>
          <a:xfrm>
            <a:off x="62248" y="4468470"/>
            <a:ext cx="827584" cy="646331"/>
          </a:xfrm>
          <a:prstGeom prst="rect">
            <a:avLst/>
          </a:prstGeom>
          <a:noFill/>
        </p:spPr>
        <p:txBody>
          <a:bodyPr wrap="square" rtlCol="0">
            <a:spAutoFit/>
          </a:bodyPr>
          <a:lstStyle/>
          <a:p>
            <a:r>
              <a:rPr lang="hu-HU" dirty="0" smtClean="0"/>
              <a:t>35 000 − </a:t>
            </a:r>
            <a:r>
              <a:rPr lang="el-GR" dirty="0" smtClean="0"/>
              <a:t>γ</a:t>
            </a:r>
            <a:r>
              <a:rPr lang="hu-HU" dirty="0" smtClean="0"/>
              <a:t>K</a:t>
            </a:r>
            <a:endParaRPr lang="hu-HU" dirty="0"/>
          </a:p>
        </p:txBody>
      </p:sp>
      <p:sp>
        <p:nvSpPr>
          <p:cNvPr id="25" name="Szövegdoboz 24"/>
          <p:cNvSpPr txBox="1"/>
          <p:nvPr/>
        </p:nvSpPr>
        <p:spPr>
          <a:xfrm>
            <a:off x="2393452" y="6326794"/>
            <a:ext cx="1818508" cy="369332"/>
          </a:xfrm>
          <a:prstGeom prst="rect">
            <a:avLst/>
          </a:prstGeom>
          <a:noFill/>
        </p:spPr>
        <p:txBody>
          <a:bodyPr wrap="square" rtlCol="0">
            <a:spAutoFit/>
          </a:bodyPr>
          <a:lstStyle/>
          <a:p>
            <a:r>
              <a:rPr lang="hu-HU" dirty="0"/>
              <a:t>2</a:t>
            </a:r>
            <a:r>
              <a:rPr lang="hu-HU" dirty="0" smtClean="0"/>
              <a:t>5 000 +K −</a:t>
            </a:r>
            <a:r>
              <a:rPr lang="el-GR" dirty="0" smtClean="0"/>
              <a:t>γ</a:t>
            </a:r>
            <a:r>
              <a:rPr lang="hu-HU" dirty="0" smtClean="0"/>
              <a:t>K </a:t>
            </a:r>
            <a:endParaRPr lang="hu-HU" dirty="0"/>
          </a:p>
        </p:txBody>
      </p:sp>
      <p:sp>
        <p:nvSpPr>
          <p:cNvPr id="26" name="Szövegdoboz 25"/>
          <p:cNvSpPr txBox="1"/>
          <p:nvPr/>
        </p:nvSpPr>
        <p:spPr>
          <a:xfrm>
            <a:off x="2051720" y="3775636"/>
            <a:ext cx="1674186" cy="380075"/>
          </a:xfrm>
          <a:prstGeom prst="rect">
            <a:avLst/>
          </a:prstGeom>
          <a:noFill/>
        </p:spPr>
        <p:txBody>
          <a:bodyPr wrap="square" rtlCol="0">
            <a:spAutoFit/>
          </a:bodyPr>
          <a:lstStyle/>
          <a:p>
            <a:r>
              <a:rPr lang="hu-HU" dirty="0" smtClean="0"/>
              <a:t>Indulókészlet</a:t>
            </a:r>
            <a:endParaRPr lang="hu-HU" dirty="0"/>
          </a:p>
        </p:txBody>
      </p:sp>
      <p:sp>
        <p:nvSpPr>
          <p:cNvPr id="27" name="Szövegdoboz 26"/>
          <p:cNvSpPr txBox="1"/>
          <p:nvPr/>
        </p:nvSpPr>
        <p:spPr>
          <a:xfrm>
            <a:off x="2843808" y="4715605"/>
            <a:ext cx="1080120" cy="380075"/>
          </a:xfrm>
          <a:prstGeom prst="rect">
            <a:avLst/>
          </a:prstGeom>
          <a:noFill/>
        </p:spPr>
        <p:txBody>
          <a:bodyPr wrap="square" rtlCol="0">
            <a:spAutoFit/>
          </a:bodyPr>
          <a:lstStyle/>
          <a:p>
            <a:r>
              <a:rPr lang="hu-HU" dirty="0" smtClean="0"/>
              <a:t>Választás</a:t>
            </a:r>
            <a:endParaRPr lang="hu-HU" dirty="0"/>
          </a:p>
        </p:txBody>
      </p:sp>
      <p:sp>
        <p:nvSpPr>
          <p:cNvPr id="28" name="Oval 36"/>
          <p:cNvSpPr>
            <a:spLocks noChangeArrowheads="1"/>
          </p:cNvSpPr>
          <p:nvPr/>
        </p:nvSpPr>
        <p:spPr bwMode="auto">
          <a:xfrm>
            <a:off x="2017588" y="3996928"/>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sp>
        <p:nvSpPr>
          <p:cNvPr id="29" name="Oval 36"/>
          <p:cNvSpPr>
            <a:spLocks noChangeArrowheads="1"/>
          </p:cNvSpPr>
          <p:nvPr/>
        </p:nvSpPr>
        <p:spPr bwMode="auto">
          <a:xfrm>
            <a:off x="2917688" y="5109358"/>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graphicFrame>
        <p:nvGraphicFramePr>
          <p:cNvPr id="31" name="Objektum 30"/>
          <p:cNvGraphicFramePr>
            <a:graphicFrameLocks noChangeAspect="1"/>
          </p:cNvGraphicFramePr>
          <p:nvPr>
            <p:extLst>
              <p:ext uri="{D42A27DB-BD31-4B8C-83A1-F6EECF244321}">
                <p14:modId xmlns:p14="http://schemas.microsoft.com/office/powerpoint/2010/main" val="78084156"/>
              </p:ext>
            </p:extLst>
          </p:nvPr>
        </p:nvGraphicFramePr>
        <p:xfrm>
          <a:off x="2262300" y="5195403"/>
          <a:ext cx="687387" cy="666750"/>
        </p:xfrm>
        <a:graphic>
          <a:graphicData uri="http://schemas.openxmlformats.org/presentationml/2006/ole">
            <mc:AlternateContent xmlns:mc="http://schemas.openxmlformats.org/markup-compatibility/2006">
              <mc:Choice xmlns:v="urn:schemas-microsoft-com:vml" Requires="v">
                <p:oleObj spid="_x0000_s3098" name="Equation" r:id="rId3" imgW="431640" imgH="419040" progId="Equation.3">
                  <p:embed/>
                </p:oleObj>
              </mc:Choice>
              <mc:Fallback>
                <p:oleObj name="Equation" r:id="rId3" imgW="431640" imgH="41904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2300" y="5195403"/>
                        <a:ext cx="687387"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Szövegdoboz 31"/>
          <p:cNvSpPr txBox="1"/>
          <p:nvPr/>
        </p:nvSpPr>
        <p:spPr>
          <a:xfrm>
            <a:off x="918107" y="5342817"/>
            <a:ext cx="1475345" cy="369332"/>
          </a:xfrm>
          <a:prstGeom prst="rect">
            <a:avLst/>
          </a:prstGeom>
          <a:noFill/>
        </p:spPr>
        <p:txBody>
          <a:bodyPr wrap="square" rtlCol="0">
            <a:spAutoFit/>
          </a:bodyPr>
          <a:lstStyle/>
          <a:p>
            <a:r>
              <a:rPr lang="hu-HU" dirty="0" smtClean="0"/>
              <a:t>Meredekség=</a:t>
            </a:r>
            <a:endParaRPr lang="hu-HU" dirty="0"/>
          </a:p>
        </p:txBody>
      </p:sp>
      <p:sp>
        <p:nvSpPr>
          <p:cNvPr id="33" name="Szövegdoboz 32"/>
          <p:cNvSpPr txBox="1"/>
          <p:nvPr/>
        </p:nvSpPr>
        <p:spPr>
          <a:xfrm>
            <a:off x="483265" y="1700808"/>
            <a:ext cx="956387" cy="369332"/>
          </a:xfrm>
          <a:prstGeom prst="rect">
            <a:avLst/>
          </a:prstGeom>
          <a:noFill/>
        </p:spPr>
        <p:txBody>
          <a:bodyPr wrap="square" rtlCol="0">
            <a:spAutoFit/>
          </a:bodyPr>
          <a:lstStyle/>
          <a:p>
            <a:r>
              <a:rPr lang="hu-HU" dirty="0" err="1" smtClean="0"/>
              <a:t>C</a:t>
            </a:r>
            <a:r>
              <a:rPr lang="hu-HU" baseline="-25000" dirty="0" err="1" smtClean="0"/>
              <a:t>j</a:t>
            </a:r>
            <a:endParaRPr lang="hu-HU" dirty="0"/>
          </a:p>
        </p:txBody>
      </p:sp>
      <p:sp>
        <p:nvSpPr>
          <p:cNvPr id="34" name="Szövegdoboz 33"/>
          <p:cNvSpPr txBox="1"/>
          <p:nvPr/>
        </p:nvSpPr>
        <p:spPr>
          <a:xfrm>
            <a:off x="4597862" y="6307511"/>
            <a:ext cx="956387" cy="369332"/>
          </a:xfrm>
          <a:prstGeom prst="rect">
            <a:avLst/>
          </a:prstGeom>
          <a:noFill/>
        </p:spPr>
        <p:txBody>
          <a:bodyPr wrap="square" rtlCol="0">
            <a:spAutoFit/>
          </a:bodyPr>
          <a:lstStyle/>
          <a:p>
            <a:r>
              <a:rPr lang="hu-HU" dirty="0" err="1" smtClean="0"/>
              <a:t>C</a:t>
            </a:r>
            <a:r>
              <a:rPr lang="hu-HU" baseline="-25000" dirty="0" err="1" smtClean="0"/>
              <a:t>r</a:t>
            </a:r>
            <a:endParaRPr lang="hu-HU" dirty="0"/>
          </a:p>
        </p:txBody>
      </p:sp>
      <p:sp>
        <p:nvSpPr>
          <p:cNvPr id="23" name="Arc 19"/>
          <p:cNvSpPr>
            <a:spLocks/>
          </p:cNvSpPr>
          <p:nvPr/>
        </p:nvSpPr>
        <p:spPr bwMode="auto">
          <a:xfrm rot="10800000">
            <a:off x="2499307" y="3965673"/>
            <a:ext cx="2117013" cy="1816711"/>
          </a:xfrm>
          <a:custGeom>
            <a:avLst/>
            <a:gdLst>
              <a:gd name="T0" fmla="*/ 106320056 w 21500"/>
              <a:gd name="T1" fmla="*/ 0 h 20964"/>
              <a:gd name="T2" fmla="*/ 439338956 w 21500"/>
              <a:gd name="T3" fmla="*/ 280733316 h 20964"/>
              <a:gd name="T4" fmla="*/ 0 w 21500"/>
              <a:gd name="T5" fmla="*/ 311605467 h 20964"/>
              <a:gd name="T6" fmla="*/ 0 60000 65536"/>
              <a:gd name="T7" fmla="*/ 0 60000 65536"/>
              <a:gd name="T8" fmla="*/ 0 60000 65536"/>
              <a:gd name="T9" fmla="*/ 0 w 21500"/>
              <a:gd name="T10" fmla="*/ 0 h 20964"/>
              <a:gd name="T11" fmla="*/ 21500 w 21500"/>
              <a:gd name="T12" fmla="*/ 20964 h 20964"/>
            </a:gdLst>
            <a:ahLst/>
            <a:cxnLst>
              <a:cxn ang="T6">
                <a:pos x="T0" y="T1"/>
              </a:cxn>
              <a:cxn ang="T7">
                <a:pos x="T2" y="T3"/>
              </a:cxn>
              <a:cxn ang="T8">
                <a:pos x="T4" y="T5"/>
              </a:cxn>
            </a:cxnLst>
            <a:rect l="T9" t="T10" r="T11" b="T12"/>
            <a:pathLst>
              <a:path w="21500" h="20964" fill="none" extrusionOk="0">
                <a:moveTo>
                  <a:pt x="5202" y="0"/>
                </a:moveTo>
                <a:cubicBezTo>
                  <a:pt x="14089" y="2205"/>
                  <a:pt x="20619" y="9773"/>
                  <a:pt x="21499" y="18887"/>
                </a:cubicBezTo>
              </a:path>
              <a:path w="21500" h="20964" stroke="0" extrusionOk="0">
                <a:moveTo>
                  <a:pt x="5202" y="0"/>
                </a:moveTo>
                <a:cubicBezTo>
                  <a:pt x="14089" y="2205"/>
                  <a:pt x="20619" y="9773"/>
                  <a:pt x="21499" y="18887"/>
                </a:cubicBezTo>
                <a:lnTo>
                  <a:pt x="0" y="20964"/>
                </a:lnTo>
                <a:lnTo>
                  <a:pt x="5202" y="0"/>
                </a:lnTo>
                <a:close/>
              </a:path>
            </a:pathLst>
          </a:custGeom>
          <a:noFill/>
          <a:ln w="9525">
            <a:solidFill>
              <a:schemeClr val="tx1"/>
            </a:solidFill>
            <a:round/>
            <a:headEnd/>
            <a:tailEnd/>
          </a:ln>
        </p:spPr>
        <p:txBody>
          <a:bodyPr wrap="none" anchor="ctr"/>
          <a:lstStyle/>
          <a:p>
            <a:endParaRPr lang="hu-HU"/>
          </a:p>
        </p:txBody>
      </p:sp>
      <p:cxnSp>
        <p:nvCxnSpPr>
          <p:cNvPr id="7" name="Egyenes összekötő nyíllal 6"/>
          <p:cNvCxnSpPr/>
          <p:nvPr/>
        </p:nvCxnSpPr>
        <p:spPr>
          <a:xfrm flipH="1">
            <a:off x="1827260" y="4468470"/>
            <a:ext cx="566192" cy="874347"/>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sp>
        <p:nvSpPr>
          <p:cNvPr id="8" name="Szövegdoboz 7"/>
          <p:cNvSpPr txBox="1"/>
          <p:nvPr/>
        </p:nvSpPr>
        <p:spPr>
          <a:xfrm>
            <a:off x="4103948" y="5527483"/>
            <a:ext cx="1512168" cy="646331"/>
          </a:xfrm>
          <a:prstGeom prst="rect">
            <a:avLst/>
          </a:prstGeom>
          <a:noFill/>
        </p:spPr>
        <p:txBody>
          <a:bodyPr wrap="square" rtlCol="0">
            <a:spAutoFit/>
          </a:bodyPr>
          <a:lstStyle/>
          <a:p>
            <a:r>
              <a:rPr lang="hu-HU" dirty="0" smtClean="0"/>
              <a:t>Közömbösségi görbe</a:t>
            </a:r>
            <a:endParaRPr lang="hu-HU" dirty="0"/>
          </a:p>
        </p:txBody>
      </p:sp>
    </p:spTree>
    <p:extLst>
      <p:ext uri="{BB962C8B-B14F-4D97-AF65-F5344CB8AC3E}">
        <p14:creationId xmlns:p14="http://schemas.microsoft.com/office/powerpoint/2010/main" val="2042022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Preferenciák és valószínűség</a:t>
            </a:r>
            <a:endParaRPr lang="hu-HU" dirty="0"/>
          </a:p>
        </p:txBody>
      </p:sp>
      <p:sp>
        <p:nvSpPr>
          <p:cNvPr id="3" name="Tartalom helye 2"/>
          <p:cNvSpPr>
            <a:spLocks noGrp="1"/>
          </p:cNvSpPr>
          <p:nvPr>
            <p:ph idx="1"/>
          </p:nvPr>
        </p:nvSpPr>
        <p:spPr/>
        <p:txBody>
          <a:bodyPr>
            <a:normAutofit fontScale="92500"/>
          </a:bodyPr>
          <a:lstStyle/>
          <a:p>
            <a:r>
              <a:rPr lang="hu-HU" dirty="0" smtClean="0"/>
              <a:t>Az, hogy egy egyén hogyan értékeli a fogyasztást az egyik helyzetben a másikhoz viszonyítva, általában függ attól a valószínűségtől, amellyel a szóban forgó állapotok bekövetkeznek. </a:t>
            </a:r>
          </a:p>
          <a:p>
            <a:r>
              <a:rPr lang="hu-HU" dirty="0" smtClean="0"/>
              <a:t>Például annak az aránynak, amelyben hajlandó vagyok helyettesíteni az esős időbeli fogyasztásomat azzal, amikor nem esik, kapcsolatban kell lennie azzal, hogy milyen valószínűnek gondolom, hogy esni fog.</a:t>
            </a:r>
            <a:endParaRPr lang="hu-H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Hasznossági függvény</a:t>
            </a:r>
            <a:endParaRPr lang="hu-HU" dirty="0"/>
          </a:p>
        </p:txBody>
      </p:sp>
      <p:sp>
        <p:nvSpPr>
          <p:cNvPr id="3" name="Tartalom helye 2"/>
          <p:cNvSpPr>
            <a:spLocks noGrp="1"/>
          </p:cNvSpPr>
          <p:nvPr>
            <p:ph idx="1"/>
          </p:nvPr>
        </p:nvSpPr>
        <p:spPr/>
        <p:txBody>
          <a:bodyPr>
            <a:normAutofit fontScale="92500" lnSpcReduction="10000"/>
          </a:bodyPr>
          <a:lstStyle/>
          <a:p>
            <a:r>
              <a:rPr lang="hu-HU" dirty="0" err="1" smtClean="0"/>
              <a:t>Tfh</a:t>
            </a:r>
            <a:r>
              <a:rPr lang="hu-HU" dirty="0" smtClean="0"/>
              <a:t>. 2 olyan egymást kizáró eseményt figyelünk meg, mint az eső és a napsütés, a veszteség és nem veszteség vagy bármi más.</a:t>
            </a:r>
          </a:p>
          <a:p>
            <a:r>
              <a:rPr lang="hu-HU" dirty="0" smtClean="0"/>
              <a:t>Képviselje c</a:t>
            </a:r>
            <a:r>
              <a:rPr lang="hu-HU" baseline="-25000" dirty="0" smtClean="0"/>
              <a:t>1</a:t>
            </a:r>
            <a:r>
              <a:rPr lang="hu-HU" dirty="0" smtClean="0"/>
              <a:t> és c</a:t>
            </a:r>
            <a:r>
              <a:rPr lang="hu-HU" baseline="-25000" dirty="0" smtClean="0"/>
              <a:t>2</a:t>
            </a:r>
            <a:r>
              <a:rPr lang="hu-HU" dirty="0" smtClean="0"/>
              <a:t> az 1. és 2. állapotbeli fogyasztásokat, </a:t>
            </a:r>
            <a:r>
              <a:rPr lang="el-GR" dirty="0" smtClean="0"/>
              <a:t>π</a:t>
            </a:r>
            <a:r>
              <a:rPr lang="hu-HU" baseline="-25000" dirty="0" smtClean="0"/>
              <a:t>1 </a:t>
            </a:r>
            <a:r>
              <a:rPr lang="hu-HU" dirty="0" smtClean="0"/>
              <a:t>és (1</a:t>
            </a:r>
            <a:r>
              <a:rPr lang="hu-HU" dirty="0" smtClean="0">
                <a:latin typeface="Times New Roman"/>
                <a:cs typeface="Times New Roman"/>
              </a:rPr>
              <a:t>−</a:t>
            </a:r>
            <a:r>
              <a:rPr lang="el-GR" dirty="0" smtClean="0"/>
              <a:t>π</a:t>
            </a:r>
            <a:r>
              <a:rPr lang="hu-HU" baseline="-25000" dirty="0" smtClean="0"/>
              <a:t>1 </a:t>
            </a:r>
            <a:r>
              <a:rPr lang="hu-HU" dirty="0" smtClean="0"/>
              <a:t>=) </a:t>
            </a:r>
            <a:r>
              <a:rPr lang="el-GR" dirty="0" smtClean="0"/>
              <a:t>π</a:t>
            </a:r>
            <a:r>
              <a:rPr lang="hu-HU" baseline="-25000" dirty="0" smtClean="0"/>
              <a:t>2</a:t>
            </a:r>
            <a:r>
              <a:rPr lang="hu-HU" dirty="0" smtClean="0"/>
              <a:t> a két állapot bekövetkezésének tényleges valószínűségét.</a:t>
            </a:r>
          </a:p>
          <a:p>
            <a:r>
              <a:rPr lang="hu-HU" dirty="0" smtClean="0"/>
              <a:t>Ekkor a hasznossági függvény a következőképp írható fel: </a:t>
            </a:r>
            <a:r>
              <a:rPr lang="hu-HU" i="1" dirty="0" smtClean="0"/>
              <a:t>u</a:t>
            </a:r>
            <a:r>
              <a:rPr lang="hu-HU" dirty="0" smtClean="0"/>
              <a:t>(c</a:t>
            </a:r>
            <a:r>
              <a:rPr lang="hu-HU" baseline="-25000" dirty="0" smtClean="0"/>
              <a:t>1</a:t>
            </a:r>
            <a:r>
              <a:rPr lang="hu-HU" dirty="0" smtClean="0"/>
              <a:t>, c</a:t>
            </a:r>
            <a:r>
              <a:rPr lang="hu-HU" baseline="-25000" dirty="0" smtClean="0"/>
              <a:t>2</a:t>
            </a:r>
            <a:r>
              <a:rPr lang="hu-HU" dirty="0" smtClean="0"/>
              <a:t>,</a:t>
            </a:r>
            <a:r>
              <a:rPr lang="el-GR" dirty="0" smtClean="0"/>
              <a:t> π</a:t>
            </a:r>
            <a:r>
              <a:rPr lang="hu-HU" baseline="-25000" dirty="0" smtClean="0"/>
              <a:t>1</a:t>
            </a:r>
            <a:r>
              <a:rPr lang="hu-HU" dirty="0" smtClean="0"/>
              <a:t>,</a:t>
            </a:r>
            <a:r>
              <a:rPr lang="el-GR" dirty="0" smtClean="0"/>
              <a:t> π</a:t>
            </a:r>
            <a:r>
              <a:rPr lang="hu-HU" baseline="-25000" dirty="0" smtClean="0"/>
              <a:t>2</a:t>
            </a:r>
            <a:r>
              <a:rPr lang="hu-HU" dirty="0" smtClean="0"/>
              <a:t>). Ez az a függvény, amely az egyén preferenciáit képviseli az egyes állapotok fogyasztásaival kapcsolatban.</a:t>
            </a:r>
          </a:p>
          <a:p>
            <a:endParaRPr lang="hu-HU"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lstStyle/>
          <a:p>
            <a:r>
              <a:rPr lang="hu-HU" dirty="0" smtClean="0"/>
              <a:t>Példák hasznossági függvényekre</a:t>
            </a:r>
            <a:endParaRPr lang="hu-HU" dirty="0"/>
          </a:p>
        </p:txBody>
      </p:sp>
      <p:sp>
        <p:nvSpPr>
          <p:cNvPr id="3" name="Tartalom helye 2"/>
          <p:cNvSpPr>
            <a:spLocks noGrp="1"/>
          </p:cNvSpPr>
          <p:nvPr>
            <p:ph idx="1"/>
          </p:nvPr>
        </p:nvSpPr>
        <p:spPr>
          <a:xfrm>
            <a:off x="457200" y="1124744"/>
            <a:ext cx="8229600" cy="5544616"/>
          </a:xfrm>
        </p:spPr>
        <p:txBody>
          <a:bodyPr>
            <a:normAutofit fontScale="85000" lnSpcReduction="10000"/>
          </a:bodyPr>
          <a:lstStyle/>
          <a:p>
            <a:r>
              <a:rPr lang="hu-HU" dirty="0" smtClean="0"/>
              <a:t>Hasznossági függvényként az eddig használt függvény-formáinkat hasznosíthatjuk a döntések elemzéséhez.</a:t>
            </a:r>
          </a:p>
          <a:p>
            <a:r>
              <a:rPr lang="hu-HU" dirty="0" smtClean="0"/>
              <a:t>Pl. Az egyes fogyasztásuk előfordulásuk valószínűségével súlyozva (tök. helyettesítés):</a:t>
            </a:r>
          </a:p>
          <a:p>
            <a:pPr>
              <a:buNone/>
            </a:pPr>
            <a:r>
              <a:rPr lang="hu-HU" i="1" dirty="0" smtClean="0"/>
              <a:t>		u</a:t>
            </a:r>
            <a:r>
              <a:rPr lang="hu-HU" dirty="0" smtClean="0"/>
              <a:t>(c</a:t>
            </a:r>
            <a:r>
              <a:rPr lang="hu-HU" baseline="-25000" dirty="0" smtClean="0"/>
              <a:t>1</a:t>
            </a:r>
            <a:r>
              <a:rPr lang="hu-HU" dirty="0" smtClean="0"/>
              <a:t>, c</a:t>
            </a:r>
            <a:r>
              <a:rPr lang="hu-HU" baseline="-25000" dirty="0" smtClean="0"/>
              <a:t>2</a:t>
            </a:r>
            <a:r>
              <a:rPr lang="hu-HU" dirty="0" smtClean="0"/>
              <a:t>,</a:t>
            </a:r>
            <a:r>
              <a:rPr lang="el-GR" dirty="0" smtClean="0"/>
              <a:t> π</a:t>
            </a:r>
            <a:r>
              <a:rPr lang="hu-HU" baseline="-25000" dirty="0" smtClean="0"/>
              <a:t>1</a:t>
            </a:r>
            <a:r>
              <a:rPr lang="hu-HU" dirty="0" smtClean="0"/>
              <a:t>,</a:t>
            </a:r>
            <a:r>
              <a:rPr lang="el-GR" dirty="0" smtClean="0"/>
              <a:t> π</a:t>
            </a:r>
            <a:r>
              <a:rPr lang="hu-HU" baseline="-25000" dirty="0" smtClean="0"/>
              <a:t>2</a:t>
            </a:r>
            <a:r>
              <a:rPr lang="hu-HU" dirty="0" smtClean="0"/>
              <a:t>) = c</a:t>
            </a:r>
            <a:r>
              <a:rPr lang="hu-HU" baseline="-25000" dirty="0" smtClean="0"/>
              <a:t>1</a:t>
            </a:r>
            <a:r>
              <a:rPr lang="el-GR" dirty="0" smtClean="0"/>
              <a:t>π</a:t>
            </a:r>
            <a:r>
              <a:rPr lang="hu-HU" baseline="-25000" dirty="0" smtClean="0"/>
              <a:t>1</a:t>
            </a:r>
            <a:r>
              <a:rPr lang="hu-HU" dirty="0" smtClean="0">
                <a:latin typeface="Times New Roman"/>
                <a:cs typeface="Times New Roman"/>
              </a:rPr>
              <a:t>+ </a:t>
            </a:r>
            <a:r>
              <a:rPr lang="hu-HU" dirty="0" smtClean="0"/>
              <a:t>c</a:t>
            </a:r>
            <a:r>
              <a:rPr lang="hu-HU" baseline="-25000" dirty="0" smtClean="0"/>
              <a:t>2</a:t>
            </a:r>
            <a:r>
              <a:rPr lang="el-GR" dirty="0" smtClean="0"/>
              <a:t>π</a:t>
            </a:r>
            <a:r>
              <a:rPr lang="hu-HU" baseline="-25000" dirty="0" smtClean="0"/>
              <a:t>2</a:t>
            </a:r>
          </a:p>
          <a:p>
            <a:r>
              <a:rPr lang="hu-HU" dirty="0" smtClean="0"/>
              <a:t>A bizonytalansággal összefüggésben ezt a fajta kifejezést várható értéknek nevezzük.</a:t>
            </a:r>
          </a:p>
          <a:p>
            <a:r>
              <a:rPr lang="hu-HU" dirty="0" smtClean="0"/>
              <a:t>Egy másfajta hasznossági függvény, ami a bizonytalanság vizsgálatához használható, a </a:t>
            </a:r>
            <a:r>
              <a:rPr lang="hu-HU" dirty="0" err="1" smtClean="0"/>
              <a:t>Cobb-Douglas</a:t>
            </a:r>
            <a:r>
              <a:rPr lang="hu-HU" dirty="0" smtClean="0"/>
              <a:t> típusú hasznossági függvény:</a:t>
            </a:r>
          </a:p>
          <a:p>
            <a:pPr>
              <a:buNone/>
            </a:pPr>
            <a:r>
              <a:rPr lang="hu-HU" i="1" dirty="0" smtClean="0"/>
              <a:t>		u</a:t>
            </a:r>
            <a:r>
              <a:rPr lang="hu-HU" dirty="0" smtClean="0"/>
              <a:t>(c</a:t>
            </a:r>
            <a:r>
              <a:rPr lang="hu-HU" baseline="-25000" dirty="0" smtClean="0"/>
              <a:t>1</a:t>
            </a:r>
            <a:r>
              <a:rPr lang="hu-HU" dirty="0" smtClean="0"/>
              <a:t>, c</a:t>
            </a:r>
            <a:r>
              <a:rPr lang="hu-HU" baseline="-25000" dirty="0" smtClean="0"/>
              <a:t>2</a:t>
            </a:r>
            <a:r>
              <a:rPr lang="hu-HU" dirty="0" smtClean="0"/>
              <a:t>,</a:t>
            </a:r>
            <a:r>
              <a:rPr lang="el-GR" dirty="0" smtClean="0"/>
              <a:t> π</a:t>
            </a:r>
            <a:r>
              <a:rPr lang="hu-HU" dirty="0" smtClean="0"/>
              <a:t>,</a:t>
            </a:r>
            <a:r>
              <a:rPr lang="el-GR" dirty="0" smtClean="0"/>
              <a:t> </a:t>
            </a:r>
            <a:r>
              <a:rPr lang="hu-HU" dirty="0" smtClean="0"/>
              <a:t>1</a:t>
            </a:r>
            <a:r>
              <a:rPr lang="hu-HU" dirty="0" smtClean="0">
                <a:latin typeface="Times New Roman"/>
                <a:cs typeface="Times New Roman"/>
              </a:rPr>
              <a:t>−</a:t>
            </a:r>
            <a:r>
              <a:rPr lang="el-GR" dirty="0" smtClean="0"/>
              <a:t>π</a:t>
            </a:r>
            <a:r>
              <a:rPr lang="hu-HU" dirty="0" smtClean="0"/>
              <a:t>) = c</a:t>
            </a:r>
            <a:r>
              <a:rPr lang="hu-HU" baseline="-25000" dirty="0" smtClean="0"/>
              <a:t>1</a:t>
            </a:r>
            <a:r>
              <a:rPr lang="el-GR" baseline="30000" dirty="0" smtClean="0"/>
              <a:t>π</a:t>
            </a:r>
            <a:r>
              <a:rPr lang="hu-HU" baseline="30000" dirty="0" smtClean="0"/>
              <a:t> </a:t>
            </a:r>
            <a:r>
              <a:rPr lang="hu-HU" dirty="0" smtClean="0">
                <a:latin typeface="Times New Roman"/>
                <a:cs typeface="Times New Roman"/>
              </a:rPr>
              <a:t>* </a:t>
            </a:r>
            <a:r>
              <a:rPr lang="hu-HU" dirty="0" smtClean="0"/>
              <a:t>c</a:t>
            </a:r>
            <a:r>
              <a:rPr lang="hu-HU" baseline="-25000" dirty="0" smtClean="0"/>
              <a:t>2</a:t>
            </a:r>
            <a:r>
              <a:rPr lang="hu-HU" baseline="30000" dirty="0" smtClean="0"/>
              <a:t>1</a:t>
            </a:r>
            <a:r>
              <a:rPr lang="hu-HU" baseline="30000" dirty="0" smtClean="0">
                <a:latin typeface="Times New Roman"/>
                <a:cs typeface="Times New Roman"/>
              </a:rPr>
              <a:t>−</a:t>
            </a:r>
            <a:r>
              <a:rPr lang="el-GR" baseline="30000" dirty="0" smtClean="0"/>
              <a:t>π</a:t>
            </a:r>
            <a:endParaRPr lang="hu-HU" dirty="0" smtClean="0">
              <a:latin typeface="Times New Roman"/>
              <a:cs typeface="Times New Roman"/>
            </a:endParaRPr>
          </a:p>
          <a:p>
            <a:r>
              <a:rPr lang="hu-HU" dirty="0" smtClean="0"/>
              <a:t>Illetve e függvény monoton transzformációi pl.</a:t>
            </a:r>
          </a:p>
          <a:p>
            <a:pPr>
              <a:buNone/>
            </a:pPr>
            <a:r>
              <a:rPr lang="hu-HU" i="1" dirty="0" smtClean="0"/>
              <a:t>		u</a:t>
            </a:r>
            <a:r>
              <a:rPr lang="hu-HU" dirty="0" smtClean="0"/>
              <a:t>(c</a:t>
            </a:r>
            <a:r>
              <a:rPr lang="hu-HU" baseline="-25000" dirty="0" smtClean="0"/>
              <a:t>1</a:t>
            </a:r>
            <a:r>
              <a:rPr lang="hu-HU" dirty="0" smtClean="0"/>
              <a:t>, c</a:t>
            </a:r>
            <a:r>
              <a:rPr lang="hu-HU" baseline="-25000" dirty="0" smtClean="0"/>
              <a:t>2</a:t>
            </a:r>
            <a:r>
              <a:rPr lang="hu-HU" dirty="0" smtClean="0"/>
              <a:t>,</a:t>
            </a:r>
            <a:r>
              <a:rPr lang="el-GR" dirty="0" smtClean="0"/>
              <a:t> π</a:t>
            </a:r>
            <a:r>
              <a:rPr lang="hu-HU" dirty="0" smtClean="0"/>
              <a:t>,</a:t>
            </a:r>
            <a:r>
              <a:rPr lang="el-GR" dirty="0" smtClean="0"/>
              <a:t> </a:t>
            </a:r>
            <a:r>
              <a:rPr lang="hu-HU" dirty="0" smtClean="0"/>
              <a:t>1</a:t>
            </a:r>
            <a:r>
              <a:rPr lang="hu-HU" dirty="0" smtClean="0">
                <a:latin typeface="Times New Roman"/>
                <a:cs typeface="Times New Roman"/>
              </a:rPr>
              <a:t>−</a:t>
            </a:r>
            <a:r>
              <a:rPr lang="el-GR" dirty="0" smtClean="0"/>
              <a:t>π</a:t>
            </a:r>
            <a:r>
              <a:rPr lang="hu-HU" dirty="0" smtClean="0"/>
              <a:t>) = </a:t>
            </a:r>
            <a:r>
              <a:rPr lang="el-GR" dirty="0" smtClean="0"/>
              <a:t>π</a:t>
            </a:r>
            <a:r>
              <a:rPr lang="hu-HU" baseline="30000" dirty="0" smtClean="0"/>
              <a:t>.</a:t>
            </a:r>
            <a:r>
              <a:rPr lang="hu-HU" dirty="0" err="1" smtClean="0">
                <a:latin typeface="Times New Roman"/>
                <a:cs typeface="Times New Roman"/>
              </a:rPr>
              <a:t>ln</a:t>
            </a:r>
            <a:r>
              <a:rPr lang="hu-HU" dirty="0" smtClean="0"/>
              <a:t>(c</a:t>
            </a:r>
            <a:r>
              <a:rPr lang="hu-HU" baseline="-25000" dirty="0" smtClean="0"/>
              <a:t>1</a:t>
            </a:r>
            <a:r>
              <a:rPr lang="hu-HU" dirty="0" smtClean="0">
                <a:latin typeface="Times New Roman"/>
                <a:cs typeface="Times New Roman"/>
              </a:rPr>
              <a:t>) + (1-</a:t>
            </a:r>
            <a:r>
              <a:rPr lang="el-GR" dirty="0" smtClean="0"/>
              <a:t>π</a:t>
            </a:r>
            <a:r>
              <a:rPr lang="hu-HU" dirty="0" smtClean="0">
                <a:latin typeface="Times New Roman"/>
                <a:cs typeface="Times New Roman"/>
              </a:rPr>
              <a:t>)</a:t>
            </a:r>
            <a:r>
              <a:rPr lang="hu-HU" baseline="30000" dirty="0" smtClean="0"/>
              <a:t>.</a:t>
            </a:r>
            <a:r>
              <a:rPr lang="hu-HU" dirty="0" err="1" smtClean="0">
                <a:latin typeface="Times New Roman"/>
                <a:cs typeface="Times New Roman"/>
              </a:rPr>
              <a:t>ln</a:t>
            </a:r>
            <a:r>
              <a:rPr lang="hu-HU" dirty="0" smtClean="0"/>
              <a:t>(c</a:t>
            </a:r>
            <a:r>
              <a:rPr lang="hu-HU" baseline="-25000" dirty="0" smtClean="0"/>
              <a:t>2</a:t>
            </a:r>
            <a:r>
              <a:rPr lang="hu-HU" dirty="0" smtClean="0">
                <a:latin typeface="Times New Roman"/>
                <a:cs typeface="Times New Roman"/>
              </a:rPr>
              <a:t>)</a:t>
            </a:r>
          </a:p>
          <a:p>
            <a:endParaRPr lang="hu-H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Várható hasznossági függvény (</a:t>
            </a:r>
            <a:r>
              <a:rPr lang="hu-HU" dirty="0" err="1" smtClean="0"/>
              <a:t>Neumann-Morgernstern-féle</a:t>
            </a:r>
            <a:r>
              <a:rPr lang="hu-HU" dirty="0" smtClean="0"/>
              <a:t> h. </a:t>
            </a:r>
            <a:r>
              <a:rPr lang="hu-HU" dirty="0" err="1" smtClean="0"/>
              <a:t>fv</a:t>
            </a:r>
            <a:r>
              <a:rPr lang="hu-HU" dirty="0" smtClean="0"/>
              <a:t>.)</a:t>
            </a:r>
            <a:endParaRPr lang="hu-HU" dirty="0"/>
          </a:p>
        </p:txBody>
      </p:sp>
      <p:sp>
        <p:nvSpPr>
          <p:cNvPr id="3" name="Tartalom helye 2"/>
          <p:cNvSpPr>
            <a:spLocks noGrp="1"/>
          </p:cNvSpPr>
          <p:nvPr>
            <p:ph idx="1"/>
          </p:nvPr>
        </p:nvSpPr>
        <p:spPr>
          <a:xfrm>
            <a:off x="457200" y="1600200"/>
            <a:ext cx="8229600" cy="4997152"/>
          </a:xfrm>
        </p:spPr>
        <p:txBody>
          <a:bodyPr>
            <a:normAutofit fontScale="85000" lnSpcReduction="10000"/>
          </a:bodyPr>
          <a:lstStyle/>
          <a:p>
            <a:r>
              <a:rPr lang="hu-HU" dirty="0" smtClean="0"/>
              <a:t>Egy hasznos </a:t>
            </a:r>
            <a:r>
              <a:rPr lang="hu-HU" dirty="0" err="1" smtClean="0"/>
              <a:t>hasznosságifüggvény-forma</a:t>
            </a:r>
            <a:r>
              <a:rPr lang="hu-HU" dirty="0" smtClean="0"/>
              <a:t>:</a:t>
            </a:r>
          </a:p>
          <a:p>
            <a:pPr>
              <a:buNone/>
            </a:pPr>
            <a:r>
              <a:rPr lang="hu-HU" i="1" dirty="0" smtClean="0"/>
              <a:t>		u</a:t>
            </a:r>
            <a:r>
              <a:rPr lang="hu-HU" dirty="0" smtClean="0"/>
              <a:t>(c</a:t>
            </a:r>
            <a:r>
              <a:rPr lang="hu-HU" baseline="-25000" dirty="0" smtClean="0"/>
              <a:t>1</a:t>
            </a:r>
            <a:r>
              <a:rPr lang="hu-HU" dirty="0" smtClean="0"/>
              <a:t>, c</a:t>
            </a:r>
            <a:r>
              <a:rPr lang="hu-HU" baseline="-25000" dirty="0" smtClean="0"/>
              <a:t>2</a:t>
            </a:r>
            <a:r>
              <a:rPr lang="hu-HU" dirty="0" smtClean="0"/>
              <a:t>,</a:t>
            </a:r>
            <a:r>
              <a:rPr lang="el-GR" dirty="0" smtClean="0"/>
              <a:t> π</a:t>
            </a:r>
            <a:r>
              <a:rPr lang="hu-HU" baseline="-25000" dirty="0" smtClean="0"/>
              <a:t>1</a:t>
            </a:r>
            <a:r>
              <a:rPr lang="hu-HU" dirty="0" smtClean="0"/>
              <a:t>,</a:t>
            </a:r>
            <a:r>
              <a:rPr lang="el-GR" dirty="0" smtClean="0"/>
              <a:t> π</a:t>
            </a:r>
            <a:r>
              <a:rPr lang="hu-HU" baseline="-25000" dirty="0" smtClean="0"/>
              <a:t>2</a:t>
            </a:r>
            <a:r>
              <a:rPr lang="hu-HU" dirty="0" smtClean="0"/>
              <a:t>) = </a:t>
            </a:r>
            <a:r>
              <a:rPr lang="el-GR" dirty="0" smtClean="0"/>
              <a:t>π</a:t>
            </a:r>
            <a:r>
              <a:rPr lang="hu-HU" baseline="-25000" dirty="0" smtClean="0"/>
              <a:t>1</a:t>
            </a:r>
            <a:r>
              <a:rPr lang="hu-HU" baseline="30000" dirty="0" smtClean="0"/>
              <a:t>.</a:t>
            </a:r>
            <a:r>
              <a:rPr lang="hu-HU" i="1" dirty="0" smtClean="0">
                <a:cs typeface="Times New Roman"/>
              </a:rPr>
              <a:t>v</a:t>
            </a:r>
            <a:r>
              <a:rPr lang="hu-HU" dirty="0" smtClean="0"/>
              <a:t>(c</a:t>
            </a:r>
            <a:r>
              <a:rPr lang="hu-HU" baseline="-25000" dirty="0" smtClean="0"/>
              <a:t>1</a:t>
            </a:r>
            <a:r>
              <a:rPr lang="hu-HU" dirty="0" smtClean="0">
                <a:cs typeface="Times New Roman"/>
              </a:rPr>
              <a:t>) + </a:t>
            </a:r>
            <a:r>
              <a:rPr lang="el-GR" dirty="0" smtClean="0"/>
              <a:t>π</a:t>
            </a:r>
            <a:r>
              <a:rPr lang="hu-HU" baseline="-25000" dirty="0" smtClean="0"/>
              <a:t>2</a:t>
            </a:r>
            <a:r>
              <a:rPr lang="hu-HU" baseline="30000" dirty="0" smtClean="0"/>
              <a:t>.</a:t>
            </a:r>
            <a:r>
              <a:rPr lang="hu-HU" i="1" dirty="0" smtClean="0">
                <a:cs typeface="Times New Roman"/>
              </a:rPr>
              <a:t>v</a:t>
            </a:r>
            <a:r>
              <a:rPr lang="hu-HU" dirty="0" smtClean="0"/>
              <a:t>(c</a:t>
            </a:r>
            <a:r>
              <a:rPr lang="hu-HU" baseline="-25000" dirty="0" smtClean="0"/>
              <a:t>2</a:t>
            </a:r>
            <a:r>
              <a:rPr lang="hu-HU" dirty="0" smtClean="0">
                <a:cs typeface="Times New Roman"/>
              </a:rPr>
              <a:t>)</a:t>
            </a:r>
          </a:p>
          <a:p>
            <a:r>
              <a:rPr lang="hu-HU" dirty="0" smtClean="0"/>
              <a:t>Ami azt mondja ki, hogy a hasznosság leírható, mint az egyes állapotokhoz tartozó fogyasztások valamilyen </a:t>
            </a:r>
            <a:r>
              <a:rPr lang="hu-HU" i="1" dirty="0" smtClean="0">
                <a:cs typeface="Times New Roman"/>
              </a:rPr>
              <a:t>v</a:t>
            </a:r>
            <a:r>
              <a:rPr lang="hu-HU" dirty="0" smtClean="0"/>
              <a:t>(c</a:t>
            </a:r>
            <a:r>
              <a:rPr lang="hu-HU" baseline="-25000" dirty="0" smtClean="0"/>
              <a:t>1</a:t>
            </a:r>
            <a:r>
              <a:rPr lang="hu-HU" dirty="0" smtClean="0">
                <a:cs typeface="Times New Roman"/>
              </a:rPr>
              <a:t>) és </a:t>
            </a:r>
            <a:r>
              <a:rPr lang="hu-HU" i="1" dirty="0" smtClean="0">
                <a:cs typeface="Times New Roman"/>
              </a:rPr>
              <a:t>v</a:t>
            </a:r>
            <a:r>
              <a:rPr lang="hu-HU" dirty="0" smtClean="0"/>
              <a:t>(c</a:t>
            </a:r>
            <a:r>
              <a:rPr lang="hu-HU" baseline="-25000" dirty="0" smtClean="0"/>
              <a:t>2</a:t>
            </a:r>
            <a:r>
              <a:rPr lang="hu-HU" dirty="0" smtClean="0">
                <a:cs typeface="Times New Roman"/>
              </a:rPr>
              <a:t>) függvényének súlyozott összege, ahol a súlyokat a valószínűségek adják meg.</a:t>
            </a:r>
          </a:p>
          <a:p>
            <a:r>
              <a:rPr lang="hu-HU" dirty="0" smtClean="0">
                <a:cs typeface="Times New Roman"/>
              </a:rPr>
              <a:t>Az előző két függvény is e forma speciális eseteként </a:t>
            </a:r>
            <a:r>
              <a:rPr lang="hu-HU" dirty="0" err="1" smtClean="0">
                <a:cs typeface="Times New Roman"/>
              </a:rPr>
              <a:t>foggható</a:t>
            </a:r>
            <a:r>
              <a:rPr lang="hu-HU" dirty="0" smtClean="0">
                <a:cs typeface="Times New Roman"/>
              </a:rPr>
              <a:t> fel; (</a:t>
            </a:r>
            <a:r>
              <a:rPr lang="hu-HU" i="1" dirty="0" smtClean="0">
                <a:cs typeface="Times New Roman"/>
              </a:rPr>
              <a:t>v</a:t>
            </a:r>
            <a:r>
              <a:rPr lang="hu-HU" dirty="0" smtClean="0">
                <a:cs typeface="Times New Roman"/>
              </a:rPr>
              <a:t>(c)=</a:t>
            </a:r>
            <a:r>
              <a:rPr lang="hu-HU" dirty="0" err="1" smtClean="0">
                <a:cs typeface="Times New Roman"/>
              </a:rPr>
              <a:t>c</a:t>
            </a:r>
            <a:r>
              <a:rPr lang="hu-HU" dirty="0" smtClean="0">
                <a:cs typeface="Times New Roman"/>
              </a:rPr>
              <a:t>; és </a:t>
            </a:r>
            <a:r>
              <a:rPr lang="hu-HU" i="1" dirty="0" smtClean="0">
                <a:cs typeface="Times New Roman"/>
              </a:rPr>
              <a:t>v</a:t>
            </a:r>
            <a:r>
              <a:rPr lang="hu-HU" dirty="0" smtClean="0">
                <a:cs typeface="Times New Roman"/>
              </a:rPr>
              <a:t>(c)=</a:t>
            </a:r>
            <a:r>
              <a:rPr lang="hu-HU" dirty="0" err="1" smtClean="0">
                <a:cs typeface="Times New Roman"/>
              </a:rPr>
              <a:t>ln</a:t>
            </a:r>
            <a:r>
              <a:rPr lang="hu-HU" dirty="0" smtClean="0">
                <a:cs typeface="Times New Roman"/>
              </a:rPr>
              <a:t>(</a:t>
            </a:r>
            <a:r>
              <a:rPr lang="hu-HU" dirty="0" err="1" smtClean="0">
                <a:cs typeface="Times New Roman"/>
              </a:rPr>
              <a:t>c</a:t>
            </a:r>
            <a:r>
              <a:rPr lang="hu-HU" dirty="0" smtClean="0">
                <a:cs typeface="Times New Roman"/>
              </a:rPr>
              <a:t>))</a:t>
            </a:r>
          </a:p>
          <a:p>
            <a:r>
              <a:rPr lang="hu-HU" dirty="0" smtClean="0">
                <a:cs typeface="Times New Roman"/>
              </a:rPr>
              <a:t>Ha az egyik állapot bekövetkezésének valószínűsége biztos, akkor </a:t>
            </a:r>
            <a:r>
              <a:rPr lang="hu-HU" i="1" dirty="0" smtClean="0">
                <a:cs typeface="Times New Roman"/>
              </a:rPr>
              <a:t>u</a:t>
            </a:r>
            <a:r>
              <a:rPr lang="hu-HU" dirty="0" smtClean="0">
                <a:cs typeface="Times New Roman"/>
              </a:rPr>
              <a:t>=</a:t>
            </a:r>
            <a:r>
              <a:rPr lang="hu-HU" i="1" dirty="0" smtClean="0">
                <a:cs typeface="Times New Roman"/>
              </a:rPr>
              <a:t>v</a:t>
            </a:r>
            <a:r>
              <a:rPr lang="hu-HU" dirty="0" smtClean="0"/>
              <a:t>(c</a:t>
            </a:r>
            <a:r>
              <a:rPr lang="hu-HU" baseline="-25000" dirty="0" smtClean="0"/>
              <a:t>1</a:t>
            </a:r>
            <a:r>
              <a:rPr lang="hu-HU" dirty="0" smtClean="0">
                <a:cs typeface="Times New Roman"/>
              </a:rPr>
              <a:t>) vagy </a:t>
            </a:r>
            <a:r>
              <a:rPr lang="hu-HU" i="1" dirty="0" smtClean="0">
                <a:cs typeface="Times New Roman"/>
              </a:rPr>
              <a:t>u</a:t>
            </a:r>
            <a:r>
              <a:rPr lang="hu-HU" dirty="0" smtClean="0">
                <a:cs typeface="Times New Roman"/>
              </a:rPr>
              <a:t>=</a:t>
            </a:r>
            <a:r>
              <a:rPr lang="hu-HU" i="1" dirty="0" smtClean="0">
                <a:cs typeface="Times New Roman"/>
              </a:rPr>
              <a:t>v</a:t>
            </a:r>
            <a:r>
              <a:rPr lang="hu-HU" dirty="0" smtClean="0"/>
              <a:t>(c</a:t>
            </a:r>
            <a:r>
              <a:rPr lang="hu-HU" baseline="-25000" dirty="0" smtClean="0"/>
              <a:t>2</a:t>
            </a:r>
            <a:r>
              <a:rPr lang="hu-HU" dirty="0" smtClean="0">
                <a:cs typeface="Times New Roman"/>
              </a:rPr>
              <a:t>). Tehát a függvénybeli </a:t>
            </a:r>
            <a:r>
              <a:rPr lang="el-GR" dirty="0" smtClean="0"/>
              <a:t>π</a:t>
            </a:r>
            <a:r>
              <a:rPr lang="hu-HU" baseline="-25000" dirty="0" smtClean="0"/>
              <a:t>1</a:t>
            </a:r>
            <a:r>
              <a:rPr lang="hu-HU" baseline="30000" dirty="0" smtClean="0"/>
              <a:t>.</a:t>
            </a:r>
            <a:r>
              <a:rPr lang="hu-HU" i="1" dirty="0" smtClean="0">
                <a:cs typeface="Times New Roman"/>
              </a:rPr>
              <a:t>v</a:t>
            </a:r>
            <a:r>
              <a:rPr lang="hu-HU" dirty="0" smtClean="0"/>
              <a:t>(c</a:t>
            </a:r>
            <a:r>
              <a:rPr lang="hu-HU" baseline="-25000" dirty="0" smtClean="0"/>
              <a:t>1</a:t>
            </a:r>
            <a:r>
              <a:rPr lang="hu-HU" dirty="0" smtClean="0">
                <a:cs typeface="Times New Roman"/>
              </a:rPr>
              <a:t>) + </a:t>
            </a:r>
            <a:r>
              <a:rPr lang="el-GR" dirty="0" smtClean="0"/>
              <a:t>π</a:t>
            </a:r>
            <a:r>
              <a:rPr lang="hu-HU" baseline="-25000" dirty="0" smtClean="0"/>
              <a:t>2</a:t>
            </a:r>
            <a:r>
              <a:rPr lang="hu-HU" baseline="30000" dirty="0" smtClean="0"/>
              <a:t>.</a:t>
            </a:r>
            <a:r>
              <a:rPr lang="hu-HU" i="1" dirty="0" smtClean="0">
                <a:cs typeface="Times New Roman"/>
              </a:rPr>
              <a:t>v</a:t>
            </a:r>
            <a:r>
              <a:rPr lang="hu-HU" dirty="0" smtClean="0"/>
              <a:t>(c</a:t>
            </a:r>
            <a:r>
              <a:rPr lang="hu-HU" baseline="-25000" dirty="0" smtClean="0"/>
              <a:t>2</a:t>
            </a:r>
            <a:r>
              <a:rPr lang="hu-HU" dirty="0" smtClean="0">
                <a:cs typeface="Times New Roman"/>
              </a:rPr>
              <a:t>) kifejezés a fogyasztási pár átlagos vagy várható hasznosságát képviseli.</a:t>
            </a:r>
            <a:endParaRPr lang="hu-HU" dirty="0" smtClean="0"/>
          </a:p>
          <a:p>
            <a:endParaRPr lang="hu-HU" dirty="0" smtClean="0"/>
          </a:p>
          <a:p>
            <a:endParaRPr lang="hu-H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A helyettesítési határarány</a:t>
            </a:r>
            <a:endParaRPr lang="hu-HU" dirty="0"/>
          </a:p>
        </p:txBody>
      </p:sp>
      <p:sp>
        <p:nvSpPr>
          <p:cNvPr id="3" name="Tartalom helye 2"/>
          <p:cNvSpPr>
            <a:spLocks noGrp="1"/>
          </p:cNvSpPr>
          <p:nvPr>
            <p:ph idx="1"/>
          </p:nvPr>
        </p:nvSpPr>
        <p:spPr/>
        <p:txBody>
          <a:bodyPr/>
          <a:lstStyle/>
          <a:p>
            <a:r>
              <a:rPr lang="hu-HU" dirty="0" smtClean="0"/>
              <a:t>Ha a várható hasznossági függvényünk:</a:t>
            </a:r>
          </a:p>
          <a:p>
            <a:pPr>
              <a:buNone/>
            </a:pPr>
            <a:r>
              <a:rPr lang="hu-HU" i="1" dirty="0" smtClean="0"/>
              <a:t>		u</a:t>
            </a:r>
            <a:r>
              <a:rPr lang="hu-HU" dirty="0" smtClean="0"/>
              <a:t>(c</a:t>
            </a:r>
            <a:r>
              <a:rPr lang="hu-HU" baseline="-25000" dirty="0" smtClean="0"/>
              <a:t>1</a:t>
            </a:r>
            <a:r>
              <a:rPr lang="hu-HU" dirty="0" smtClean="0"/>
              <a:t>, c</a:t>
            </a:r>
            <a:r>
              <a:rPr lang="hu-HU" baseline="-25000" dirty="0" smtClean="0"/>
              <a:t>2</a:t>
            </a:r>
            <a:r>
              <a:rPr lang="hu-HU" dirty="0" smtClean="0"/>
              <a:t>,</a:t>
            </a:r>
            <a:r>
              <a:rPr lang="el-GR" dirty="0" smtClean="0"/>
              <a:t> π</a:t>
            </a:r>
            <a:r>
              <a:rPr lang="hu-HU" dirty="0" smtClean="0"/>
              <a:t>,</a:t>
            </a:r>
            <a:r>
              <a:rPr lang="el-GR" dirty="0" smtClean="0"/>
              <a:t> </a:t>
            </a:r>
            <a:r>
              <a:rPr lang="hu-HU" dirty="0" smtClean="0"/>
              <a:t>1</a:t>
            </a:r>
            <a:r>
              <a:rPr lang="hu-HU" dirty="0" smtClean="0">
                <a:latin typeface="Times New Roman"/>
                <a:cs typeface="Times New Roman"/>
              </a:rPr>
              <a:t>−</a:t>
            </a:r>
            <a:r>
              <a:rPr lang="el-GR" dirty="0" smtClean="0"/>
              <a:t>π</a:t>
            </a:r>
            <a:r>
              <a:rPr lang="hu-HU" dirty="0" smtClean="0"/>
              <a:t>) = </a:t>
            </a:r>
            <a:r>
              <a:rPr lang="el-GR" dirty="0" smtClean="0"/>
              <a:t>π</a:t>
            </a:r>
            <a:r>
              <a:rPr lang="hu-HU" baseline="30000" dirty="0" smtClean="0"/>
              <a:t>.</a:t>
            </a:r>
            <a:r>
              <a:rPr lang="hu-HU" i="1" dirty="0" smtClean="0">
                <a:cs typeface="Times New Roman"/>
              </a:rPr>
              <a:t>v</a:t>
            </a:r>
            <a:r>
              <a:rPr lang="hu-HU" dirty="0" smtClean="0"/>
              <a:t>(c</a:t>
            </a:r>
            <a:r>
              <a:rPr lang="hu-HU" baseline="-25000" dirty="0" smtClean="0"/>
              <a:t>1</a:t>
            </a:r>
            <a:r>
              <a:rPr lang="hu-HU" dirty="0" smtClean="0">
                <a:cs typeface="Times New Roman"/>
              </a:rPr>
              <a:t>) + (1</a:t>
            </a:r>
            <a:r>
              <a:rPr lang="hu-HU" dirty="0" smtClean="0">
                <a:latin typeface="Times New Roman"/>
                <a:cs typeface="Times New Roman"/>
              </a:rPr>
              <a:t>−</a:t>
            </a:r>
            <a:r>
              <a:rPr lang="el-GR" dirty="0" smtClean="0"/>
              <a:t>π</a:t>
            </a:r>
            <a:r>
              <a:rPr lang="hu-HU" dirty="0" smtClean="0"/>
              <a:t>)</a:t>
            </a:r>
            <a:r>
              <a:rPr lang="hu-HU" baseline="30000" dirty="0" smtClean="0"/>
              <a:t>.</a:t>
            </a:r>
            <a:r>
              <a:rPr lang="hu-HU" i="1" dirty="0" smtClean="0">
                <a:cs typeface="Times New Roman"/>
              </a:rPr>
              <a:t>v</a:t>
            </a:r>
            <a:r>
              <a:rPr lang="hu-HU" dirty="0" smtClean="0"/>
              <a:t>(c</a:t>
            </a:r>
            <a:r>
              <a:rPr lang="hu-HU" baseline="-25000" dirty="0" smtClean="0"/>
              <a:t>2</a:t>
            </a:r>
            <a:r>
              <a:rPr lang="hu-HU" dirty="0" smtClean="0">
                <a:cs typeface="Times New Roman"/>
              </a:rPr>
              <a:t>)</a:t>
            </a:r>
          </a:p>
          <a:p>
            <a:r>
              <a:rPr lang="hu-HU" dirty="0" smtClean="0"/>
              <a:t>Akkor a helyettesítési határarány (a közömbösségi görbe meredeksége egy adott pontban) a következő alakú lesz:</a:t>
            </a:r>
          </a:p>
        </p:txBody>
      </p:sp>
      <p:graphicFrame>
        <p:nvGraphicFramePr>
          <p:cNvPr id="4" name="Objektum 3"/>
          <p:cNvGraphicFramePr>
            <a:graphicFrameLocks noChangeAspect="1"/>
          </p:cNvGraphicFramePr>
          <p:nvPr>
            <p:extLst>
              <p:ext uri="{D42A27DB-BD31-4B8C-83A1-F6EECF244321}">
                <p14:modId xmlns:p14="http://schemas.microsoft.com/office/powerpoint/2010/main" val="586023845"/>
              </p:ext>
            </p:extLst>
          </p:nvPr>
        </p:nvGraphicFramePr>
        <p:xfrm>
          <a:off x="638175" y="4365625"/>
          <a:ext cx="7812088" cy="1139825"/>
        </p:xfrm>
        <a:graphic>
          <a:graphicData uri="http://schemas.openxmlformats.org/presentationml/2006/ole">
            <mc:AlternateContent xmlns:mc="http://schemas.openxmlformats.org/markup-compatibility/2006">
              <mc:Choice xmlns:v="urn:schemas-microsoft-com:vml" Requires="v">
                <p:oleObj spid="_x0000_s31768" name="Equation" r:id="rId3" imgW="2958840" imgH="431640" progId="Equation.3">
                  <p:embed/>
                </p:oleObj>
              </mc:Choice>
              <mc:Fallback>
                <p:oleObj name="Equation" r:id="rId3" imgW="2958840" imgH="431640"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175" y="4365625"/>
                        <a:ext cx="7812088" cy="1139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Pozitív affin transzformáció</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A várható hasznossági függvény alávethető bizonyos fajta transzformációnak, amely még mindig rendelkezik a várható hasznosság tulajdonságával (és ugyanazokat a preferenciákat fejezi ki). </a:t>
            </a:r>
          </a:p>
          <a:p>
            <a:r>
              <a:rPr lang="hu-HU" dirty="0" smtClean="0"/>
              <a:t>Azt mondjuk, hogy egy </a:t>
            </a:r>
            <a:r>
              <a:rPr lang="hu-HU" i="1" dirty="0" smtClean="0"/>
              <a:t>v</a:t>
            </a:r>
            <a:r>
              <a:rPr lang="hu-HU" dirty="0" smtClean="0"/>
              <a:t>(</a:t>
            </a:r>
            <a:r>
              <a:rPr lang="hu-HU" i="1" dirty="0" smtClean="0"/>
              <a:t>u</a:t>
            </a:r>
            <a:r>
              <a:rPr lang="hu-HU" dirty="0" smtClean="0"/>
              <a:t>) függvény pozitív affin transzformáció, ha felírható a következő formában: </a:t>
            </a:r>
            <a:r>
              <a:rPr lang="hu-HU" i="1" dirty="0" smtClean="0"/>
              <a:t>v</a:t>
            </a:r>
            <a:r>
              <a:rPr lang="hu-HU" dirty="0" smtClean="0"/>
              <a:t>(</a:t>
            </a:r>
            <a:r>
              <a:rPr lang="hu-HU" i="1" dirty="0" smtClean="0"/>
              <a:t>u</a:t>
            </a:r>
            <a:r>
              <a:rPr lang="hu-HU" dirty="0" smtClean="0"/>
              <a:t>) = </a:t>
            </a:r>
            <a:r>
              <a:rPr lang="hu-HU" i="1" dirty="0" smtClean="0"/>
              <a:t>au </a:t>
            </a:r>
            <a:r>
              <a:rPr lang="hu-HU" dirty="0" smtClean="0"/>
              <a:t>+ </a:t>
            </a:r>
            <a:r>
              <a:rPr lang="hu-HU" i="1" dirty="0" smtClean="0"/>
              <a:t>b</a:t>
            </a:r>
            <a:r>
              <a:rPr lang="hu-HU" dirty="0" smtClean="0"/>
              <a:t>, ahol </a:t>
            </a:r>
            <a:r>
              <a:rPr lang="hu-HU" i="1" dirty="0" smtClean="0"/>
              <a:t>a </a:t>
            </a:r>
            <a:r>
              <a:rPr lang="hu-HU" dirty="0" smtClean="0"/>
              <a:t>&gt; 0. Bármilyen más monoton transzformáció „elrontja” a várható hasznosság tulajdonságát.</a:t>
            </a:r>
            <a:endParaRPr lang="hu-H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Kockázatellenesség</a:t>
            </a:r>
            <a:endParaRPr lang="hu-HU" dirty="0"/>
          </a:p>
        </p:txBody>
      </p:sp>
      <p:sp>
        <p:nvSpPr>
          <p:cNvPr id="3" name="Tartalom helye 2"/>
          <p:cNvSpPr>
            <a:spLocks noGrp="1"/>
          </p:cNvSpPr>
          <p:nvPr>
            <p:ph idx="1"/>
          </p:nvPr>
        </p:nvSpPr>
        <p:spPr/>
        <p:txBody>
          <a:bodyPr>
            <a:normAutofit fontScale="92500" lnSpcReduction="20000"/>
          </a:bodyPr>
          <a:lstStyle/>
          <a:p>
            <a:r>
              <a:rPr lang="hu-HU" dirty="0" err="1" smtClean="0"/>
              <a:t>Tfh</a:t>
            </a:r>
            <a:r>
              <a:rPr lang="hu-HU" dirty="0" smtClean="0"/>
              <a:t>. egy fogyasztónak jelenleg 10 dollár a vagyona, és egy olyan játékon gondolkodik, amelyen 50%-os valószínűséggel nyerhet és veszíthet is 5 dollárt. E játék várható értéke:</a:t>
            </a:r>
          </a:p>
          <a:p>
            <a:r>
              <a:rPr lang="hu-HU" dirty="0" smtClean="0"/>
              <a:t>E(C) = </a:t>
            </a:r>
            <a:r>
              <a:rPr lang="el-GR" dirty="0" smtClean="0"/>
              <a:t>π</a:t>
            </a:r>
            <a:r>
              <a:rPr lang="hu-HU" baseline="-25000" dirty="0" smtClean="0"/>
              <a:t>1</a:t>
            </a:r>
            <a:r>
              <a:rPr lang="hu-HU" dirty="0" smtClean="0"/>
              <a:t>c</a:t>
            </a:r>
            <a:r>
              <a:rPr lang="hu-HU" baseline="-25000" dirty="0" smtClean="0"/>
              <a:t>1 </a:t>
            </a:r>
            <a:r>
              <a:rPr lang="hu-HU" dirty="0" smtClean="0">
                <a:latin typeface="Times New Roman"/>
                <a:cs typeface="Times New Roman"/>
              </a:rPr>
              <a:t>+ </a:t>
            </a:r>
            <a:r>
              <a:rPr lang="el-GR" dirty="0" smtClean="0"/>
              <a:t>π</a:t>
            </a:r>
            <a:r>
              <a:rPr lang="hu-HU" baseline="-25000" dirty="0" smtClean="0"/>
              <a:t>2</a:t>
            </a:r>
            <a:r>
              <a:rPr lang="hu-HU" dirty="0" smtClean="0"/>
              <a:t>c</a:t>
            </a:r>
            <a:r>
              <a:rPr lang="hu-HU" baseline="-25000" dirty="0" smtClean="0"/>
              <a:t>2</a:t>
            </a:r>
            <a:r>
              <a:rPr lang="hu-HU" dirty="0" smtClean="0"/>
              <a:t> = 0,5</a:t>
            </a:r>
            <a:r>
              <a:rPr lang="hu-HU" baseline="30000" dirty="0" smtClean="0"/>
              <a:t>.</a:t>
            </a:r>
            <a:r>
              <a:rPr lang="hu-HU" dirty="0" smtClean="0"/>
              <a:t>15+0,5</a:t>
            </a:r>
            <a:r>
              <a:rPr lang="hu-HU" baseline="30000" dirty="0" smtClean="0"/>
              <a:t>.</a:t>
            </a:r>
            <a:r>
              <a:rPr lang="hu-HU" dirty="0" smtClean="0"/>
              <a:t>5 = 10 dollár</a:t>
            </a:r>
          </a:p>
          <a:p>
            <a:r>
              <a:rPr lang="hu-HU" dirty="0" smtClean="0"/>
              <a:t>A várható hasznosság: 0,5</a:t>
            </a:r>
            <a:r>
              <a:rPr lang="hu-HU" baseline="30000" dirty="0" smtClean="0"/>
              <a:t>.</a:t>
            </a:r>
            <a:r>
              <a:rPr lang="hu-HU" i="1" dirty="0" smtClean="0"/>
              <a:t>u</a:t>
            </a:r>
            <a:r>
              <a:rPr lang="hu-HU" dirty="0" smtClean="0"/>
              <a:t>(15) + 0,5</a:t>
            </a:r>
            <a:r>
              <a:rPr lang="hu-HU" baseline="30000" dirty="0" smtClean="0"/>
              <a:t>.</a:t>
            </a:r>
            <a:r>
              <a:rPr lang="hu-HU" i="1" dirty="0" smtClean="0"/>
              <a:t>u</a:t>
            </a:r>
            <a:r>
              <a:rPr lang="hu-HU" dirty="0" smtClean="0"/>
              <a:t>(5)</a:t>
            </a:r>
          </a:p>
          <a:p>
            <a:r>
              <a:rPr lang="hu-HU" dirty="0" smtClean="0"/>
              <a:t>Ha a fogyasztó kockázatkerülő, akkor számára a biztos 10 dollár hasznosabb, mint 50 % eséllyel 15 és 50 % eséllyel 5 dollár kifizetés.</a:t>
            </a:r>
          </a:p>
          <a:p>
            <a:pPr>
              <a:buNone/>
            </a:pPr>
            <a:r>
              <a:rPr lang="hu-HU" dirty="0" smtClean="0"/>
              <a:t> </a:t>
            </a:r>
          </a:p>
        </p:txBody>
      </p:sp>
      <p:graphicFrame>
        <p:nvGraphicFramePr>
          <p:cNvPr id="4" name="Objektum 3"/>
          <p:cNvGraphicFramePr>
            <a:graphicFrameLocks noChangeAspect="1"/>
          </p:cNvGraphicFramePr>
          <p:nvPr/>
        </p:nvGraphicFramePr>
        <p:xfrm>
          <a:off x="1131888" y="5267325"/>
          <a:ext cx="5945187" cy="985838"/>
        </p:xfrm>
        <a:graphic>
          <a:graphicData uri="http://schemas.openxmlformats.org/presentationml/2006/ole">
            <mc:AlternateContent xmlns:mc="http://schemas.openxmlformats.org/markup-compatibility/2006">
              <mc:Choice xmlns:v="urn:schemas-microsoft-com:vml" Requires="v">
                <p:oleObj spid="_x0000_s29720" name="Equation" r:id="rId3" imgW="2603160" imgH="431640" progId="Equation.3">
                  <p:embed/>
                </p:oleObj>
              </mc:Choice>
              <mc:Fallback>
                <p:oleObj name="Equation" r:id="rId3" imgW="2603160" imgH="431640"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1888" y="5267325"/>
                        <a:ext cx="5945187" cy="985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Kockázatkerülő fogyasztó</a:t>
            </a:r>
            <a:endParaRPr lang="hu-HU" dirty="0"/>
          </a:p>
        </p:txBody>
      </p:sp>
      <p:sp>
        <p:nvSpPr>
          <p:cNvPr id="3" name="Tartalom helye 2"/>
          <p:cNvSpPr>
            <a:spLocks noGrp="1"/>
          </p:cNvSpPr>
          <p:nvPr>
            <p:ph idx="1"/>
          </p:nvPr>
        </p:nvSpPr>
        <p:spPr>
          <a:xfrm>
            <a:off x="4788024" y="2420888"/>
            <a:ext cx="3898776" cy="4032448"/>
          </a:xfrm>
        </p:spPr>
        <p:txBody>
          <a:bodyPr>
            <a:normAutofit lnSpcReduction="10000"/>
          </a:bodyPr>
          <a:lstStyle/>
          <a:p>
            <a:pPr>
              <a:buNone/>
            </a:pPr>
            <a:r>
              <a:rPr lang="hu-HU" dirty="0" smtClean="0"/>
              <a:t>	Egy kockázatellenes</a:t>
            </a:r>
          </a:p>
          <a:p>
            <a:pPr>
              <a:buNone/>
            </a:pPr>
            <a:r>
              <a:rPr lang="hu-HU" dirty="0" smtClean="0"/>
              <a:t>	fogyasztó számára e játék várható értékének haszna, azaz </a:t>
            </a:r>
            <a:r>
              <a:rPr lang="hu-HU" i="1" dirty="0" smtClean="0"/>
              <a:t>u</a:t>
            </a:r>
            <a:r>
              <a:rPr lang="hu-HU" dirty="0" smtClean="0"/>
              <a:t>(10) nagyobb, mint a játék várható hasznossága, ami 0,5</a:t>
            </a:r>
            <a:r>
              <a:rPr lang="hu-HU" i="1" dirty="0" smtClean="0"/>
              <a:t>u</a:t>
            </a:r>
            <a:r>
              <a:rPr lang="hu-HU" dirty="0" smtClean="0"/>
              <a:t>(15) + 0,5</a:t>
            </a:r>
            <a:r>
              <a:rPr lang="hu-HU" i="1" dirty="0" smtClean="0"/>
              <a:t>u</a:t>
            </a:r>
            <a:r>
              <a:rPr lang="hu-HU" dirty="0" smtClean="0"/>
              <a:t>(5)</a:t>
            </a:r>
            <a:endParaRPr lang="hu-HU" dirty="0"/>
          </a:p>
        </p:txBody>
      </p:sp>
      <p:cxnSp>
        <p:nvCxnSpPr>
          <p:cNvPr id="4" name="Egyenes összekötő nyíllal 3"/>
          <p:cNvCxnSpPr/>
          <p:nvPr/>
        </p:nvCxnSpPr>
        <p:spPr>
          <a:xfrm flipV="1">
            <a:off x="2051720" y="1268760"/>
            <a:ext cx="0" cy="5040560"/>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5" name="Egyenes összekötő nyíllal 4"/>
          <p:cNvCxnSpPr/>
          <p:nvPr/>
        </p:nvCxnSpPr>
        <p:spPr>
          <a:xfrm>
            <a:off x="2051720" y="6309320"/>
            <a:ext cx="4032448" cy="1747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sp>
        <p:nvSpPr>
          <p:cNvPr id="7" name="Ív 6"/>
          <p:cNvSpPr/>
          <p:nvPr/>
        </p:nvSpPr>
        <p:spPr>
          <a:xfrm>
            <a:off x="1691680" y="2420888"/>
            <a:ext cx="6336704" cy="4824536"/>
          </a:xfrm>
          <a:prstGeom prst="arc">
            <a:avLst>
              <a:gd name="adj1" fmla="val 12096037"/>
              <a:gd name="adj2" fmla="val 15914470"/>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9" name="Egyenes összekötő 8"/>
          <p:cNvCxnSpPr>
            <a:stCxn id="12" idx="7"/>
          </p:cNvCxnSpPr>
          <p:nvPr/>
        </p:nvCxnSpPr>
        <p:spPr>
          <a:xfrm flipV="1">
            <a:off x="2437592" y="2492896"/>
            <a:ext cx="1846376" cy="79364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llipszis 9"/>
          <p:cNvSpPr/>
          <p:nvPr/>
        </p:nvSpPr>
        <p:spPr>
          <a:xfrm>
            <a:off x="4283968" y="242088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Ellipszis 11"/>
          <p:cNvSpPr/>
          <p:nvPr/>
        </p:nvSpPr>
        <p:spPr>
          <a:xfrm>
            <a:off x="2376136" y="3276000"/>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Oval 36"/>
          <p:cNvSpPr>
            <a:spLocks noChangeArrowheads="1"/>
          </p:cNvSpPr>
          <p:nvPr/>
        </p:nvSpPr>
        <p:spPr bwMode="auto">
          <a:xfrm>
            <a:off x="3347864" y="2852936"/>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sp>
        <p:nvSpPr>
          <p:cNvPr id="15" name="Oval 36"/>
          <p:cNvSpPr>
            <a:spLocks noChangeArrowheads="1"/>
          </p:cNvSpPr>
          <p:nvPr/>
        </p:nvSpPr>
        <p:spPr bwMode="auto">
          <a:xfrm>
            <a:off x="3347864" y="2664000"/>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cxnSp>
        <p:nvCxnSpPr>
          <p:cNvPr id="17" name="Egyenes összekötő 16"/>
          <p:cNvCxnSpPr/>
          <p:nvPr/>
        </p:nvCxnSpPr>
        <p:spPr>
          <a:xfrm flipV="1">
            <a:off x="2051720" y="2448000"/>
            <a:ext cx="2268248" cy="8"/>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flipH="1">
            <a:off x="4320136" y="2431432"/>
            <a:ext cx="10544" cy="3877888"/>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3" name="Egyenes összekötő 22"/>
          <p:cNvCxnSpPr>
            <a:stCxn id="12" idx="4"/>
          </p:cNvCxnSpPr>
          <p:nvPr/>
        </p:nvCxnSpPr>
        <p:spPr>
          <a:xfrm flipH="1">
            <a:off x="2411760" y="3348000"/>
            <a:ext cx="376" cy="2950776"/>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flipV="1">
            <a:off x="2051720" y="3283432"/>
            <a:ext cx="360040" cy="1552"/>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Egyenes összekötő 26"/>
          <p:cNvCxnSpPr/>
          <p:nvPr/>
        </p:nvCxnSpPr>
        <p:spPr>
          <a:xfrm flipH="1">
            <a:off x="3384136" y="2708920"/>
            <a:ext cx="0" cy="360040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9" name="Egyenes összekötő 28"/>
          <p:cNvCxnSpPr>
            <a:endCxn id="15" idx="3"/>
          </p:cNvCxnSpPr>
          <p:nvPr/>
        </p:nvCxnSpPr>
        <p:spPr>
          <a:xfrm>
            <a:off x="2051720" y="2708928"/>
            <a:ext cx="1306141"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Egyenes összekötő 30"/>
          <p:cNvCxnSpPr/>
          <p:nvPr/>
        </p:nvCxnSpPr>
        <p:spPr>
          <a:xfrm>
            <a:off x="2051720" y="2880000"/>
            <a:ext cx="1306141"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2" name="Szövegdoboz 31"/>
          <p:cNvSpPr txBox="1"/>
          <p:nvPr/>
        </p:nvSpPr>
        <p:spPr>
          <a:xfrm>
            <a:off x="827584" y="1268760"/>
            <a:ext cx="2088232" cy="369332"/>
          </a:xfrm>
          <a:prstGeom prst="rect">
            <a:avLst/>
          </a:prstGeom>
          <a:noFill/>
        </p:spPr>
        <p:txBody>
          <a:bodyPr wrap="square" rtlCol="0">
            <a:spAutoFit/>
          </a:bodyPr>
          <a:lstStyle/>
          <a:p>
            <a:r>
              <a:rPr lang="hu-HU" dirty="0" smtClean="0"/>
              <a:t>Hasznosság</a:t>
            </a:r>
            <a:endParaRPr lang="hu-HU" dirty="0"/>
          </a:p>
        </p:txBody>
      </p:sp>
      <p:sp>
        <p:nvSpPr>
          <p:cNvPr id="34" name="Szövegdoboz 33"/>
          <p:cNvSpPr txBox="1"/>
          <p:nvPr/>
        </p:nvSpPr>
        <p:spPr>
          <a:xfrm>
            <a:off x="2267744" y="6309320"/>
            <a:ext cx="288032" cy="369332"/>
          </a:xfrm>
          <a:prstGeom prst="rect">
            <a:avLst/>
          </a:prstGeom>
          <a:noFill/>
        </p:spPr>
        <p:txBody>
          <a:bodyPr wrap="square" rtlCol="0">
            <a:spAutoFit/>
          </a:bodyPr>
          <a:lstStyle/>
          <a:p>
            <a:r>
              <a:rPr lang="hu-HU" dirty="0" smtClean="0"/>
              <a:t>5</a:t>
            </a:r>
            <a:endParaRPr lang="hu-HU" dirty="0"/>
          </a:p>
        </p:txBody>
      </p:sp>
      <p:sp>
        <p:nvSpPr>
          <p:cNvPr id="35" name="Szövegdoboz 34"/>
          <p:cNvSpPr txBox="1"/>
          <p:nvPr/>
        </p:nvSpPr>
        <p:spPr>
          <a:xfrm>
            <a:off x="3203848" y="6309320"/>
            <a:ext cx="576064" cy="369332"/>
          </a:xfrm>
          <a:prstGeom prst="rect">
            <a:avLst/>
          </a:prstGeom>
          <a:noFill/>
        </p:spPr>
        <p:txBody>
          <a:bodyPr wrap="square" rtlCol="0">
            <a:spAutoFit/>
          </a:bodyPr>
          <a:lstStyle/>
          <a:p>
            <a:r>
              <a:rPr lang="hu-HU" dirty="0" smtClean="0"/>
              <a:t>10</a:t>
            </a:r>
            <a:endParaRPr lang="hu-HU" dirty="0"/>
          </a:p>
        </p:txBody>
      </p:sp>
      <p:sp>
        <p:nvSpPr>
          <p:cNvPr id="36" name="Szövegdoboz 35"/>
          <p:cNvSpPr txBox="1"/>
          <p:nvPr/>
        </p:nvSpPr>
        <p:spPr>
          <a:xfrm>
            <a:off x="4139952" y="6309320"/>
            <a:ext cx="576064" cy="369332"/>
          </a:xfrm>
          <a:prstGeom prst="rect">
            <a:avLst/>
          </a:prstGeom>
          <a:noFill/>
        </p:spPr>
        <p:txBody>
          <a:bodyPr wrap="square" rtlCol="0">
            <a:spAutoFit/>
          </a:bodyPr>
          <a:lstStyle/>
          <a:p>
            <a:r>
              <a:rPr lang="hu-HU" dirty="0" smtClean="0"/>
              <a:t>15</a:t>
            </a:r>
            <a:endParaRPr lang="hu-HU" dirty="0"/>
          </a:p>
        </p:txBody>
      </p:sp>
      <p:sp>
        <p:nvSpPr>
          <p:cNvPr id="38" name="Szövegdoboz 37"/>
          <p:cNvSpPr txBox="1"/>
          <p:nvPr/>
        </p:nvSpPr>
        <p:spPr>
          <a:xfrm>
            <a:off x="1547664" y="3140968"/>
            <a:ext cx="1080120" cy="369332"/>
          </a:xfrm>
          <a:prstGeom prst="rect">
            <a:avLst/>
          </a:prstGeom>
          <a:noFill/>
        </p:spPr>
        <p:txBody>
          <a:bodyPr wrap="square" rtlCol="0">
            <a:spAutoFit/>
          </a:bodyPr>
          <a:lstStyle/>
          <a:p>
            <a:r>
              <a:rPr lang="hu-HU" i="1" dirty="0" smtClean="0"/>
              <a:t>u</a:t>
            </a:r>
            <a:r>
              <a:rPr lang="hu-HU" dirty="0" smtClean="0"/>
              <a:t>(5)</a:t>
            </a:r>
            <a:endParaRPr lang="hu-HU" dirty="0"/>
          </a:p>
        </p:txBody>
      </p:sp>
      <p:sp>
        <p:nvSpPr>
          <p:cNvPr id="39" name="Szövegdoboz 38"/>
          <p:cNvSpPr txBox="1"/>
          <p:nvPr/>
        </p:nvSpPr>
        <p:spPr>
          <a:xfrm>
            <a:off x="1440136" y="2204864"/>
            <a:ext cx="1080120" cy="369332"/>
          </a:xfrm>
          <a:prstGeom prst="rect">
            <a:avLst/>
          </a:prstGeom>
          <a:noFill/>
        </p:spPr>
        <p:txBody>
          <a:bodyPr wrap="square" rtlCol="0">
            <a:spAutoFit/>
          </a:bodyPr>
          <a:lstStyle/>
          <a:p>
            <a:r>
              <a:rPr lang="hu-HU" i="1" dirty="0" smtClean="0"/>
              <a:t>u</a:t>
            </a:r>
            <a:r>
              <a:rPr lang="hu-HU" dirty="0" smtClean="0"/>
              <a:t>(15)</a:t>
            </a:r>
            <a:endParaRPr lang="hu-HU" dirty="0"/>
          </a:p>
        </p:txBody>
      </p:sp>
      <p:sp>
        <p:nvSpPr>
          <p:cNvPr id="40" name="Szövegdoboz 39"/>
          <p:cNvSpPr txBox="1"/>
          <p:nvPr/>
        </p:nvSpPr>
        <p:spPr>
          <a:xfrm>
            <a:off x="1440136" y="2492896"/>
            <a:ext cx="1080120" cy="369332"/>
          </a:xfrm>
          <a:prstGeom prst="rect">
            <a:avLst/>
          </a:prstGeom>
          <a:noFill/>
        </p:spPr>
        <p:txBody>
          <a:bodyPr wrap="square" rtlCol="0">
            <a:spAutoFit/>
          </a:bodyPr>
          <a:lstStyle/>
          <a:p>
            <a:r>
              <a:rPr lang="hu-HU" i="1" dirty="0" smtClean="0"/>
              <a:t>u</a:t>
            </a:r>
            <a:r>
              <a:rPr lang="hu-HU" dirty="0" smtClean="0"/>
              <a:t>(10)</a:t>
            </a:r>
            <a:endParaRPr lang="hu-HU" dirty="0"/>
          </a:p>
        </p:txBody>
      </p:sp>
      <p:sp>
        <p:nvSpPr>
          <p:cNvPr id="41" name="Szövegdoboz 40"/>
          <p:cNvSpPr txBox="1"/>
          <p:nvPr/>
        </p:nvSpPr>
        <p:spPr>
          <a:xfrm>
            <a:off x="648000" y="2780928"/>
            <a:ext cx="1800200" cy="369332"/>
          </a:xfrm>
          <a:prstGeom prst="rect">
            <a:avLst/>
          </a:prstGeom>
          <a:noFill/>
        </p:spPr>
        <p:txBody>
          <a:bodyPr wrap="square" rtlCol="0">
            <a:spAutoFit/>
          </a:bodyPr>
          <a:lstStyle/>
          <a:p>
            <a:r>
              <a:rPr lang="hu-HU" dirty="0" smtClean="0"/>
              <a:t>½</a:t>
            </a:r>
            <a:r>
              <a:rPr lang="hu-HU" i="1" dirty="0" smtClean="0"/>
              <a:t>u</a:t>
            </a:r>
            <a:r>
              <a:rPr lang="hu-HU" dirty="0" smtClean="0"/>
              <a:t>(5)+½</a:t>
            </a:r>
            <a:r>
              <a:rPr lang="hu-HU" i="1" dirty="0" smtClean="0"/>
              <a:t>u</a:t>
            </a:r>
            <a:r>
              <a:rPr lang="hu-HU" dirty="0" smtClean="0"/>
              <a:t>(15) </a:t>
            </a:r>
            <a:endParaRPr lang="hu-HU" dirty="0"/>
          </a:p>
        </p:txBody>
      </p:sp>
      <p:sp>
        <p:nvSpPr>
          <p:cNvPr id="42" name="Szövegdoboz 41"/>
          <p:cNvSpPr txBox="1"/>
          <p:nvPr/>
        </p:nvSpPr>
        <p:spPr>
          <a:xfrm>
            <a:off x="107504" y="3573016"/>
            <a:ext cx="1872208" cy="2308324"/>
          </a:xfrm>
          <a:prstGeom prst="rect">
            <a:avLst/>
          </a:prstGeom>
          <a:noFill/>
        </p:spPr>
        <p:txBody>
          <a:bodyPr wrap="square" rtlCol="0">
            <a:spAutoFit/>
          </a:bodyPr>
          <a:lstStyle/>
          <a:p>
            <a:r>
              <a:rPr lang="hu-HU" dirty="0" smtClean="0"/>
              <a:t>A kockázatkerülő fogyasztó hasznossági függvénye konkáv, a vagyon növekedésével egyre laposabbá válik. </a:t>
            </a:r>
            <a:endParaRPr lang="hu-HU" dirty="0"/>
          </a:p>
        </p:txBody>
      </p:sp>
      <p:sp>
        <p:nvSpPr>
          <p:cNvPr id="43" name="Szövegdoboz 42"/>
          <p:cNvSpPr txBox="1"/>
          <p:nvPr/>
        </p:nvSpPr>
        <p:spPr>
          <a:xfrm>
            <a:off x="4427984" y="2060848"/>
            <a:ext cx="1224136" cy="369332"/>
          </a:xfrm>
          <a:prstGeom prst="rect">
            <a:avLst/>
          </a:prstGeom>
          <a:noFill/>
        </p:spPr>
        <p:txBody>
          <a:bodyPr wrap="square" rtlCol="0">
            <a:spAutoFit/>
          </a:bodyPr>
          <a:lstStyle/>
          <a:p>
            <a:r>
              <a:rPr lang="hu-HU" i="1" dirty="0" smtClean="0"/>
              <a:t>u</a:t>
            </a:r>
            <a:r>
              <a:rPr lang="hu-HU" dirty="0" smtClean="0"/>
              <a:t>(vagyon)</a:t>
            </a:r>
            <a:endParaRPr lang="hu-HU" dirty="0"/>
          </a:p>
        </p:txBody>
      </p:sp>
      <p:sp>
        <p:nvSpPr>
          <p:cNvPr id="6" name="Téglalap 5"/>
          <p:cNvSpPr/>
          <p:nvPr/>
        </p:nvSpPr>
        <p:spPr>
          <a:xfrm>
            <a:off x="2555776" y="1268760"/>
            <a:ext cx="59046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A kockázatkerülő magatartás feltételezése általában jellemző a fogyasztói és befektetői magatartás vizsgálatakor.</a:t>
            </a:r>
            <a:endParaRPr lang="hu-HU" dirty="0"/>
          </a:p>
        </p:txBody>
      </p:sp>
      <p:sp>
        <p:nvSpPr>
          <p:cNvPr id="8" name="Szövegdoboz 7"/>
          <p:cNvSpPr txBox="1"/>
          <p:nvPr/>
        </p:nvSpPr>
        <p:spPr>
          <a:xfrm>
            <a:off x="5148064" y="6298776"/>
            <a:ext cx="1512168" cy="379876"/>
          </a:xfrm>
          <a:prstGeom prst="rect">
            <a:avLst/>
          </a:prstGeom>
          <a:noFill/>
        </p:spPr>
        <p:txBody>
          <a:bodyPr wrap="square" rtlCol="0">
            <a:spAutoFit/>
          </a:bodyPr>
          <a:lstStyle/>
          <a:p>
            <a:r>
              <a:rPr lang="hu-HU" dirty="0" smtClean="0"/>
              <a:t>Vagyon</a:t>
            </a:r>
            <a:endParaRPr lang="hu-H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normAutofit fontScale="90000"/>
          </a:bodyPr>
          <a:lstStyle/>
          <a:p>
            <a:r>
              <a:rPr lang="hu-HU" dirty="0" err="1" smtClean="0"/>
              <a:t>Kockázatsemleges</a:t>
            </a:r>
            <a:r>
              <a:rPr lang="hu-HU" dirty="0" smtClean="0"/>
              <a:t> és kockázatkedvelő</a:t>
            </a:r>
            <a:endParaRPr lang="hu-HU" dirty="0"/>
          </a:p>
        </p:txBody>
      </p:sp>
      <p:sp>
        <p:nvSpPr>
          <p:cNvPr id="3" name="Tartalom helye 2"/>
          <p:cNvSpPr>
            <a:spLocks noGrp="1"/>
          </p:cNvSpPr>
          <p:nvPr>
            <p:ph idx="1"/>
          </p:nvPr>
        </p:nvSpPr>
        <p:spPr>
          <a:xfrm>
            <a:off x="467544" y="1124744"/>
            <a:ext cx="8229600" cy="4525963"/>
          </a:xfrm>
        </p:spPr>
        <p:txBody>
          <a:bodyPr/>
          <a:lstStyle/>
          <a:p>
            <a:r>
              <a:rPr lang="hu-HU" dirty="0" smtClean="0"/>
              <a:t>Megtörténhet az is, hogy a fogyasztó a játékot részesíti előnyben a várható értékhez képest, ebben az esetben ő kockázatkedvelő.</a:t>
            </a:r>
          </a:p>
          <a:p>
            <a:endParaRPr lang="hu-HU" dirty="0" smtClean="0"/>
          </a:p>
          <a:p>
            <a:endParaRPr lang="hu-HU" dirty="0" smtClean="0"/>
          </a:p>
          <a:p>
            <a:r>
              <a:rPr lang="hu-HU" dirty="0" smtClean="0"/>
              <a:t>A köztes eset a lineáris hasznossági függvény; ez a tökéletes helyettesítés esete, ilyenkor a várható érték a játék várható hasznossága. </a:t>
            </a:r>
            <a:endParaRPr lang="hu-HU" dirty="0"/>
          </a:p>
        </p:txBody>
      </p:sp>
      <p:graphicFrame>
        <p:nvGraphicFramePr>
          <p:cNvPr id="30722" name="Object 2"/>
          <p:cNvGraphicFramePr>
            <a:graphicFrameLocks noChangeAspect="1"/>
          </p:cNvGraphicFramePr>
          <p:nvPr/>
        </p:nvGraphicFramePr>
        <p:xfrm>
          <a:off x="899592" y="2708920"/>
          <a:ext cx="5945187" cy="985838"/>
        </p:xfrm>
        <a:graphic>
          <a:graphicData uri="http://schemas.openxmlformats.org/presentationml/2006/ole">
            <mc:AlternateContent xmlns:mc="http://schemas.openxmlformats.org/markup-compatibility/2006">
              <mc:Choice xmlns:v="urn:schemas-microsoft-com:vml" Requires="v">
                <p:oleObj spid="_x0000_s30764" name="Equation" r:id="rId3" imgW="2603160" imgH="431640" progId="Equation.3">
                  <p:embed/>
                </p:oleObj>
              </mc:Choice>
              <mc:Fallback>
                <p:oleObj name="Equation" r:id="rId3" imgW="2603160" imgH="431640" progId="Equation.3">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708920"/>
                        <a:ext cx="5945187" cy="985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3"/>
          <p:cNvGraphicFramePr>
            <a:graphicFrameLocks noChangeAspect="1"/>
          </p:cNvGraphicFramePr>
          <p:nvPr/>
        </p:nvGraphicFramePr>
        <p:xfrm>
          <a:off x="899592" y="5373216"/>
          <a:ext cx="5945187" cy="985838"/>
        </p:xfrm>
        <a:graphic>
          <a:graphicData uri="http://schemas.openxmlformats.org/presentationml/2006/ole">
            <mc:AlternateContent xmlns:mc="http://schemas.openxmlformats.org/markup-compatibility/2006">
              <mc:Choice xmlns:v="urn:schemas-microsoft-com:vml" Requires="v">
                <p:oleObj spid="_x0000_s30765" name="Equation" r:id="rId5" imgW="2603160" imgH="431640" progId="Equation.3">
                  <p:embed/>
                </p:oleObj>
              </mc:Choice>
              <mc:Fallback>
                <p:oleObj name="Equation" r:id="rId5" imgW="2603160" imgH="431640" progId="Equation.3">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373216"/>
                        <a:ext cx="5945187" cy="985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Pénzbeli aktívák hozadékrátája</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Ha nincs bizonytalanság az aktívák készpénzhozamát illetően, akkor mindegyik azonos szolgáltatást nyújtó aktívának ugyanakkora hozadékrátát kellene adnia.</a:t>
            </a:r>
          </a:p>
          <a:p>
            <a:r>
              <a:rPr lang="hu-HU" dirty="0" smtClean="0"/>
              <a:t>Ha ugyanis valamelyik aktívának nagyobb lenne a hozadékrátája, mint egy másiknak, és a két aktíva egyébként azonos, akkor senki sem akarná megvenni az alacsonyabb hozadékrátájú aktívát.</a:t>
            </a:r>
            <a:endParaRPr lang="hu-H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Kockázatkedvelő fogyasztó</a:t>
            </a:r>
            <a:endParaRPr lang="hu-HU" dirty="0"/>
          </a:p>
        </p:txBody>
      </p:sp>
      <p:sp>
        <p:nvSpPr>
          <p:cNvPr id="3" name="Tartalom helye 2"/>
          <p:cNvSpPr>
            <a:spLocks noGrp="1"/>
          </p:cNvSpPr>
          <p:nvPr>
            <p:ph idx="1"/>
          </p:nvPr>
        </p:nvSpPr>
        <p:spPr>
          <a:xfrm>
            <a:off x="4788024" y="1600200"/>
            <a:ext cx="3898776" cy="4525963"/>
          </a:xfrm>
        </p:spPr>
        <p:txBody>
          <a:bodyPr>
            <a:normAutofit/>
          </a:bodyPr>
          <a:lstStyle/>
          <a:p>
            <a:pPr>
              <a:buNone/>
            </a:pPr>
            <a:r>
              <a:rPr lang="hu-HU" dirty="0" smtClean="0"/>
              <a:t>	Egy kockázatkedvelő fogyasztó számára a játék várható hasznossága, ami 0,5</a:t>
            </a:r>
            <a:r>
              <a:rPr lang="hu-HU" i="1" dirty="0" smtClean="0"/>
              <a:t>u</a:t>
            </a:r>
            <a:r>
              <a:rPr lang="hu-HU" dirty="0" smtClean="0"/>
              <a:t>(15) + 0,5</a:t>
            </a:r>
            <a:r>
              <a:rPr lang="hu-HU" i="1" dirty="0" smtClean="0"/>
              <a:t>u</a:t>
            </a:r>
            <a:r>
              <a:rPr lang="hu-HU" dirty="0" smtClean="0"/>
              <a:t>(5) nagyobb, mint a várható értékének haszna, ami </a:t>
            </a:r>
            <a:r>
              <a:rPr lang="hu-HU" i="1" dirty="0" smtClean="0"/>
              <a:t>u</a:t>
            </a:r>
            <a:r>
              <a:rPr lang="hu-HU" dirty="0" smtClean="0"/>
              <a:t>(10)</a:t>
            </a:r>
            <a:endParaRPr lang="hu-HU" dirty="0"/>
          </a:p>
        </p:txBody>
      </p:sp>
      <p:cxnSp>
        <p:nvCxnSpPr>
          <p:cNvPr id="4" name="Egyenes összekötő nyíllal 3"/>
          <p:cNvCxnSpPr/>
          <p:nvPr/>
        </p:nvCxnSpPr>
        <p:spPr>
          <a:xfrm flipV="1">
            <a:off x="2051720" y="1268760"/>
            <a:ext cx="0" cy="5040560"/>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5" name="Egyenes összekötő nyíllal 4"/>
          <p:cNvCxnSpPr/>
          <p:nvPr/>
        </p:nvCxnSpPr>
        <p:spPr>
          <a:xfrm>
            <a:off x="2051720" y="6309320"/>
            <a:ext cx="4032448" cy="1747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sp>
        <p:nvSpPr>
          <p:cNvPr id="7" name="Ív 6"/>
          <p:cNvSpPr/>
          <p:nvPr/>
        </p:nvSpPr>
        <p:spPr>
          <a:xfrm rot="10800000">
            <a:off x="-1332656" y="-1467544"/>
            <a:ext cx="6408712" cy="4824536"/>
          </a:xfrm>
          <a:prstGeom prst="arc">
            <a:avLst>
              <a:gd name="adj1" fmla="val 12096037"/>
              <a:gd name="adj2" fmla="val 15914470"/>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9" name="Egyenes összekötő 8"/>
          <p:cNvCxnSpPr>
            <a:stCxn id="12" idx="7"/>
          </p:cNvCxnSpPr>
          <p:nvPr/>
        </p:nvCxnSpPr>
        <p:spPr>
          <a:xfrm flipV="1">
            <a:off x="2437592" y="2492896"/>
            <a:ext cx="1846376" cy="79364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llipszis 9"/>
          <p:cNvSpPr/>
          <p:nvPr/>
        </p:nvSpPr>
        <p:spPr>
          <a:xfrm>
            <a:off x="4283968" y="242088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Ellipszis 11"/>
          <p:cNvSpPr/>
          <p:nvPr/>
        </p:nvSpPr>
        <p:spPr>
          <a:xfrm>
            <a:off x="2376136" y="3276000"/>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Oval 36"/>
          <p:cNvSpPr>
            <a:spLocks noChangeArrowheads="1"/>
          </p:cNvSpPr>
          <p:nvPr/>
        </p:nvSpPr>
        <p:spPr bwMode="auto">
          <a:xfrm>
            <a:off x="3347864" y="2852936"/>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sp>
        <p:nvSpPr>
          <p:cNvPr id="15" name="Oval 36"/>
          <p:cNvSpPr>
            <a:spLocks noChangeArrowheads="1"/>
          </p:cNvSpPr>
          <p:nvPr/>
        </p:nvSpPr>
        <p:spPr bwMode="auto">
          <a:xfrm>
            <a:off x="3347864" y="3024000"/>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cxnSp>
        <p:nvCxnSpPr>
          <p:cNvPr id="17" name="Egyenes összekötő 16"/>
          <p:cNvCxnSpPr/>
          <p:nvPr/>
        </p:nvCxnSpPr>
        <p:spPr>
          <a:xfrm flipV="1">
            <a:off x="2051720" y="2448000"/>
            <a:ext cx="2268248" cy="8"/>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flipH="1">
            <a:off x="4320136" y="2431432"/>
            <a:ext cx="10544" cy="3877888"/>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3" name="Egyenes összekötő 22"/>
          <p:cNvCxnSpPr>
            <a:stCxn id="12" idx="4"/>
          </p:cNvCxnSpPr>
          <p:nvPr/>
        </p:nvCxnSpPr>
        <p:spPr>
          <a:xfrm flipH="1">
            <a:off x="2411760" y="3348000"/>
            <a:ext cx="376" cy="2950776"/>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flipV="1">
            <a:off x="2051720" y="3283432"/>
            <a:ext cx="360040" cy="1552"/>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Egyenes összekötő 26"/>
          <p:cNvCxnSpPr>
            <a:stCxn id="14" idx="0"/>
          </p:cNvCxnSpPr>
          <p:nvPr/>
        </p:nvCxnSpPr>
        <p:spPr>
          <a:xfrm>
            <a:off x="3381996" y="2852936"/>
            <a:ext cx="0" cy="3456384"/>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9" name="Egyenes összekötő 28"/>
          <p:cNvCxnSpPr/>
          <p:nvPr/>
        </p:nvCxnSpPr>
        <p:spPr>
          <a:xfrm>
            <a:off x="2051720" y="3068960"/>
            <a:ext cx="1306141"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Egyenes összekötő 30"/>
          <p:cNvCxnSpPr/>
          <p:nvPr/>
        </p:nvCxnSpPr>
        <p:spPr>
          <a:xfrm>
            <a:off x="2051720" y="2880000"/>
            <a:ext cx="1306141"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2" name="Szövegdoboz 31"/>
          <p:cNvSpPr txBox="1"/>
          <p:nvPr/>
        </p:nvSpPr>
        <p:spPr>
          <a:xfrm>
            <a:off x="827584" y="1268760"/>
            <a:ext cx="2088232" cy="369332"/>
          </a:xfrm>
          <a:prstGeom prst="rect">
            <a:avLst/>
          </a:prstGeom>
          <a:noFill/>
        </p:spPr>
        <p:txBody>
          <a:bodyPr wrap="square" rtlCol="0">
            <a:spAutoFit/>
          </a:bodyPr>
          <a:lstStyle/>
          <a:p>
            <a:r>
              <a:rPr lang="hu-HU" dirty="0" smtClean="0"/>
              <a:t>Hasznosság</a:t>
            </a:r>
            <a:endParaRPr lang="hu-HU" dirty="0"/>
          </a:p>
        </p:txBody>
      </p:sp>
      <p:sp>
        <p:nvSpPr>
          <p:cNvPr id="34" name="Szövegdoboz 33"/>
          <p:cNvSpPr txBox="1"/>
          <p:nvPr/>
        </p:nvSpPr>
        <p:spPr>
          <a:xfrm>
            <a:off x="2267744" y="6309320"/>
            <a:ext cx="288032" cy="369332"/>
          </a:xfrm>
          <a:prstGeom prst="rect">
            <a:avLst/>
          </a:prstGeom>
          <a:noFill/>
        </p:spPr>
        <p:txBody>
          <a:bodyPr wrap="square" rtlCol="0">
            <a:spAutoFit/>
          </a:bodyPr>
          <a:lstStyle/>
          <a:p>
            <a:r>
              <a:rPr lang="hu-HU" dirty="0" smtClean="0"/>
              <a:t>5</a:t>
            </a:r>
            <a:endParaRPr lang="hu-HU" dirty="0"/>
          </a:p>
        </p:txBody>
      </p:sp>
      <p:sp>
        <p:nvSpPr>
          <p:cNvPr id="35" name="Szövegdoboz 34"/>
          <p:cNvSpPr txBox="1"/>
          <p:nvPr/>
        </p:nvSpPr>
        <p:spPr>
          <a:xfrm>
            <a:off x="3203848" y="6309320"/>
            <a:ext cx="576064" cy="369332"/>
          </a:xfrm>
          <a:prstGeom prst="rect">
            <a:avLst/>
          </a:prstGeom>
          <a:noFill/>
        </p:spPr>
        <p:txBody>
          <a:bodyPr wrap="square" rtlCol="0">
            <a:spAutoFit/>
          </a:bodyPr>
          <a:lstStyle/>
          <a:p>
            <a:r>
              <a:rPr lang="hu-HU" dirty="0" smtClean="0"/>
              <a:t>10</a:t>
            </a:r>
            <a:endParaRPr lang="hu-HU" dirty="0"/>
          </a:p>
        </p:txBody>
      </p:sp>
      <p:sp>
        <p:nvSpPr>
          <p:cNvPr id="36" name="Szövegdoboz 35"/>
          <p:cNvSpPr txBox="1"/>
          <p:nvPr/>
        </p:nvSpPr>
        <p:spPr>
          <a:xfrm>
            <a:off x="4139952" y="6309320"/>
            <a:ext cx="576064" cy="369332"/>
          </a:xfrm>
          <a:prstGeom prst="rect">
            <a:avLst/>
          </a:prstGeom>
          <a:noFill/>
        </p:spPr>
        <p:txBody>
          <a:bodyPr wrap="square" rtlCol="0">
            <a:spAutoFit/>
          </a:bodyPr>
          <a:lstStyle/>
          <a:p>
            <a:r>
              <a:rPr lang="hu-HU" dirty="0" smtClean="0"/>
              <a:t>15</a:t>
            </a:r>
            <a:endParaRPr lang="hu-HU" dirty="0"/>
          </a:p>
        </p:txBody>
      </p:sp>
      <p:sp>
        <p:nvSpPr>
          <p:cNvPr id="38" name="Szövegdoboz 37"/>
          <p:cNvSpPr txBox="1"/>
          <p:nvPr/>
        </p:nvSpPr>
        <p:spPr>
          <a:xfrm>
            <a:off x="1547664" y="3140968"/>
            <a:ext cx="1080120" cy="369332"/>
          </a:xfrm>
          <a:prstGeom prst="rect">
            <a:avLst/>
          </a:prstGeom>
          <a:noFill/>
        </p:spPr>
        <p:txBody>
          <a:bodyPr wrap="square" rtlCol="0">
            <a:spAutoFit/>
          </a:bodyPr>
          <a:lstStyle/>
          <a:p>
            <a:r>
              <a:rPr lang="hu-HU" i="1" dirty="0" smtClean="0"/>
              <a:t>u</a:t>
            </a:r>
            <a:r>
              <a:rPr lang="hu-HU" dirty="0" smtClean="0"/>
              <a:t>(5)</a:t>
            </a:r>
            <a:endParaRPr lang="hu-HU" dirty="0"/>
          </a:p>
        </p:txBody>
      </p:sp>
      <p:sp>
        <p:nvSpPr>
          <p:cNvPr id="39" name="Szövegdoboz 38"/>
          <p:cNvSpPr txBox="1"/>
          <p:nvPr/>
        </p:nvSpPr>
        <p:spPr>
          <a:xfrm>
            <a:off x="1440136" y="2204864"/>
            <a:ext cx="1080120" cy="369332"/>
          </a:xfrm>
          <a:prstGeom prst="rect">
            <a:avLst/>
          </a:prstGeom>
          <a:noFill/>
        </p:spPr>
        <p:txBody>
          <a:bodyPr wrap="square" rtlCol="0">
            <a:spAutoFit/>
          </a:bodyPr>
          <a:lstStyle/>
          <a:p>
            <a:r>
              <a:rPr lang="hu-HU" i="1" dirty="0" smtClean="0"/>
              <a:t>u</a:t>
            </a:r>
            <a:r>
              <a:rPr lang="hu-HU" dirty="0" smtClean="0"/>
              <a:t>(15)</a:t>
            </a:r>
            <a:endParaRPr lang="hu-HU" dirty="0"/>
          </a:p>
        </p:txBody>
      </p:sp>
      <p:sp>
        <p:nvSpPr>
          <p:cNvPr id="40" name="Szövegdoboz 39"/>
          <p:cNvSpPr txBox="1"/>
          <p:nvPr/>
        </p:nvSpPr>
        <p:spPr>
          <a:xfrm>
            <a:off x="1440000" y="2880000"/>
            <a:ext cx="1080120" cy="369332"/>
          </a:xfrm>
          <a:prstGeom prst="rect">
            <a:avLst/>
          </a:prstGeom>
          <a:noFill/>
        </p:spPr>
        <p:txBody>
          <a:bodyPr wrap="square" rtlCol="0">
            <a:spAutoFit/>
          </a:bodyPr>
          <a:lstStyle/>
          <a:p>
            <a:r>
              <a:rPr lang="hu-HU" i="1" dirty="0" smtClean="0"/>
              <a:t>u</a:t>
            </a:r>
            <a:r>
              <a:rPr lang="hu-HU" dirty="0" smtClean="0"/>
              <a:t>(10)</a:t>
            </a:r>
            <a:endParaRPr lang="hu-HU" dirty="0"/>
          </a:p>
        </p:txBody>
      </p:sp>
      <p:sp>
        <p:nvSpPr>
          <p:cNvPr id="41" name="Szövegdoboz 40"/>
          <p:cNvSpPr txBox="1"/>
          <p:nvPr/>
        </p:nvSpPr>
        <p:spPr>
          <a:xfrm>
            <a:off x="648000" y="2636912"/>
            <a:ext cx="1800200" cy="369332"/>
          </a:xfrm>
          <a:prstGeom prst="rect">
            <a:avLst/>
          </a:prstGeom>
          <a:noFill/>
        </p:spPr>
        <p:txBody>
          <a:bodyPr wrap="square" rtlCol="0">
            <a:spAutoFit/>
          </a:bodyPr>
          <a:lstStyle/>
          <a:p>
            <a:r>
              <a:rPr lang="hu-HU" dirty="0" smtClean="0"/>
              <a:t>½</a:t>
            </a:r>
            <a:r>
              <a:rPr lang="hu-HU" i="1" dirty="0" smtClean="0"/>
              <a:t>u</a:t>
            </a:r>
            <a:r>
              <a:rPr lang="hu-HU" dirty="0" smtClean="0"/>
              <a:t>(5)+½</a:t>
            </a:r>
            <a:r>
              <a:rPr lang="hu-HU" i="1" dirty="0" smtClean="0"/>
              <a:t>u</a:t>
            </a:r>
            <a:r>
              <a:rPr lang="hu-HU" dirty="0" smtClean="0"/>
              <a:t>(15) </a:t>
            </a:r>
            <a:endParaRPr lang="hu-HU" dirty="0"/>
          </a:p>
        </p:txBody>
      </p:sp>
      <p:sp>
        <p:nvSpPr>
          <p:cNvPr id="42" name="Szövegdoboz 41"/>
          <p:cNvSpPr txBox="1"/>
          <p:nvPr/>
        </p:nvSpPr>
        <p:spPr>
          <a:xfrm>
            <a:off x="107504" y="3573016"/>
            <a:ext cx="1872208" cy="2308324"/>
          </a:xfrm>
          <a:prstGeom prst="rect">
            <a:avLst/>
          </a:prstGeom>
          <a:noFill/>
        </p:spPr>
        <p:txBody>
          <a:bodyPr wrap="square" rtlCol="0">
            <a:spAutoFit/>
          </a:bodyPr>
          <a:lstStyle/>
          <a:p>
            <a:r>
              <a:rPr lang="hu-HU" dirty="0" smtClean="0"/>
              <a:t>Kockázatkedvelő fogyasztónk hasznossági függvénye konvex, a vagyon növekedésével egyre </a:t>
            </a:r>
            <a:r>
              <a:rPr lang="hu-HU" dirty="0" err="1" smtClean="0"/>
              <a:t>merede-kebbé</a:t>
            </a:r>
            <a:r>
              <a:rPr lang="hu-HU" dirty="0" smtClean="0"/>
              <a:t> válik. </a:t>
            </a:r>
            <a:endParaRPr lang="hu-HU" dirty="0"/>
          </a:p>
        </p:txBody>
      </p:sp>
      <p:sp>
        <p:nvSpPr>
          <p:cNvPr id="30" name="Szövegdoboz 29"/>
          <p:cNvSpPr txBox="1"/>
          <p:nvPr/>
        </p:nvSpPr>
        <p:spPr>
          <a:xfrm>
            <a:off x="3707904" y="1700808"/>
            <a:ext cx="1224136" cy="369332"/>
          </a:xfrm>
          <a:prstGeom prst="rect">
            <a:avLst/>
          </a:prstGeom>
          <a:noFill/>
        </p:spPr>
        <p:txBody>
          <a:bodyPr wrap="square" rtlCol="0">
            <a:spAutoFit/>
          </a:bodyPr>
          <a:lstStyle/>
          <a:p>
            <a:r>
              <a:rPr lang="hu-HU" i="1" dirty="0" smtClean="0"/>
              <a:t>u</a:t>
            </a:r>
            <a:r>
              <a:rPr lang="hu-HU" dirty="0" smtClean="0"/>
              <a:t>(vagyon)</a:t>
            </a:r>
            <a:endParaRPr lang="hu-HU" dirty="0"/>
          </a:p>
        </p:txBody>
      </p:sp>
      <p:sp>
        <p:nvSpPr>
          <p:cNvPr id="33" name="Szövegdoboz 32"/>
          <p:cNvSpPr txBox="1"/>
          <p:nvPr/>
        </p:nvSpPr>
        <p:spPr>
          <a:xfrm>
            <a:off x="5148064" y="6298776"/>
            <a:ext cx="1512168" cy="379876"/>
          </a:xfrm>
          <a:prstGeom prst="rect">
            <a:avLst/>
          </a:prstGeom>
          <a:noFill/>
        </p:spPr>
        <p:txBody>
          <a:bodyPr wrap="square" rtlCol="0">
            <a:spAutoFit/>
          </a:bodyPr>
          <a:lstStyle/>
          <a:p>
            <a:r>
              <a:rPr lang="hu-HU" dirty="0" smtClean="0"/>
              <a:t>Vagyon</a:t>
            </a:r>
            <a:endParaRPr lang="hu-H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Biztosítás iránti kereslet</a:t>
            </a:r>
            <a:endParaRPr lang="hu-HU" dirty="0"/>
          </a:p>
        </p:txBody>
      </p:sp>
      <p:sp>
        <p:nvSpPr>
          <p:cNvPr id="3" name="Tartalom helye 2"/>
          <p:cNvSpPr>
            <a:spLocks noGrp="1"/>
          </p:cNvSpPr>
          <p:nvPr>
            <p:ph idx="1"/>
          </p:nvPr>
        </p:nvSpPr>
        <p:spPr>
          <a:xfrm>
            <a:off x="323528" y="1600200"/>
            <a:ext cx="8363272" cy="4525963"/>
          </a:xfrm>
        </p:spPr>
        <p:txBody>
          <a:bodyPr>
            <a:normAutofit lnSpcReduction="10000"/>
          </a:bodyPr>
          <a:lstStyle/>
          <a:p>
            <a:r>
              <a:rPr lang="hu-HU" dirty="0" smtClean="0"/>
              <a:t>A várható hasznosság alkalmazható a korábban tárgyalt biztosítási döntés elemzésére, amelyben a fogyasztó 35 000 $ vagyonnal rendelkezett, és 10 000 $ kár érhette. A veszteség valószínűsége </a:t>
            </a:r>
            <a:r>
              <a:rPr lang="el-GR" dirty="0" smtClean="0"/>
              <a:t>π</a:t>
            </a:r>
            <a:r>
              <a:rPr lang="hu-HU" dirty="0" smtClean="0"/>
              <a:t>=1% volt, és K $-nyi vagyonát teljesen </a:t>
            </a:r>
            <a:r>
              <a:rPr lang="el-GR" dirty="0" smtClean="0">
                <a:latin typeface="Arial"/>
                <a:cs typeface="Arial"/>
              </a:rPr>
              <a:t>γ</a:t>
            </a:r>
            <a:r>
              <a:rPr lang="hu-HU" dirty="0" smtClean="0"/>
              <a:t>K $-ért biztosíthatta.</a:t>
            </a:r>
          </a:p>
          <a:p>
            <a:r>
              <a:rPr lang="hu-HU" dirty="0" smtClean="0"/>
              <a:t>Az optimumot ott találhatta meg, ahol a közömbösségi görbe meredeksége egyenlő a költségvetési egyenesével (ami </a:t>
            </a:r>
            <a:r>
              <a:rPr lang="hu-HU" dirty="0" smtClean="0">
                <a:latin typeface="Times New Roman"/>
                <a:cs typeface="Times New Roman"/>
              </a:rPr>
              <a:t>−</a:t>
            </a:r>
            <a:r>
              <a:rPr lang="el-GR" dirty="0" smtClean="0">
                <a:latin typeface="Arial"/>
                <a:cs typeface="Arial"/>
              </a:rPr>
              <a:t>γ</a:t>
            </a:r>
            <a:r>
              <a:rPr lang="hu-HU" dirty="0" smtClean="0">
                <a:latin typeface="Arial"/>
                <a:cs typeface="Arial"/>
              </a:rPr>
              <a:t>/(1</a:t>
            </a:r>
            <a:r>
              <a:rPr lang="hu-HU" dirty="0" smtClean="0">
                <a:latin typeface="Times New Roman"/>
                <a:cs typeface="Times New Roman"/>
              </a:rPr>
              <a:t>−</a:t>
            </a:r>
            <a:r>
              <a:rPr lang="el-GR" dirty="0" smtClean="0">
                <a:latin typeface="Arial"/>
                <a:cs typeface="Arial"/>
              </a:rPr>
              <a:t>γ</a:t>
            </a:r>
            <a:r>
              <a:rPr lang="hu-HU" dirty="0" smtClean="0">
                <a:latin typeface="Arial"/>
                <a:cs typeface="Arial"/>
              </a:rPr>
              <a:t>)</a:t>
            </a:r>
            <a:r>
              <a:rPr lang="hu-HU" dirty="0" smtClean="0"/>
              <a:t>). </a:t>
            </a:r>
            <a:endParaRPr lang="hu-H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Az állapotok felírása</a:t>
            </a:r>
            <a:endParaRPr lang="hu-HU" dirty="0"/>
          </a:p>
        </p:txBody>
      </p:sp>
      <p:sp>
        <p:nvSpPr>
          <p:cNvPr id="3" name="Tartalom helye 2"/>
          <p:cNvSpPr>
            <a:spLocks noGrp="1"/>
          </p:cNvSpPr>
          <p:nvPr>
            <p:ph idx="1"/>
          </p:nvPr>
        </p:nvSpPr>
        <p:spPr>
          <a:xfrm>
            <a:off x="395536" y="980728"/>
            <a:ext cx="8291264" cy="5145435"/>
          </a:xfrm>
        </p:spPr>
        <p:txBody>
          <a:bodyPr>
            <a:normAutofit fontScale="92500"/>
          </a:bodyPr>
          <a:lstStyle/>
          <a:p>
            <a:r>
              <a:rPr lang="hu-HU" dirty="0" smtClean="0"/>
              <a:t>Legyen az 1. állapot, ahol nincs káresemény, ekkor a fogyasztó vagyona:</a:t>
            </a:r>
          </a:p>
          <a:p>
            <a:r>
              <a:rPr lang="hu-HU" dirty="0" smtClean="0"/>
              <a:t>c</a:t>
            </a:r>
            <a:r>
              <a:rPr lang="hu-HU" baseline="-25000" dirty="0" smtClean="0"/>
              <a:t>1 </a:t>
            </a:r>
            <a:r>
              <a:rPr lang="hu-HU" dirty="0" smtClean="0"/>
              <a:t>= 35 000 </a:t>
            </a:r>
            <a:r>
              <a:rPr lang="hu-HU" dirty="0" smtClean="0">
                <a:cs typeface="Times New Roman"/>
              </a:rPr>
              <a:t>− </a:t>
            </a:r>
            <a:r>
              <a:rPr lang="el-GR" dirty="0" smtClean="0">
                <a:cs typeface="Arial"/>
              </a:rPr>
              <a:t>γ</a:t>
            </a:r>
            <a:r>
              <a:rPr lang="hu-HU" dirty="0" smtClean="0">
                <a:cs typeface="Arial"/>
              </a:rPr>
              <a:t>K</a:t>
            </a:r>
          </a:p>
          <a:p>
            <a:r>
              <a:rPr lang="hu-HU" dirty="0" smtClean="0"/>
              <a:t>A 2. állapot pedig a káresemény bekövetkezte esetén adódó vagyon:</a:t>
            </a:r>
          </a:p>
          <a:p>
            <a:r>
              <a:rPr lang="hu-HU" dirty="0" smtClean="0"/>
              <a:t>c</a:t>
            </a:r>
            <a:r>
              <a:rPr lang="hu-HU" baseline="-25000" dirty="0" smtClean="0"/>
              <a:t>2 </a:t>
            </a:r>
            <a:r>
              <a:rPr lang="hu-HU" dirty="0" smtClean="0"/>
              <a:t>= 35 000 </a:t>
            </a:r>
            <a:r>
              <a:rPr lang="hu-HU" dirty="0" smtClean="0">
                <a:cs typeface="Times New Roman"/>
              </a:rPr>
              <a:t>− 10 000 + K − </a:t>
            </a:r>
            <a:r>
              <a:rPr lang="el-GR" dirty="0" smtClean="0">
                <a:cs typeface="Arial"/>
              </a:rPr>
              <a:t>γ</a:t>
            </a:r>
            <a:r>
              <a:rPr lang="hu-HU" dirty="0" smtClean="0">
                <a:cs typeface="Arial"/>
              </a:rPr>
              <a:t>K</a:t>
            </a:r>
          </a:p>
          <a:p>
            <a:r>
              <a:rPr lang="hu-HU" dirty="0" smtClean="0">
                <a:cs typeface="Arial"/>
              </a:rPr>
              <a:t>Ekkor a fogyasztó optimális biztosítási választását az a feltétel határozza meg, miszerint a két kimenetel fogyasztása közötti helyettesítési határarány egyenlő az áraránnyal.</a:t>
            </a:r>
          </a:p>
          <a:p>
            <a:endParaRPr lang="hu-HU" dirty="0" smtClean="0">
              <a:cs typeface="Arial"/>
            </a:endParaRPr>
          </a:p>
          <a:p>
            <a:endParaRPr lang="hu-HU"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optimum feltétele, </a:t>
            </a:r>
            <a:br>
              <a:rPr lang="hu-HU" dirty="0" smtClean="0"/>
            </a:br>
            <a:r>
              <a:rPr lang="hu-HU" dirty="0" smtClean="0"/>
              <a:t>a biztosító szempontjai</a:t>
            </a:r>
            <a:endParaRPr lang="hu-HU" dirty="0"/>
          </a:p>
        </p:txBody>
      </p:sp>
      <p:sp>
        <p:nvSpPr>
          <p:cNvPr id="3" name="Tartalom helye 2"/>
          <p:cNvSpPr>
            <a:spLocks noGrp="1"/>
          </p:cNvSpPr>
          <p:nvPr>
            <p:ph idx="1"/>
          </p:nvPr>
        </p:nvSpPr>
        <p:spPr/>
        <p:txBody>
          <a:bodyPr>
            <a:normAutofit/>
          </a:bodyPr>
          <a:lstStyle/>
          <a:p>
            <a:r>
              <a:rPr lang="hu-HU" sz="2400" dirty="0" smtClean="0"/>
              <a:t>Ekkor a fogyasztó optimális biztosítási választását az a feltétel határozza meg, miszerint a két kimenetel fogyasztása közötti helyettesítési határarány egyenlő az áraránnyal.</a:t>
            </a:r>
          </a:p>
          <a:p>
            <a:endParaRPr lang="hu-HU" sz="2400" dirty="0"/>
          </a:p>
          <a:p>
            <a:endParaRPr lang="hu-HU" sz="2400" dirty="0" smtClean="0"/>
          </a:p>
          <a:p>
            <a:r>
              <a:rPr lang="hu-HU" sz="2400" dirty="0" smtClean="0"/>
              <a:t>Most vessünk egy pillantást a biztosítási szerződésre a biztosítótársaság szemszögéből. </a:t>
            </a:r>
            <a:r>
              <a:rPr lang="el-GR" sz="2400" dirty="0" smtClean="0"/>
              <a:t>π</a:t>
            </a:r>
            <a:r>
              <a:rPr lang="hu-HU" sz="2400" dirty="0" smtClean="0"/>
              <a:t> valószínűséggel ki kell fizetnie K-t és (1−</a:t>
            </a:r>
            <a:r>
              <a:rPr lang="el-GR" sz="2400" dirty="0" smtClean="0"/>
              <a:t>π</a:t>
            </a:r>
            <a:r>
              <a:rPr lang="hu-HU" sz="2400" dirty="0" smtClean="0"/>
              <a:t>) valószínűséggel semmit. A történéstől függetlenül </a:t>
            </a:r>
            <a:r>
              <a:rPr lang="hu-HU" sz="2400" dirty="0" err="1"/>
              <a:t>γ</a:t>
            </a:r>
            <a:r>
              <a:rPr lang="hu-HU" sz="2400" dirty="0" err="1" smtClean="0"/>
              <a:t>K</a:t>
            </a:r>
            <a:r>
              <a:rPr lang="hu-HU" sz="2400" dirty="0" smtClean="0"/>
              <a:t> díjat szed be. Ekkor a biztosítótársaság várható P profitja a következő lesz:</a:t>
            </a:r>
            <a:endParaRPr lang="hu-HU" sz="2400" dirty="0"/>
          </a:p>
        </p:txBody>
      </p:sp>
      <p:graphicFrame>
        <p:nvGraphicFramePr>
          <p:cNvPr id="4" name="Objektum 3"/>
          <p:cNvGraphicFramePr>
            <a:graphicFrameLocks noChangeAspect="1"/>
          </p:cNvGraphicFramePr>
          <p:nvPr>
            <p:extLst>
              <p:ext uri="{D42A27DB-BD31-4B8C-83A1-F6EECF244321}">
                <p14:modId xmlns:p14="http://schemas.microsoft.com/office/powerpoint/2010/main" val="1288837553"/>
              </p:ext>
            </p:extLst>
          </p:nvPr>
        </p:nvGraphicFramePr>
        <p:xfrm>
          <a:off x="1236663" y="2781300"/>
          <a:ext cx="4522787" cy="863600"/>
        </p:xfrm>
        <a:graphic>
          <a:graphicData uri="http://schemas.openxmlformats.org/presentationml/2006/ole">
            <mc:AlternateContent xmlns:mc="http://schemas.openxmlformats.org/markup-compatibility/2006">
              <mc:Choice xmlns:v="urn:schemas-microsoft-com:vml" Requires="v">
                <p:oleObj spid="_x0000_s32832" name="Equation" r:id="rId3" imgW="2260440" imgH="431640" progId="Equation.3">
                  <p:embed/>
                </p:oleObj>
              </mc:Choice>
              <mc:Fallback>
                <p:oleObj name="Equation" r:id="rId3" imgW="2260440" imgH="431640" progId="Equation.3">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6663" y="2781300"/>
                        <a:ext cx="4522787"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2526960349"/>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2833" name="Equation" r:id="rId5" imgW="114120" imgH="215640" progId="Equation.3">
                  <p:embed/>
                </p:oleObj>
              </mc:Choice>
              <mc:Fallback>
                <p:oleObj name="Equation" r:id="rId5" imgW="114120" imgH="21564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ktum 5"/>
          <p:cNvGraphicFramePr>
            <a:graphicFrameLocks noChangeAspect="1"/>
          </p:cNvGraphicFramePr>
          <p:nvPr>
            <p:extLst>
              <p:ext uri="{D42A27DB-BD31-4B8C-83A1-F6EECF244321}">
                <p14:modId xmlns:p14="http://schemas.microsoft.com/office/powerpoint/2010/main" val="55181746"/>
              </p:ext>
            </p:extLst>
          </p:nvPr>
        </p:nvGraphicFramePr>
        <p:xfrm>
          <a:off x="1374775" y="5589588"/>
          <a:ext cx="5537200" cy="533400"/>
        </p:xfrm>
        <a:graphic>
          <a:graphicData uri="http://schemas.openxmlformats.org/presentationml/2006/ole">
            <mc:AlternateContent xmlns:mc="http://schemas.openxmlformats.org/markup-compatibility/2006">
              <mc:Choice xmlns:v="urn:schemas-microsoft-com:vml" Requires="v">
                <p:oleObj spid="_x0000_s32834" name="Equation" r:id="rId7" imgW="2108160" imgH="203040" progId="Equation.3">
                  <p:embed/>
                </p:oleObj>
              </mc:Choice>
              <mc:Fallback>
                <p:oleObj name="Equation" r:id="rId7" imgW="2108160" imgH="203040" progId="Equation.3">
                  <p:embed/>
                  <p:pic>
                    <p:nvPicPr>
                      <p:cNvPr id="0" name="Picture 30"/>
                      <p:cNvPicPr>
                        <a:picLocks noChangeAspect="1" noChangeArrowheads="1"/>
                      </p:cNvPicPr>
                      <p:nvPr/>
                    </p:nvPicPr>
                    <p:blipFill>
                      <a:blip r:embed="rId8"/>
                      <a:srcRect/>
                      <a:stretch>
                        <a:fillRect/>
                      </a:stretch>
                    </p:blipFill>
                    <p:spPr bwMode="auto">
                      <a:xfrm>
                        <a:off x="1374775" y="5589588"/>
                        <a:ext cx="5537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115314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Méltányos ajánlat, </a:t>
            </a:r>
            <a:br>
              <a:rPr lang="hu-HU" dirty="0" smtClean="0"/>
            </a:br>
            <a:r>
              <a:rPr lang="hu-HU" dirty="0" smtClean="0"/>
              <a:t>az optimum kifejezése</a:t>
            </a:r>
            <a:endParaRPr lang="hu-HU" dirty="0"/>
          </a:p>
        </p:txBody>
      </p:sp>
      <p:sp>
        <p:nvSpPr>
          <p:cNvPr id="3" name="Tartalom helye 2"/>
          <p:cNvSpPr>
            <a:spLocks noGrp="1"/>
          </p:cNvSpPr>
          <p:nvPr>
            <p:ph idx="1"/>
          </p:nvPr>
        </p:nvSpPr>
        <p:spPr/>
        <p:txBody>
          <a:bodyPr>
            <a:normAutofit/>
          </a:bodyPr>
          <a:lstStyle/>
          <a:p>
            <a:r>
              <a:rPr lang="hu-HU" sz="2400" dirty="0" smtClean="0"/>
              <a:t>Tételezzük fel, hogy a biztosítótársaság átlagban éppen a „pénzénél lesz”, azaz „méltányos” áron ajánlják a biztosítást, ahol a méltányos jelző azt jelenti, hogy a biztosítás várható értéke éppen egyenlő a költségeivel. Ekkor azt kapjuk, hogy</a:t>
            </a:r>
          </a:p>
          <a:p>
            <a:endParaRPr lang="hu-HU" sz="2400" dirty="0" smtClean="0"/>
          </a:p>
          <a:p>
            <a:r>
              <a:rPr lang="hu-HU" sz="2400" dirty="0" smtClean="0"/>
              <a:t>Amiből következik, hogy </a:t>
            </a:r>
            <a:r>
              <a:rPr lang="el-GR" sz="2400" dirty="0" smtClean="0"/>
              <a:t>π</a:t>
            </a:r>
            <a:r>
              <a:rPr lang="hu-HU" sz="2400" dirty="0" smtClean="0"/>
              <a:t> = </a:t>
            </a:r>
            <a:r>
              <a:rPr lang="el-GR" sz="2400" dirty="0" smtClean="0"/>
              <a:t>γ</a:t>
            </a:r>
            <a:r>
              <a:rPr lang="hu-HU" sz="2400" dirty="0" smtClean="0"/>
              <a:t>.</a:t>
            </a:r>
          </a:p>
          <a:p>
            <a:r>
              <a:rPr lang="hu-HU" sz="2400" dirty="0" smtClean="0"/>
              <a:t>Behelyettesítve ezt a korábbi egyenletünkbe, adódik, hogy</a:t>
            </a:r>
            <a:endParaRPr lang="hu-HU" sz="2400" dirty="0"/>
          </a:p>
        </p:txBody>
      </p:sp>
      <p:graphicFrame>
        <p:nvGraphicFramePr>
          <p:cNvPr id="4" name="Objektum 3"/>
          <p:cNvGraphicFramePr>
            <a:graphicFrameLocks noChangeAspect="1"/>
          </p:cNvGraphicFramePr>
          <p:nvPr>
            <p:extLst>
              <p:ext uri="{D42A27DB-BD31-4B8C-83A1-F6EECF244321}">
                <p14:modId xmlns:p14="http://schemas.microsoft.com/office/powerpoint/2010/main" val="707914801"/>
              </p:ext>
            </p:extLst>
          </p:nvPr>
        </p:nvGraphicFramePr>
        <p:xfrm>
          <a:off x="1115616" y="3111605"/>
          <a:ext cx="2485901" cy="490754"/>
        </p:xfrm>
        <a:graphic>
          <a:graphicData uri="http://schemas.openxmlformats.org/presentationml/2006/ole">
            <mc:AlternateContent xmlns:mc="http://schemas.openxmlformats.org/markup-compatibility/2006">
              <mc:Choice xmlns:v="urn:schemas-microsoft-com:vml" Requires="v">
                <p:oleObj spid="_x0000_s33834" name="Equation" r:id="rId4" imgW="1028520" imgH="203040" progId="Equation.3">
                  <p:embed/>
                </p:oleObj>
              </mc:Choice>
              <mc:Fallback>
                <p:oleObj name="Equation" r:id="rId4" imgW="1028520" imgH="203040" progId="Equation.3">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3111605"/>
                        <a:ext cx="2485901" cy="4907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4073633406"/>
              </p:ext>
            </p:extLst>
          </p:nvPr>
        </p:nvGraphicFramePr>
        <p:xfrm>
          <a:off x="857250" y="4508500"/>
          <a:ext cx="4522788" cy="863600"/>
        </p:xfrm>
        <a:graphic>
          <a:graphicData uri="http://schemas.openxmlformats.org/presentationml/2006/ole">
            <mc:AlternateContent xmlns:mc="http://schemas.openxmlformats.org/markup-compatibility/2006">
              <mc:Choice xmlns:v="urn:schemas-microsoft-com:vml" Requires="v">
                <p:oleObj spid="_x0000_s33835" name="Equation" r:id="rId6" imgW="2260440" imgH="431640" progId="Equation.3">
                  <p:embed/>
                </p:oleObj>
              </mc:Choice>
              <mc:Fallback>
                <p:oleObj name="Equation" r:id="rId6" imgW="2260440" imgH="431640" progId="Equation.3">
                  <p:embed/>
                  <p:pic>
                    <p:nvPicPr>
                      <p:cNvPr id="0"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250" y="4508500"/>
                        <a:ext cx="4522788"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81451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végső eredmény</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a:t>
            </a:r>
            <a:r>
              <a:rPr lang="el-GR" dirty="0" smtClean="0"/>
              <a:t>π</a:t>
            </a:r>
            <a:r>
              <a:rPr lang="hu-HU" dirty="0" smtClean="0"/>
              <a:t> értéket tartalmazó tényezőkkel való egyszerűsítés után megmaradó kifejezés szerint az optimális biztosításnak ki kell elégítenie az alábbi egyenlőséget:</a:t>
            </a:r>
          </a:p>
          <a:p>
            <a:endParaRPr lang="hu-HU" dirty="0"/>
          </a:p>
          <a:p>
            <a:endParaRPr lang="hu-HU" dirty="0" smtClean="0"/>
          </a:p>
          <a:p>
            <a:r>
              <a:rPr lang="hu-HU" dirty="0" smtClean="0"/>
              <a:t>Ez az egyenlet azt mondja meg, hogy a veszteség bekövetkezése melletti egy dollár többletjövedelem határhasznának egyenlőnek kell lennie a káresemény nélküli helyzetben egy dollár többletjövedelem határhasznával.</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4198028271"/>
              </p:ext>
            </p:extLst>
          </p:nvPr>
        </p:nvGraphicFramePr>
        <p:xfrm>
          <a:off x="1115616" y="3140968"/>
          <a:ext cx="2109108" cy="863972"/>
        </p:xfrm>
        <a:graphic>
          <a:graphicData uri="http://schemas.openxmlformats.org/presentationml/2006/ole">
            <mc:AlternateContent xmlns:mc="http://schemas.openxmlformats.org/markup-compatibility/2006">
              <mc:Choice xmlns:v="urn:schemas-microsoft-com:vml" Requires="v">
                <p:oleObj spid="_x0000_s34837" name="Equation" r:id="rId3" imgW="1054080" imgH="431640" progId="Equation.3">
                  <p:embed/>
                </p:oleObj>
              </mc:Choice>
              <mc:Fallback>
                <p:oleObj name="Equation" r:id="rId3" imgW="1054080" imgH="43164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3140968"/>
                        <a:ext cx="2109108" cy="8639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26905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Kockázatkerülő fogyasztó esete</a:t>
            </a:r>
            <a:endParaRPr lang="hu-HU" dirty="0"/>
          </a:p>
        </p:txBody>
      </p:sp>
      <p:sp>
        <p:nvSpPr>
          <p:cNvPr id="3" name="Tartalom helye 2"/>
          <p:cNvSpPr>
            <a:spLocks noGrp="1"/>
          </p:cNvSpPr>
          <p:nvPr>
            <p:ph idx="1"/>
          </p:nvPr>
        </p:nvSpPr>
        <p:spPr>
          <a:xfrm>
            <a:off x="457200" y="1600200"/>
            <a:ext cx="8229600" cy="5069160"/>
          </a:xfrm>
        </p:spPr>
        <p:txBody>
          <a:bodyPr>
            <a:normAutofit lnSpcReduction="10000"/>
          </a:bodyPr>
          <a:lstStyle/>
          <a:p>
            <a:r>
              <a:rPr lang="hu-HU" dirty="0" err="1" smtClean="0"/>
              <a:t>Tfh</a:t>
            </a:r>
            <a:r>
              <a:rPr lang="hu-HU" dirty="0" smtClean="0"/>
              <a:t>. a fogyasztó kockázatkerülő, azaz számára a vagyon növekedésével a pénz határhaszna csökken. Ekkor, ha </a:t>
            </a:r>
            <a:r>
              <a:rPr lang="hu-HU" dirty="0"/>
              <a:t>c</a:t>
            </a:r>
            <a:r>
              <a:rPr lang="hu-HU" baseline="-25000" dirty="0"/>
              <a:t>1 </a:t>
            </a:r>
            <a:r>
              <a:rPr lang="hu-HU" dirty="0" smtClean="0"/>
              <a:t>&gt; c</a:t>
            </a:r>
            <a:r>
              <a:rPr lang="hu-HU" baseline="-25000" dirty="0" smtClean="0"/>
              <a:t>2 </a:t>
            </a:r>
            <a:r>
              <a:rPr lang="hu-HU" dirty="0" smtClean="0"/>
              <a:t>, a határhaszon a </a:t>
            </a:r>
            <a:r>
              <a:rPr lang="hu-HU" dirty="0"/>
              <a:t>c</a:t>
            </a:r>
            <a:r>
              <a:rPr lang="hu-HU" baseline="-25000" dirty="0"/>
              <a:t>1 </a:t>
            </a:r>
            <a:r>
              <a:rPr lang="hu-HU" dirty="0" smtClean="0"/>
              <a:t>pontban kisebb lesz, mint a c</a:t>
            </a:r>
            <a:r>
              <a:rPr lang="hu-HU" baseline="-25000" dirty="0"/>
              <a:t>2</a:t>
            </a:r>
            <a:r>
              <a:rPr lang="hu-HU" dirty="0" smtClean="0"/>
              <a:t> pontban és fordítva. </a:t>
            </a:r>
          </a:p>
          <a:p>
            <a:r>
              <a:rPr lang="hu-HU" dirty="0" smtClean="0"/>
              <a:t>Továbbá, ha a jövedelem határhaszna egyenlő a </a:t>
            </a:r>
            <a:r>
              <a:rPr lang="hu-HU" dirty="0"/>
              <a:t>c</a:t>
            </a:r>
            <a:r>
              <a:rPr lang="hu-HU" baseline="-25000" dirty="0"/>
              <a:t>1 </a:t>
            </a:r>
            <a:r>
              <a:rPr lang="hu-HU" dirty="0" smtClean="0"/>
              <a:t>és c</a:t>
            </a:r>
            <a:r>
              <a:rPr lang="hu-HU" baseline="-25000" dirty="0" smtClean="0"/>
              <a:t>2</a:t>
            </a:r>
            <a:r>
              <a:rPr lang="hu-HU" dirty="0" smtClean="0"/>
              <a:t> pontban, akkor szükségszerűen c</a:t>
            </a:r>
            <a:r>
              <a:rPr lang="hu-HU" baseline="-25000" dirty="0" smtClean="0"/>
              <a:t>1</a:t>
            </a:r>
            <a:r>
              <a:rPr lang="hu-HU" dirty="0" smtClean="0"/>
              <a:t>=c</a:t>
            </a:r>
            <a:r>
              <a:rPr lang="hu-HU" baseline="-25000" dirty="0" smtClean="0"/>
              <a:t>2</a:t>
            </a:r>
            <a:r>
              <a:rPr lang="hu-HU" dirty="0" smtClean="0"/>
              <a:t>.</a:t>
            </a:r>
          </a:p>
          <a:p>
            <a:r>
              <a:rPr lang="hu-HU" dirty="0" smtClean="0"/>
              <a:t>Alkalmazva </a:t>
            </a:r>
            <a:r>
              <a:rPr lang="hu-HU" dirty="0"/>
              <a:t>c</a:t>
            </a:r>
            <a:r>
              <a:rPr lang="hu-HU" baseline="-25000" dirty="0"/>
              <a:t>1 </a:t>
            </a:r>
            <a:r>
              <a:rPr lang="hu-HU" dirty="0" smtClean="0"/>
              <a:t>és c</a:t>
            </a:r>
            <a:r>
              <a:rPr lang="hu-HU" baseline="-25000" dirty="0" smtClean="0"/>
              <a:t>2</a:t>
            </a:r>
            <a:r>
              <a:rPr lang="hu-HU" dirty="0" smtClean="0"/>
              <a:t> formuláit:</a:t>
            </a:r>
          </a:p>
          <a:p>
            <a:r>
              <a:rPr lang="hu-HU" dirty="0" smtClean="0"/>
              <a:t>35 000 – </a:t>
            </a:r>
            <a:r>
              <a:rPr lang="el-GR" dirty="0" smtClean="0"/>
              <a:t>γ</a:t>
            </a:r>
            <a:r>
              <a:rPr lang="hu-HU" dirty="0" smtClean="0"/>
              <a:t>K = 25 000 + K </a:t>
            </a:r>
            <a:r>
              <a:rPr lang="hu-HU" dirty="0"/>
              <a:t>– </a:t>
            </a:r>
            <a:r>
              <a:rPr lang="el-GR" dirty="0"/>
              <a:t>γ</a:t>
            </a:r>
            <a:r>
              <a:rPr lang="hu-HU" dirty="0" smtClean="0"/>
              <a:t>K, amiből adódik, hogy K = 10 000 dollár.</a:t>
            </a:r>
            <a:endParaRPr lang="hu-HU" dirty="0"/>
          </a:p>
        </p:txBody>
      </p:sp>
    </p:spTree>
    <p:extLst>
      <p:ext uri="{BB962C8B-B14F-4D97-AF65-F5344CB8AC3E}">
        <p14:creationId xmlns:p14="http://schemas.microsoft.com/office/powerpoint/2010/main" val="5341897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eredmény értelmezése</a:t>
            </a:r>
            <a:endParaRPr lang="hu-HU" dirty="0"/>
          </a:p>
        </p:txBody>
      </p:sp>
      <p:sp>
        <p:nvSpPr>
          <p:cNvPr id="3" name="Tartalom helye 2"/>
          <p:cNvSpPr>
            <a:spLocks noGrp="1"/>
          </p:cNvSpPr>
          <p:nvPr>
            <p:ph idx="1"/>
          </p:nvPr>
        </p:nvSpPr>
        <p:spPr>
          <a:xfrm>
            <a:off x="457200" y="1600200"/>
            <a:ext cx="8229600" cy="5069160"/>
          </a:xfrm>
        </p:spPr>
        <p:txBody>
          <a:bodyPr>
            <a:normAutofit fontScale="92500" lnSpcReduction="20000"/>
          </a:bodyPr>
          <a:lstStyle/>
          <a:p>
            <a:r>
              <a:rPr lang="hu-HU" dirty="0" smtClean="0"/>
              <a:t>Ez azt jelenti, hogy ha a kockázatkerülő fogyasztónak lehetősége van arra, hogy „méltányos” áron vásároljon biztosítást, mindig a teljes vagyont fogja biztosítani.</a:t>
            </a:r>
          </a:p>
          <a:p>
            <a:r>
              <a:rPr lang="hu-HU" dirty="0" smtClean="0"/>
              <a:t>Ez azért van így, mert az egyes állapotokban a vagyon hasznossága csak a fogyasztó által az egyes állapotokban birtokolt vagyon nagyságától függ – és nem attól, amennyije egy másik helyzetben lehet –, így ha a fogyasztó teljes vagyona az egyes állapotokban megegyezik, akkor a vagyonok határhasznainak is egyenlőeknek kell lenniük. </a:t>
            </a:r>
            <a:endParaRPr lang="hu-HU" dirty="0"/>
          </a:p>
        </p:txBody>
      </p:sp>
    </p:spTree>
    <p:extLst>
      <p:ext uri="{BB962C8B-B14F-4D97-AF65-F5344CB8AC3E}">
        <p14:creationId xmlns:p14="http://schemas.microsoft.com/office/powerpoint/2010/main" val="35589373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980728"/>
            <a:ext cx="8229600" cy="1143000"/>
          </a:xfrm>
        </p:spPr>
        <p:txBody>
          <a:bodyPr/>
          <a:lstStyle/>
          <a:p>
            <a:r>
              <a:rPr lang="hu-HU" dirty="0" smtClean="0"/>
              <a:t>Diverzifikáció (kockázat-megosztás)</a:t>
            </a:r>
            <a:endParaRPr lang="hu-HU" dirty="0"/>
          </a:p>
        </p:txBody>
      </p:sp>
      <p:sp>
        <p:nvSpPr>
          <p:cNvPr id="3" name="Tartalom helye 2"/>
          <p:cNvSpPr>
            <a:spLocks noGrp="1"/>
          </p:cNvSpPr>
          <p:nvPr>
            <p:ph idx="1"/>
          </p:nvPr>
        </p:nvSpPr>
        <p:spPr>
          <a:xfrm>
            <a:off x="467544" y="2060848"/>
            <a:ext cx="8229600" cy="4525963"/>
          </a:xfrm>
        </p:spPr>
        <p:txBody>
          <a:bodyPr>
            <a:normAutofit fontScale="92500"/>
          </a:bodyPr>
          <a:lstStyle/>
          <a:p>
            <a:r>
              <a:rPr lang="hu-HU" dirty="0" smtClean="0"/>
              <a:t>A bizonytalanság a biztosítási piac mellett az optimális befektetési portfóliók megválasztásában is fontos szerepet játszik.</a:t>
            </a:r>
          </a:p>
          <a:p>
            <a:r>
              <a:rPr lang="hu-HU" dirty="0" smtClean="0"/>
              <a:t>Pl. a kockázatkerülő, hasznosságmaximalizáló befektető számára a befektetései diverzifikálása (többfajta befektetési forma igénybevétele) lehetőséget nyújthat a kockázat elporlasztására, azonos várható érték mellett csökkentheti a portfóliója ún. nem szisztematikus kockázatát.</a:t>
            </a:r>
            <a:endParaRPr lang="hu-HU" dirty="0"/>
          </a:p>
        </p:txBody>
      </p:sp>
      <p:sp>
        <p:nvSpPr>
          <p:cNvPr id="4" name="Szövegdoboz 3"/>
          <p:cNvSpPr txBox="1"/>
          <p:nvPr/>
        </p:nvSpPr>
        <p:spPr>
          <a:xfrm>
            <a:off x="755576" y="692696"/>
            <a:ext cx="5688632" cy="461665"/>
          </a:xfrm>
          <a:prstGeom prst="rect">
            <a:avLst/>
          </a:prstGeom>
          <a:solidFill>
            <a:schemeClr val="accent1">
              <a:lumMod val="20000"/>
              <a:lumOff val="80000"/>
            </a:schemeClr>
          </a:solidFill>
        </p:spPr>
        <p:txBody>
          <a:bodyPr wrap="square" rtlCol="0">
            <a:spAutoFit/>
          </a:bodyPr>
          <a:lstStyle/>
          <a:p>
            <a:r>
              <a:rPr lang="hu-HU" sz="2400" dirty="0" smtClean="0"/>
              <a:t>Mottó: </a:t>
            </a:r>
            <a:r>
              <a:rPr lang="en-US" sz="2400" i="1" dirty="0" smtClean="0"/>
              <a:t>Don’t put all your eggs in one basket</a:t>
            </a:r>
            <a:r>
              <a:rPr lang="hu-HU" sz="2400" dirty="0" smtClean="0"/>
              <a:t>.</a:t>
            </a:r>
            <a:endParaRPr lang="hu-HU" sz="2400" dirty="0"/>
          </a:p>
        </p:txBody>
      </p:sp>
    </p:spTree>
    <p:extLst>
      <p:ext uri="{BB962C8B-B14F-4D97-AF65-F5344CB8AC3E}">
        <p14:creationId xmlns:p14="http://schemas.microsoft.com/office/powerpoint/2010/main" val="31946784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diverzifikáció előnyei</a:t>
            </a:r>
            <a:endParaRPr lang="hu-HU" dirty="0"/>
          </a:p>
        </p:txBody>
      </p:sp>
      <p:sp>
        <p:nvSpPr>
          <p:cNvPr id="3" name="Tartalom helye 2"/>
          <p:cNvSpPr>
            <a:spLocks noGrp="1"/>
          </p:cNvSpPr>
          <p:nvPr>
            <p:ph idx="1"/>
          </p:nvPr>
        </p:nvSpPr>
        <p:spPr/>
        <p:txBody>
          <a:bodyPr/>
          <a:lstStyle/>
          <a:p>
            <a:r>
              <a:rPr lang="hu-HU" dirty="0" smtClean="0"/>
              <a:t>Vizsgáljuk meg a diverzifikáció előnyeit! Tegyük fel, hogy fontolóra vesszük 100 dollár két különböző társaságba való befektetését. </a:t>
            </a:r>
          </a:p>
          <a:p>
            <a:r>
              <a:rPr lang="hu-HU" dirty="0" smtClean="0"/>
              <a:t>Az egyik vállalat napszemüveget, a másik esőkabátot gyárt. A hosszú távú időjárás-előrejelzés a nyárra egyforma valószínűséggel ígér esőt és napot. Hogyan fektetnénk be a pénzünket?</a:t>
            </a:r>
            <a:endParaRPr lang="hu-HU" dirty="0"/>
          </a:p>
        </p:txBody>
      </p:sp>
    </p:spTree>
    <p:extLst>
      <p:ext uri="{BB962C8B-B14F-4D97-AF65-F5344CB8AC3E}">
        <p14:creationId xmlns:p14="http://schemas.microsoft.com/office/powerpoint/2010/main" val="767638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1143000"/>
          </a:xfrm>
        </p:spPr>
        <p:txBody>
          <a:bodyPr/>
          <a:lstStyle/>
          <a:p>
            <a:r>
              <a:rPr lang="hu-HU" dirty="0" smtClean="0"/>
              <a:t>Arbitrázs</a:t>
            </a:r>
            <a:endParaRPr lang="hu-HU" dirty="0"/>
          </a:p>
        </p:txBody>
      </p:sp>
      <p:sp>
        <p:nvSpPr>
          <p:cNvPr id="3" name="Tartalom helye 2"/>
          <p:cNvSpPr>
            <a:spLocks noGrp="1"/>
          </p:cNvSpPr>
          <p:nvPr>
            <p:ph idx="1"/>
          </p:nvPr>
        </p:nvSpPr>
        <p:spPr>
          <a:xfrm>
            <a:off x="457200" y="1340768"/>
            <a:ext cx="8229600" cy="5256584"/>
          </a:xfrm>
        </p:spPr>
        <p:txBody>
          <a:bodyPr>
            <a:normAutofit fontScale="92500" lnSpcReduction="10000"/>
          </a:bodyPr>
          <a:lstStyle/>
          <a:p>
            <a:r>
              <a:rPr lang="hu-HU" dirty="0" smtClean="0"/>
              <a:t>Ha van egy eszköz, amelyiknek mindenki által ismert a jövőbeni (1 év múlva érvényes) ára (p</a:t>
            </a:r>
            <a:r>
              <a:rPr lang="hu-HU" baseline="-25000" dirty="0" smtClean="0"/>
              <a:t>1</a:t>
            </a:r>
            <a:r>
              <a:rPr lang="hu-HU" dirty="0" smtClean="0"/>
              <a:t>); és ismert a piaci kamatláb (r), akkor szükségszerű, hogy az aktíva mai ára (p</a:t>
            </a:r>
            <a:r>
              <a:rPr lang="hu-HU" baseline="-25000" dirty="0" smtClean="0"/>
              <a:t>0</a:t>
            </a:r>
            <a:r>
              <a:rPr lang="hu-HU" dirty="0" smtClean="0"/>
              <a:t>) p</a:t>
            </a:r>
            <a:r>
              <a:rPr lang="hu-HU" baseline="-25000" dirty="0" smtClean="0"/>
              <a:t>1</a:t>
            </a:r>
            <a:r>
              <a:rPr lang="hu-HU" dirty="0" smtClean="0"/>
              <a:t>  jelenértéke kell, hogy legyen. (p</a:t>
            </a:r>
            <a:r>
              <a:rPr lang="hu-HU" baseline="-25000" dirty="0" smtClean="0"/>
              <a:t>0 </a:t>
            </a:r>
            <a:r>
              <a:rPr lang="hu-HU" dirty="0" smtClean="0"/>
              <a:t>= p</a:t>
            </a:r>
            <a:r>
              <a:rPr lang="hu-HU" baseline="-25000" dirty="0" smtClean="0"/>
              <a:t>1 </a:t>
            </a:r>
            <a:r>
              <a:rPr lang="hu-HU" dirty="0" smtClean="0"/>
              <a:t>/[1+r])</a:t>
            </a:r>
          </a:p>
          <a:p>
            <a:r>
              <a:rPr lang="hu-HU" dirty="0" smtClean="0"/>
              <a:t>Ha ugyanis ez nem teljesül, pl. (1+r) &lt; p</a:t>
            </a:r>
            <a:r>
              <a:rPr lang="hu-HU" baseline="-25000" dirty="0" smtClean="0"/>
              <a:t>1</a:t>
            </a:r>
            <a:r>
              <a:rPr lang="hu-HU" dirty="0" smtClean="0"/>
              <a:t>/p</a:t>
            </a:r>
            <a:r>
              <a:rPr lang="hu-HU" baseline="-25000" dirty="0" smtClean="0"/>
              <a:t>0 </a:t>
            </a:r>
            <a:r>
              <a:rPr lang="hu-HU" dirty="0" smtClean="0"/>
              <a:t>, akkor lehetőség lenne ún. költségmentes arbitrázsra, a piaci kamatlábnál nagyobb hozamot tudna elérni, aki az aktívába fektet. Ez viszont ahhoz vezet, hogy mindenki meg akarja vásárolni ezt az aktívát, és ez fel fogja hajtani a jelenlegi árát, mindaddig amíg a feltétel nem teljesül.</a:t>
            </a:r>
            <a:endParaRPr lang="hu-H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Részvényárfolyamok változása</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smtClean="0"/>
              <a:t>Tegyük fel például, hogy </a:t>
            </a:r>
            <a:r>
              <a:rPr lang="hu-HU" dirty="0"/>
              <a:t>a</a:t>
            </a:r>
            <a:r>
              <a:rPr lang="hu-HU" dirty="0" smtClean="0"/>
              <a:t>z esőkabát- és a napszemüveg-gyártó cég a részvényeit egyaránt 10 $-ért adja el jelenleg.</a:t>
            </a:r>
          </a:p>
          <a:p>
            <a:r>
              <a:rPr lang="hu-HU" dirty="0" smtClean="0"/>
              <a:t>Ha esős nyár lesz, a kabátgyártó vállalat részvénye 20 dollárt fog érni, míg a napszemüveget gyártó cégé csak 5-öt.</a:t>
            </a:r>
          </a:p>
          <a:p>
            <a:r>
              <a:rPr lang="hu-HU" dirty="0" smtClean="0"/>
              <a:t>Ha napos nyár lesz, akkor az eredmények fordítottak lesznek: a napszemüveg-gyártó társaság részvénye fog 20-at, a másik 5-öt érni.</a:t>
            </a:r>
            <a:endParaRPr lang="hu-HU" dirty="0"/>
          </a:p>
        </p:txBody>
      </p:sp>
    </p:spTree>
    <p:extLst>
      <p:ext uri="{BB962C8B-B14F-4D97-AF65-F5344CB8AC3E}">
        <p14:creationId xmlns:p14="http://schemas.microsoft.com/office/powerpoint/2010/main" val="12878011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Hogyan döntsünk ebben a helyzetben?</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Ha a teljes 100 dollárunkat a napszemüveget gyártó cégbe fektetjük, akkor 50%-os eséllyel kapunk vissza 200 dollárt, illetve 50 dollárt.</a:t>
            </a:r>
          </a:p>
          <a:p>
            <a:r>
              <a:rPr lang="hu-HU" dirty="0" smtClean="0"/>
              <a:t>Ugyanilyen nagyságú kifizetéseket kapunk (ellentétes esetekben), ha összes pénzünket a kabátgyártó vállalatba tesszük.</a:t>
            </a:r>
          </a:p>
          <a:p>
            <a:r>
              <a:rPr lang="hu-HU" dirty="0" smtClean="0"/>
              <a:t>Mindkét esetben 0,5*200+0,5*50=125 dollár lesz a várható eredmény (a részvényünk várható értéke).</a:t>
            </a:r>
            <a:endParaRPr lang="hu-HU" dirty="0"/>
          </a:p>
        </p:txBody>
      </p:sp>
    </p:spTree>
    <p:extLst>
      <p:ext uri="{BB962C8B-B14F-4D97-AF65-F5344CB8AC3E}">
        <p14:creationId xmlns:p14="http://schemas.microsoft.com/office/powerpoint/2010/main" val="12331917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kockázat diverzifikálása, előnyök</a:t>
            </a:r>
            <a:endParaRPr lang="hu-HU" dirty="0"/>
          </a:p>
        </p:txBody>
      </p:sp>
      <p:sp>
        <p:nvSpPr>
          <p:cNvPr id="3" name="Tartalom helye 2"/>
          <p:cNvSpPr>
            <a:spLocks noGrp="1"/>
          </p:cNvSpPr>
          <p:nvPr>
            <p:ph idx="1"/>
          </p:nvPr>
        </p:nvSpPr>
        <p:spPr>
          <a:xfrm>
            <a:off x="457200" y="1600200"/>
            <a:ext cx="8229600" cy="4925144"/>
          </a:xfrm>
        </p:spPr>
        <p:txBody>
          <a:bodyPr>
            <a:normAutofit fontScale="92500" lnSpcReduction="20000"/>
          </a:bodyPr>
          <a:lstStyle/>
          <a:p>
            <a:r>
              <a:rPr lang="hu-HU" dirty="0" smtClean="0"/>
              <a:t>Mi történik azonban akkor, ha mindkét cégbe csak a pénzünk felét fektetjük be? Ekkor, ha napsütéses nyár lesz, 100 dollárt kapunk vissza a napszemüveg-beruházásból, és 25 dollárt az esőkabát-befektetésből. Ha viszont esni fog, az esőkabát-részvényeink hoznak majd 100 dollárt, és a napszemüveg-üzlet 25 dollárt.</a:t>
            </a:r>
          </a:p>
          <a:p>
            <a:r>
              <a:rPr lang="hu-HU" dirty="0" smtClean="0"/>
              <a:t>Nekünk mindkét esetben pontosan 125 dollárunk lesz. Azzal, hogy befektetéseinket megosztottuk a két cég között, sikerült csökkenteni a beruházásaink teljes kockázatát, miközben a várható eredmény ugyanaz marad. </a:t>
            </a:r>
            <a:endParaRPr lang="hu-HU" dirty="0"/>
          </a:p>
        </p:txBody>
      </p:sp>
    </p:spTree>
    <p:extLst>
      <p:ext uri="{BB962C8B-B14F-4D97-AF65-F5344CB8AC3E}">
        <p14:creationId xmlns:p14="http://schemas.microsoft.com/office/powerpoint/2010/main" val="3276143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Diverzifikálás általában</a:t>
            </a:r>
            <a:endParaRPr lang="hu-HU" dirty="0"/>
          </a:p>
        </p:txBody>
      </p:sp>
      <p:sp>
        <p:nvSpPr>
          <p:cNvPr id="3" name="Tartalom helye 2"/>
          <p:cNvSpPr>
            <a:spLocks noGrp="1"/>
          </p:cNvSpPr>
          <p:nvPr>
            <p:ph idx="1"/>
          </p:nvPr>
        </p:nvSpPr>
        <p:spPr>
          <a:xfrm>
            <a:off x="457200" y="1600200"/>
            <a:ext cx="8229600" cy="5069160"/>
          </a:xfrm>
        </p:spPr>
        <p:txBody>
          <a:bodyPr>
            <a:normAutofit fontScale="92500" lnSpcReduction="20000"/>
          </a:bodyPr>
          <a:lstStyle/>
          <a:p>
            <a:r>
              <a:rPr lang="hu-HU" dirty="0" smtClean="0"/>
              <a:t>Ebben a példában a diverzifikáció igen könnyű volt, mert a kétféle aktíva tökéletes negatív korrelációban volt egymással; ha az egyik javult, a másik romlott. Az ilyen aktívapárok különösen értékesek lehetnek, mert drámai módon képesek csökkenteni a kockázatot.</a:t>
            </a:r>
          </a:p>
          <a:p>
            <a:r>
              <a:rPr lang="hu-HU" dirty="0" smtClean="0"/>
              <a:t>Ám ugyanakkor nehéz ilyeneket találni. A legtöbb aktíva (legalábbis részben) együtt mozog és egy nagyobb recesszió esetén az összes részvény árfolyama zuhanhat. De mindaddig amíg az aktívák árai nem tökéletesen korrelálnak egy-mással, mindig lesz nyereség a diverzifikálásból.</a:t>
            </a:r>
            <a:endParaRPr lang="hu-HU" dirty="0"/>
          </a:p>
        </p:txBody>
      </p:sp>
    </p:spTree>
    <p:extLst>
      <p:ext uri="{BB962C8B-B14F-4D97-AF65-F5344CB8AC3E}">
        <p14:creationId xmlns:p14="http://schemas.microsoft.com/office/powerpoint/2010/main" val="28287403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biztosítás és a diverzifikáció</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A biztosítási példában egy olyan helyzetet vizsgáltunk, ahol az egyénnek 35 000 dollárja volt, és 0,01 valószínűsége 10 000 $ veszteségnek.</a:t>
            </a:r>
          </a:p>
          <a:p>
            <a:r>
              <a:rPr lang="hu-HU" dirty="0" err="1" smtClean="0"/>
              <a:t>Tfh</a:t>
            </a:r>
            <a:r>
              <a:rPr lang="hu-HU" dirty="0" smtClean="0"/>
              <a:t>. van 1000 ilyen egyén. Ekkor átlagban 10 személynek lesz vesztesége, így minden évben 100 000 dollár kár keletkezik. Az 1000 fő mindegyike 0,01</a:t>
            </a:r>
            <a:r>
              <a:rPr lang="hu-HU" baseline="30000" dirty="0" smtClean="0"/>
              <a:t>.</a:t>
            </a:r>
            <a:r>
              <a:rPr lang="hu-HU" dirty="0" smtClean="0"/>
              <a:t>10 000, azaz 100 várható veszteséggel szembesül. </a:t>
            </a:r>
            <a:endParaRPr lang="hu-HU" dirty="0"/>
          </a:p>
        </p:txBody>
      </p:sp>
    </p:spTree>
    <p:extLst>
      <p:ext uri="{BB962C8B-B14F-4D97-AF65-F5344CB8AC3E}">
        <p14:creationId xmlns:p14="http://schemas.microsoft.com/office/powerpoint/2010/main" val="19769828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Várható vagyon</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err="1" smtClean="0"/>
              <a:t>Tfh</a:t>
            </a:r>
            <a:r>
              <a:rPr lang="hu-HU" dirty="0" smtClean="0"/>
              <a:t>. a kockázatok függetlenek, azaz annak a valószínűsége, hogy bármely személy veszteséget szenved, nem hat annak a valószínűségére, hogy bárki másnak kára lesz.</a:t>
            </a:r>
          </a:p>
          <a:p>
            <a:r>
              <a:rPr lang="hu-HU" dirty="0" smtClean="0"/>
              <a:t>Ekkor </a:t>
            </a:r>
            <a:r>
              <a:rPr lang="hu-HU" smtClean="0"/>
              <a:t>mindegyik egyén </a:t>
            </a:r>
            <a:r>
              <a:rPr lang="hu-HU" dirty="0" smtClean="0"/>
              <a:t>várható vagyona 0,99</a:t>
            </a:r>
            <a:r>
              <a:rPr lang="hu-HU" baseline="30000" dirty="0"/>
              <a:t>.</a:t>
            </a:r>
            <a:r>
              <a:rPr lang="hu-HU" dirty="0" smtClean="0"/>
              <a:t>35 000 + 0,01</a:t>
            </a:r>
            <a:r>
              <a:rPr lang="hu-HU" baseline="30000" dirty="0"/>
              <a:t>.</a:t>
            </a:r>
            <a:r>
              <a:rPr lang="hu-HU" dirty="0" smtClean="0"/>
              <a:t>25 000 = 34 900 dollár lesz, de mindenkinek kockázatot kell vállalnia, 1 százalékos valószínűséggel elveszíthetnek 10 000 dollárt.</a:t>
            </a:r>
            <a:endParaRPr lang="hu-HU" dirty="0"/>
          </a:p>
        </p:txBody>
      </p:sp>
    </p:spTree>
    <p:extLst>
      <p:ext uri="{BB962C8B-B14F-4D97-AF65-F5344CB8AC3E}">
        <p14:creationId xmlns:p14="http://schemas.microsoft.com/office/powerpoint/2010/main" val="29093392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kockázat diverzifikálása</a:t>
            </a:r>
            <a:endParaRPr lang="hu-HU" dirty="0"/>
          </a:p>
        </p:txBody>
      </p:sp>
      <p:sp>
        <p:nvSpPr>
          <p:cNvPr id="3" name="Tartalom helye 2"/>
          <p:cNvSpPr>
            <a:spLocks noGrp="1"/>
          </p:cNvSpPr>
          <p:nvPr>
            <p:ph idx="1"/>
          </p:nvPr>
        </p:nvSpPr>
        <p:spPr>
          <a:xfrm>
            <a:off x="457200" y="1600200"/>
            <a:ext cx="8229600" cy="4853136"/>
          </a:xfrm>
        </p:spPr>
        <p:txBody>
          <a:bodyPr>
            <a:normAutofit fontScale="92500" lnSpcReduction="10000"/>
          </a:bodyPr>
          <a:lstStyle/>
          <a:p>
            <a:r>
              <a:rPr lang="hu-HU" dirty="0" err="1" smtClean="0"/>
              <a:t>Tfh</a:t>
            </a:r>
            <a:r>
              <a:rPr lang="hu-HU" dirty="0" smtClean="0"/>
              <a:t>. </a:t>
            </a:r>
            <a:r>
              <a:rPr lang="hu-HU" dirty="0"/>
              <a:t>v</a:t>
            </a:r>
            <a:r>
              <a:rPr lang="hu-HU" dirty="0" smtClean="0"/>
              <a:t>alamennyi fogyasztó diverzifikálni szeretné az általa vállalt kockázatot.</a:t>
            </a:r>
          </a:p>
          <a:p>
            <a:r>
              <a:rPr lang="hu-HU" dirty="0" smtClean="0"/>
              <a:t>Ezt úgy teheti meg, ha kockázata egy részét eladja más egyéneknek. </a:t>
            </a:r>
            <a:r>
              <a:rPr lang="hu-HU" dirty="0" err="1" smtClean="0"/>
              <a:t>Tfh</a:t>
            </a:r>
            <a:r>
              <a:rPr lang="hu-HU" dirty="0" smtClean="0"/>
              <a:t>. 1000 fogyasztás elhatározza, hogy biztosítja egymást.</a:t>
            </a:r>
          </a:p>
          <a:p>
            <a:r>
              <a:rPr lang="hu-HU" dirty="0" smtClean="0"/>
              <a:t>Ha valakinek 10 000 dollár vesztesége lesz, az 1000 fogyasztó mindegyike 10 dollárt ad ennek a személynek. Így pl. kompenzálhatják annak a veszteségét, akinek a háza leégett, míg a többi fogyasztó nyugodt lehet, mert ha történetesen ők járnának szerencsétlenül, őket is kártalanítanák. </a:t>
            </a:r>
            <a:endParaRPr lang="hu-HU" dirty="0"/>
          </a:p>
        </p:txBody>
      </p:sp>
    </p:spTree>
    <p:extLst>
      <p:ext uri="{BB962C8B-B14F-4D97-AF65-F5344CB8AC3E}">
        <p14:creationId xmlns:p14="http://schemas.microsoft.com/office/powerpoint/2010/main" val="13661406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kockázat szétterítése</a:t>
            </a:r>
            <a:endParaRPr lang="hu-HU" dirty="0"/>
          </a:p>
        </p:txBody>
      </p:sp>
      <p:sp>
        <p:nvSpPr>
          <p:cNvPr id="3" name="Tartalom helye 2"/>
          <p:cNvSpPr>
            <a:spLocks noGrp="1"/>
          </p:cNvSpPr>
          <p:nvPr>
            <p:ph idx="1"/>
          </p:nvPr>
        </p:nvSpPr>
        <p:spPr>
          <a:xfrm>
            <a:off x="457200" y="1268760"/>
            <a:ext cx="8229600" cy="5472608"/>
          </a:xfrm>
        </p:spPr>
        <p:txBody>
          <a:bodyPr>
            <a:normAutofit lnSpcReduction="10000"/>
          </a:bodyPr>
          <a:lstStyle/>
          <a:p>
            <a:r>
              <a:rPr lang="hu-HU" dirty="0" smtClean="0"/>
              <a:t>Ez egy példa a kockázat szétterítésére; minden egyes fogyasztó szétteríti a kockázatát az összes többi fogyasztóra, s így csökkentheti a saját maga által vállalt kockázat nagyságát.</a:t>
            </a:r>
          </a:p>
          <a:p>
            <a:r>
              <a:rPr lang="hu-HU" dirty="0" smtClean="0"/>
              <a:t>Ha átlagosan 10 ház év le évente, akkor átlagosan az 1000 személy mindegyike 100 dollárt fog fizetni egy évben. Ám ez csak az átlag. Egyes években lehet 12 káreset, más években 8. Így is kicsi a valószínűsége annak, hogy egy személynek mondjuk 200 dollárnál többet kell fizetnie, de az esélye megvan.</a:t>
            </a:r>
            <a:endParaRPr lang="hu-HU" dirty="0"/>
          </a:p>
        </p:txBody>
      </p:sp>
    </p:spTree>
    <p:extLst>
      <p:ext uri="{BB962C8B-B14F-4D97-AF65-F5344CB8AC3E}">
        <p14:creationId xmlns:p14="http://schemas.microsoft.com/office/powerpoint/2010/main" val="2170753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Időbeli kockázat megosztása</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Arra is van mód, hogy ezt a kockázatot is megosszák. Például a háztulajdonosok megegyeznek abban, hogy évente 100 dollárt biztosan kifizetnek, függetlenül attól, hogy van-e annyi veszteség vagy sem.</a:t>
            </a:r>
          </a:p>
          <a:p>
            <a:r>
              <a:rPr lang="hu-HU" dirty="0" smtClean="0"/>
              <a:t>Ekkor felállíthatnak egy tartalékalapot, amelyet akkor használhatnak fel, ha egy évben a szokásosnál több tűzeset van. Évente 100 dollárt fizetnek biztosan, és ez a pénz elég a háztulajdonosok kárának kompenzálására.</a:t>
            </a:r>
            <a:endParaRPr lang="hu-HU" dirty="0"/>
          </a:p>
        </p:txBody>
      </p:sp>
    </p:spTree>
    <p:extLst>
      <p:ext uri="{BB962C8B-B14F-4D97-AF65-F5344CB8AC3E}">
        <p14:creationId xmlns:p14="http://schemas.microsoft.com/office/powerpoint/2010/main" val="16448057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Biztosítótársaságok</a:t>
            </a:r>
            <a:endParaRPr lang="hu-HU" dirty="0"/>
          </a:p>
        </p:txBody>
      </p:sp>
      <p:sp>
        <p:nvSpPr>
          <p:cNvPr id="3" name="Tartalom helye 2"/>
          <p:cNvSpPr>
            <a:spLocks noGrp="1"/>
          </p:cNvSpPr>
          <p:nvPr>
            <p:ph idx="1"/>
          </p:nvPr>
        </p:nvSpPr>
        <p:spPr>
          <a:xfrm>
            <a:off x="457200" y="1600200"/>
            <a:ext cx="8229600" cy="4997152"/>
          </a:xfrm>
        </p:spPr>
        <p:txBody>
          <a:bodyPr>
            <a:normAutofit fontScale="92500" lnSpcReduction="10000"/>
          </a:bodyPr>
          <a:lstStyle/>
          <a:p>
            <a:r>
              <a:rPr lang="hu-HU" dirty="0" smtClean="0"/>
              <a:t>Az előbb vázolt példa egy szövetkezeti formában működő biztosítótársaságot mutatott be. </a:t>
            </a:r>
          </a:p>
          <a:p>
            <a:r>
              <a:rPr lang="hu-HU" dirty="0" smtClean="0"/>
              <a:t>Emellett a biztosítási piacon eladóként profitorientált vállalkozások is részt vesznek, és maga a biztosítási piac is tovább osztható egy kiskereskedelmi összetevőre, ahol közvetlenül a végfelhasználóval foglalkoznak, illetve egy nagykereskedelmi komponensre (viszontbiztosítási piac), ahol a biztosítók más üzletfeleiknek értékesítenek kockázatkezelő szolgáltatásokat.</a:t>
            </a:r>
            <a:endParaRPr lang="hu-HU" dirty="0"/>
          </a:p>
        </p:txBody>
      </p:sp>
    </p:spTree>
    <p:extLst>
      <p:ext uri="{BB962C8B-B14F-4D97-AF65-F5344CB8AC3E}">
        <p14:creationId xmlns:p14="http://schemas.microsoft.com/office/powerpoint/2010/main" val="3534164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457200" y="0"/>
            <a:ext cx="8229600" cy="908720"/>
          </a:xfrm>
        </p:spPr>
        <p:txBody>
          <a:bodyPr/>
          <a:lstStyle/>
          <a:p>
            <a:r>
              <a:rPr lang="hu-HU" dirty="0" smtClean="0"/>
              <a:t>Különbségek az aktívák áraiban</a:t>
            </a:r>
            <a:endParaRPr lang="hu-HU" dirty="0"/>
          </a:p>
        </p:txBody>
      </p:sp>
      <p:sp>
        <p:nvSpPr>
          <p:cNvPr id="7" name="Tartalom helye 6"/>
          <p:cNvSpPr>
            <a:spLocks noGrp="1"/>
          </p:cNvSpPr>
          <p:nvPr>
            <p:ph idx="1"/>
          </p:nvPr>
        </p:nvSpPr>
        <p:spPr>
          <a:xfrm>
            <a:off x="457200" y="836712"/>
            <a:ext cx="8229600" cy="5832648"/>
          </a:xfrm>
        </p:spPr>
        <p:txBody>
          <a:bodyPr>
            <a:normAutofit fontScale="92500" lnSpcReduction="10000"/>
          </a:bodyPr>
          <a:lstStyle/>
          <a:p>
            <a:r>
              <a:rPr lang="hu-HU" dirty="0" smtClean="0"/>
              <a:t>Ha a két aktíva hozadékrátái között tartósan különbségek vannak, az arra utal, hogy eltérő minőségű pénzügyi szolgáltatásokat nyújtanak.</a:t>
            </a:r>
          </a:p>
          <a:p>
            <a:r>
              <a:rPr lang="hu-HU" dirty="0" smtClean="0"/>
              <a:t>Például az egyik aktíva likvidebb, mint a másik, azaz könnyebb pénzre átváltani. Ilyenkor a hozadékrátában figyelembe kell venni azt is, hogy az aktívára vevőt is kell találni. Például egy százezer dollárt érő házra nehezebb vevőt találni, mint egy százezer dollárt érő kincstárjegyre.</a:t>
            </a:r>
          </a:p>
          <a:p>
            <a:r>
              <a:rPr lang="hu-HU" dirty="0" smtClean="0"/>
              <a:t>Emellett az aktívák eltérhetnek a </a:t>
            </a:r>
            <a:r>
              <a:rPr lang="hu-HU" dirty="0" err="1" smtClean="0"/>
              <a:t>kockázatos-ságukban</a:t>
            </a:r>
            <a:r>
              <a:rPr lang="hu-HU" dirty="0" smtClean="0"/>
              <a:t>, a pénzbeli hozadék mellett </a:t>
            </a:r>
            <a:r>
              <a:rPr lang="hu-HU" dirty="0" err="1" smtClean="0"/>
              <a:t>rendel-kezhetnek</a:t>
            </a:r>
            <a:r>
              <a:rPr lang="hu-HU" dirty="0" smtClean="0"/>
              <a:t> fogyasztási hozadékkal is, illetve lehet köztük különbség az adózási feltételekben is. </a:t>
            </a:r>
            <a:endParaRPr lang="hu-H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viszontbiztosítási piac</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smtClean="0"/>
              <a:t>A viszontbiztosítási piac tipikus résztvevői az olyan nagybefektetők, mint pl. a különböző kockázatok kezeléséhez pénzügyi hátteret nyújtó nyugdíjbiztosítók.</a:t>
            </a:r>
          </a:p>
          <a:p>
            <a:r>
              <a:rPr lang="hu-HU" dirty="0" smtClean="0"/>
              <a:t>Számos viszontbiztosító cégnek ugyanakkor magánbefektetők nyújtanak biztosítékokat. A londoni székhelyű Lloyd’s az egyik legismertebb viszontbiztosítói konzorcium, általában magánbefektetőket vesz igénybe.</a:t>
            </a:r>
            <a:endParaRPr lang="hu-HU" dirty="0"/>
          </a:p>
        </p:txBody>
      </p:sp>
    </p:spTree>
    <p:extLst>
      <p:ext uri="{BB962C8B-B14F-4D97-AF65-F5344CB8AC3E}">
        <p14:creationId xmlns:p14="http://schemas.microsoft.com/office/powerpoint/2010/main" val="11498118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Katasztrófakötvények</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A viszontbiztosítási piacon a ’90-es években jelentek meg az ún. katasztrófakötvények (</a:t>
            </a:r>
            <a:r>
              <a:rPr lang="hu-HU" i="1" dirty="0" err="1" smtClean="0"/>
              <a:t>cat</a:t>
            </a:r>
            <a:r>
              <a:rPr lang="hu-HU" i="1" dirty="0" smtClean="0"/>
              <a:t> </a:t>
            </a:r>
            <a:r>
              <a:rPr lang="hu-HU" i="1" dirty="0" err="1" smtClean="0"/>
              <a:t>bonds</a:t>
            </a:r>
            <a:r>
              <a:rPr lang="hu-HU" dirty="0" smtClean="0"/>
              <a:t>), amelyek egyesek szerint rugalmasabb módon kínálnak viszontbiztosítást. </a:t>
            </a:r>
          </a:p>
          <a:p>
            <a:r>
              <a:rPr lang="hu-HU" dirty="0" smtClean="0"/>
              <a:t>Ezeket a kötvényeket általában nagyobb intézményeknek adják el. A kötvények tipikusan valamilyen természeti katasztrófához kapcsolódnak, mint a földrengések vagy a hurrikánok.</a:t>
            </a:r>
            <a:endParaRPr lang="hu-HU" dirty="0"/>
          </a:p>
        </p:txBody>
      </p:sp>
    </p:spTree>
    <p:extLst>
      <p:ext uri="{BB962C8B-B14F-4D97-AF65-F5344CB8AC3E}">
        <p14:creationId xmlns:p14="http://schemas.microsoft.com/office/powerpoint/2010/main" val="2300379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katasztrófakötvények működése</a:t>
            </a:r>
            <a:endParaRPr lang="hu-HU" dirty="0"/>
          </a:p>
        </p:txBody>
      </p:sp>
      <p:sp>
        <p:nvSpPr>
          <p:cNvPr id="3" name="Tartalom helye 2"/>
          <p:cNvSpPr>
            <a:spLocks noGrp="1"/>
          </p:cNvSpPr>
          <p:nvPr>
            <p:ph idx="1"/>
          </p:nvPr>
        </p:nvSpPr>
        <p:spPr>
          <a:xfrm>
            <a:off x="457200" y="1600200"/>
            <a:ext cx="8229600" cy="4853136"/>
          </a:xfrm>
        </p:spPr>
        <p:txBody>
          <a:bodyPr>
            <a:normAutofit fontScale="92500"/>
          </a:bodyPr>
          <a:lstStyle/>
          <a:p>
            <a:r>
              <a:rPr lang="hu-HU" dirty="0" smtClean="0"/>
              <a:t>Egy pénzügyi vállalkozás (pl. befektetési bank vagy viszontbiztosító) egy meghatározott biztosítási eseményhez (pl. földrengés) kapcsolódó kötvényt bocsát ki a befektetőknek, amely pl. 500 millió dollárt kitevő kárigényt ígér. </a:t>
            </a:r>
          </a:p>
          <a:p>
            <a:r>
              <a:rPr lang="hu-HU" dirty="0" smtClean="0"/>
              <a:t>Ha nem lesz földrengés, akkor a befektetők magas kamatot kapnak; ha viszont lesz és a kárigény meghaladja az 500 millió dollárt, akkor a befektetők a kamat mellett a befektetett tőkéjüket is elvesztik.</a:t>
            </a:r>
            <a:endParaRPr lang="hu-HU" dirty="0"/>
          </a:p>
        </p:txBody>
      </p:sp>
    </p:spTree>
    <p:extLst>
      <p:ext uri="{BB962C8B-B14F-4D97-AF65-F5344CB8AC3E}">
        <p14:creationId xmlns:p14="http://schemas.microsoft.com/office/powerpoint/2010/main" val="40040807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katasztrófakötvények sajátosságai</a:t>
            </a:r>
            <a:endParaRPr lang="hu-HU" dirty="0"/>
          </a:p>
        </p:txBody>
      </p:sp>
      <p:sp>
        <p:nvSpPr>
          <p:cNvPr id="3" name="Tartalom helye 2"/>
          <p:cNvSpPr>
            <a:spLocks noGrp="1"/>
          </p:cNvSpPr>
          <p:nvPr>
            <p:ph idx="1"/>
          </p:nvPr>
        </p:nvSpPr>
        <p:spPr>
          <a:xfrm>
            <a:off x="457200" y="1600200"/>
            <a:ext cx="8229600" cy="4781128"/>
          </a:xfrm>
        </p:spPr>
        <p:txBody>
          <a:bodyPr>
            <a:normAutofit/>
          </a:bodyPr>
          <a:lstStyle/>
          <a:p>
            <a:r>
              <a:rPr lang="hu-HU" dirty="0" smtClean="0"/>
              <a:t>A katasztrófakötvények néhány vonzó sajátossággal rendelkeznek. Széles körben szétteríthetik, és akármilyen kis részekre bonthatják a kockázatot, lehetővé téve minden egyes befektetőnek, hogy a kockázatoknak csak egy kis részét viselje. </a:t>
            </a:r>
          </a:p>
          <a:p>
            <a:r>
              <a:rPr lang="hu-HU" dirty="0" smtClean="0"/>
              <a:t>Mivel a biztosításnak hátteret adó pénzt előre kifizetik, a biztosítottnak alaphelyzetben nincs kockázata.</a:t>
            </a:r>
            <a:endParaRPr lang="hu-HU" dirty="0"/>
          </a:p>
        </p:txBody>
      </p:sp>
    </p:spTree>
    <p:extLst>
      <p:ext uri="{BB962C8B-B14F-4D97-AF65-F5344CB8AC3E}">
        <p14:creationId xmlns:p14="http://schemas.microsoft.com/office/powerpoint/2010/main" val="5866157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60648"/>
            <a:ext cx="8229600" cy="1143000"/>
          </a:xfrm>
        </p:spPr>
        <p:txBody>
          <a:bodyPr/>
          <a:lstStyle/>
          <a:p>
            <a:r>
              <a:rPr lang="hu-HU" dirty="0" smtClean="0"/>
              <a:t>A katasztrófakötvény értelmezése</a:t>
            </a:r>
            <a:endParaRPr lang="hu-HU" dirty="0"/>
          </a:p>
        </p:txBody>
      </p:sp>
      <p:sp>
        <p:nvSpPr>
          <p:cNvPr id="3" name="Tartalom helye 2"/>
          <p:cNvSpPr>
            <a:spLocks noGrp="1"/>
          </p:cNvSpPr>
          <p:nvPr>
            <p:ph idx="1"/>
          </p:nvPr>
        </p:nvSpPr>
        <p:spPr>
          <a:xfrm>
            <a:off x="457200" y="1340768"/>
            <a:ext cx="8229600" cy="5328592"/>
          </a:xfrm>
        </p:spPr>
        <p:txBody>
          <a:bodyPr>
            <a:normAutofit fontScale="92500"/>
          </a:bodyPr>
          <a:lstStyle/>
          <a:p>
            <a:r>
              <a:rPr lang="hu-HU" dirty="0" smtClean="0"/>
              <a:t>Közgazdasági nézőpontból a katasztrófa-kötvény egy véletlenszerűen bekövetkező állapothoz kapcsolódó értékpapír, amely akkor és csak akkor fizet, ha egy esemény bekövetkezik. </a:t>
            </a:r>
          </a:p>
          <a:p>
            <a:r>
              <a:rPr lang="hu-HU" dirty="0" smtClean="0"/>
              <a:t>Az elméleti koncepciót a Nobel-díjas </a:t>
            </a:r>
            <a:r>
              <a:rPr lang="hu-HU" dirty="0" err="1" smtClean="0"/>
              <a:t>Kenneth</a:t>
            </a:r>
            <a:r>
              <a:rPr lang="hu-HU" dirty="0" smtClean="0"/>
              <a:t> </a:t>
            </a:r>
            <a:r>
              <a:rPr lang="hu-HU" dirty="0" err="1" smtClean="0"/>
              <a:t>Arrow</a:t>
            </a:r>
            <a:r>
              <a:rPr lang="hu-HU" dirty="0" smtClean="0"/>
              <a:t> tárgyalta először egy 1952-ben publikált tanulmányában, és sokáig csupán elméleti érdeklődést váltott ki. Kiderült azonban, hogy a sokféle opciós és származékos értékpapír megértését leginkább a véletlenszerű biztosíték fogalma teszi lehetővé. </a:t>
            </a:r>
            <a:endParaRPr lang="hu-HU" dirty="0"/>
          </a:p>
        </p:txBody>
      </p:sp>
    </p:spTree>
    <p:extLst>
      <p:ext uri="{BB962C8B-B14F-4D97-AF65-F5344CB8AC3E}">
        <p14:creationId xmlns:p14="http://schemas.microsoft.com/office/powerpoint/2010/main" val="20212455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Kötvénykockázati </a:t>
            </a:r>
            <a:r>
              <a:rPr lang="hu-HU" dirty="0" err="1" smtClean="0"/>
              <a:t>swap</a:t>
            </a:r>
            <a:r>
              <a:rPr lang="hu-HU" dirty="0" smtClean="0"/>
              <a:t> ügylet (CDS)</a:t>
            </a:r>
            <a:endParaRPr lang="hu-HU" dirty="0"/>
          </a:p>
        </p:txBody>
      </p:sp>
      <p:sp>
        <p:nvSpPr>
          <p:cNvPr id="3" name="Tartalom helye 2"/>
          <p:cNvSpPr>
            <a:spLocks noGrp="1"/>
          </p:cNvSpPr>
          <p:nvPr>
            <p:ph idx="1"/>
          </p:nvPr>
        </p:nvSpPr>
        <p:spPr>
          <a:xfrm>
            <a:off x="457200" y="1340768"/>
            <a:ext cx="8229600" cy="5328592"/>
          </a:xfrm>
        </p:spPr>
        <p:txBody>
          <a:bodyPr>
            <a:normAutofit fontScale="85000" lnSpcReduction="20000"/>
          </a:bodyPr>
          <a:lstStyle/>
          <a:p>
            <a:r>
              <a:rPr lang="hu-HU" dirty="0" smtClean="0"/>
              <a:t>A 2008-as válság előtérbe állította azt a kérdést, hogy az új biztosítási termékek megjelenése mindig hasznos-e a gazdaságnak?</a:t>
            </a:r>
          </a:p>
          <a:p>
            <a:r>
              <a:rPr lang="hu-HU" dirty="0" smtClean="0"/>
              <a:t>A származékos termékek közül a támadások kereszttüzébe kerültek pl. az ún. kötvénykockázati </a:t>
            </a:r>
            <a:r>
              <a:rPr lang="hu-HU" dirty="0" err="1" smtClean="0"/>
              <a:t>swap</a:t>
            </a:r>
            <a:r>
              <a:rPr lang="hu-HU" dirty="0" smtClean="0"/>
              <a:t> ügyletek, amelyek a hitelek visszafizetésének megtagadásához kapcsolódó „biztosítási események” ellen nyújtanak védettséget. </a:t>
            </a:r>
          </a:p>
          <a:p>
            <a:r>
              <a:rPr lang="hu-HU" dirty="0" smtClean="0"/>
              <a:t>Sokak szerint problémát jelent ugyanakkor, hogy a szabályozás olyan szereplők számára is engedte a </a:t>
            </a:r>
            <a:r>
              <a:rPr lang="hu-HU" dirty="0" err="1" smtClean="0"/>
              <a:t>CDS-ek</a:t>
            </a:r>
            <a:r>
              <a:rPr lang="hu-HU" dirty="0" smtClean="0"/>
              <a:t> vásárlását (</a:t>
            </a:r>
            <a:r>
              <a:rPr lang="hu-HU" dirty="0" err="1" smtClean="0"/>
              <a:t>naked</a:t>
            </a:r>
            <a:r>
              <a:rPr lang="hu-HU" dirty="0" smtClean="0"/>
              <a:t>/csupasz CDS), akik nem is feltétlenül rendelkeztek a biztosítási eseményben érintett kötvényekkel (pl. államkötvényekkel), így érdekeltté válhattak abban, hogy az adósok nehéz pénzügyi helyzetbe kerüljenek (csődbe menjenek).</a:t>
            </a:r>
            <a:endParaRPr lang="hu-HU" dirty="0"/>
          </a:p>
        </p:txBody>
      </p:sp>
    </p:spTree>
    <p:extLst>
      <p:ext uri="{BB962C8B-B14F-4D97-AF65-F5344CB8AC3E}">
        <p14:creationId xmlns:p14="http://schemas.microsoft.com/office/powerpoint/2010/main" val="33050825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A részvénypiacok szerepe</a:t>
            </a:r>
            <a:endParaRPr lang="hu-HU" dirty="0"/>
          </a:p>
        </p:txBody>
      </p:sp>
      <p:sp>
        <p:nvSpPr>
          <p:cNvPr id="3" name="Tartalom helye 2"/>
          <p:cNvSpPr>
            <a:spLocks noGrp="1"/>
          </p:cNvSpPr>
          <p:nvPr>
            <p:ph idx="1"/>
          </p:nvPr>
        </p:nvSpPr>
        <p:spPr>
          <a:xfrm>
            <a:off x="457200" y="1196752"/>
            <a:ext cx="8229600" cy="5256584"/>
          </a:xfrm>
        </p:spPr>
        <p:txBody>
          <a:bodyPr>
            <a:normAutofit lnSpcReduction="10000"/>
          </a:bodyPr>
          <a:lstStyle/>
          <a:p>
            <a:r>
              <a:rPr lang="hu-HU" dirty="0" smtClean="0"/>
              <a:t>A részvénypiacok a pénzügyi közvetítésben játszott szerepük mellett a biztosítási piacokhoz hasonló szerepet is betölthetnek, mert szintén lehetővé tehetik a kockázatok szétterítését.</a:t>
            </a:r>
          </a:p>
          <a:p>
            <a:r>
              <a:rPr lang="hu-HU" dirty="0" smtClean="0"/>
              <a:t>A részvénypiac lehetővé teszi, hogy a vállalat alapítói részvények kibocsátása (eladása) révén biztos jövedelemhez jussanak (a kockázatos profittal szemben), és szétteríthessék a vállalat kockázatát nagyszámú tulajdonos között. </a:t>
            </a:r>
            <a:endParaRPr lang="hu-HU" dirty="0"/>
          </a:p>
        </p:txBody>
      </p:sp>
    </p:spTree>
    <p:extLst>
      <p:ext uri="{BB962C8B-B14F-4D97-AF65-F5344CB8AC3E}">
        <p14:creationId xmlns:p14="http://schemas.microsoft.com/office/powerpoint/2010/main" val="6552221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részvénypiac mint másodlagos piac</a:t>
            </a:r>
            <a:endParaRPr lang="hu-HU" dirty="0"/>
          </a:p>
        </p:txBody>
      </p:sp>
      <p:sp>
        <p:nvSpPr>
          <p:cNvPr id="3" name="Tartalom helye 2"/>
          <p:cNvSpPr>
            <a:spLocks noGrp="1"/>
          </p:cNvSpPr>
          <p:nvPr>
            <p:ph idx="1"/>
          </p:nvPr>
        </p:nvSpPr>
        <p:spPr/>
        <p:txBody>
          <a:bodyPr/>
          <a:lstStyle/>
          <a:p>
            <a:r>
              <a:rPr lang="hu-HU" dirty="0" smtClean="0"/>
              <a:t>Emellett a vállalat későbbi részvényesei is használhatják a részvénypiacot kockázataik reallokációjához. </a:t>
            </a:r>
          </a:p>
          <a:p>
            <a:r>
              <a:rPr lang="hu-HU" dirty="0" smtClean="0"/>
              <a:t>Ha megítélésük szerint az a vállalat, amelynek a részvényeit birtokolják, túl óvatos (kockázatkerülő), vagy túl kockázatos politikát valósít meg, eladhatják a részvényeiket, és másokat vásárolhatnak helyettük.</a:t>
            </a:r>
            <a:endParaRPr lang="hu-HU" dirty="0"/>
          </a:p>
        </p:txBody>
      </p:sp>
    </p:spTree>
    <p:extLst>
      <p:ext uri="{BB962C8B-B14F-4D97-AF65-F5344CB8AC3E}">
        <p14:creationId xmlns:p14="http://schemas.microsoft.com/office/powerpoint/2010/main" val="31545352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noAutofit/>
          </a:bodyPr>
          <a:lstStyle/>
          <a:p>
            <a:r>
              <a:rPr lang="hu-HU" sz="3600" dirty="0" smtClean="0"/>
              <a:t>Különbség a biztosítás és a részvénypiac között (a diverzifikációban)</a:t>
            </a:r>
            <a:endParaRPr lang="hu-HU" sz="3600" dirty="0"/>
          </a:p>
        </p:txBody>
      </p:sp>
      <p:sp>
        <p:nvSpPr>
          <p:cNvPr id="5" name="Tartalom helye 4"/>
          <p:cNvSpPr>
            <a:spLocks noGrp="1"/>
          </p:cNvSpPr>
          <p:nvPr>
            <p:ph sz="half" idx="1"/>
          </p:nvPr>
        </p:nvSpPr>
        <p:spPr>
          <a:xfrm>
            <a:off x="457200" y="1600200"/>
            <a:ext cx="4038600" cy="5069160"/>
          </a:xfrm>
        </p:spPr>
        <p:txBody>
          <a:bodyPr>
            <a:normAutofit fontScale="92500" lnSpcReduction="20000"/>
          </a:bodyPr>
          <a:lstStyle/>
          <a:p>
            <a:r>
              <a:rPr lang="hu-HU" dirty="0" smtClean="0"/>
              <a:t>Biztosítások: az egyén képes lehet nullára csökkenteni a kockázatát.</a:t>
            </a:r>
          </a:p>
          <a:p>
            <a:r>
              <a:rPr lang="hu-HU" dirty="0" smtClean="0"/>
              <a:t>Pl. egy egységes 100 dolláros díj fejében az egyén teljes mértékben biztosíthatja magát az 1%-os valószínűséggel bekövetkező 10 000 dolláros kár ellen.</a:t>
            </a:r>
          </a:p>
          <a:p>
            <a:r>
              <a:rPr lang="hu-HU" dirty="0" smtClean="0"/>
              <a:t>Nincs kockázat az összegződésben. Mindenkit teljesen kompenzálhatnak kár esetén.</a:t>
            </a:r>
            <a:endParaRPr lang="hu-HU" dirty="0"/>
          </a:p>
        </p:txBody>
      </p:sp>
      <p:sp>
        <p:nvSpPr>
          <p:cNvPr id="6" name="Tartalom helye 5"/>
          <p:cNvSpPr>
            <a:spLocks noGrp="1"/>
          </p:cNvSpPr>
          <p:nvPr>
            <p:ph sz="half" idx="2"/>
          </p:nvPr>
        </p:nvSpPr>
        <p:spPr>
          <a:xfrm>
            <a:off x="4648200" y="1600200"/>
            <a:ext cx="4038600" cy="5069160"/>
          </a:xfrm>
        </p:spPr>
        <p:txBody>
          <a:bodyPr>
            <a:normAutofit fontScale="92500" lnSpcReduction="20000"/>
          </a:bodyPr>
          <a:lstStyle/>
          <a:p>
            <a:r>
              <a:rPr lang="hu-HU" dirty="0" smtClean="0"/>
              <a:t>Részvénypiacok: a kockázat nem csökkenthető nullára.</a:t>
            </a:r>
          </a:p>
          <a:p>
            <a:r>
              <a:rPr lang="hu-HU" dirty="0" smtClean="0"/>
              <a:t>Az egyik évben a részvénypiac összességében jól mehet, máskor rosszul. Valakinek viselnie kell ezt a kockázatot. </a:t>
            </a:r>
          </a:p>
          <a:p>
            <a:r>
              <a:rPr lang="hu-HU" dirty="0" smtClean="0"/>
              <a:t>Ennek a kockázatnak a viselése fejében azonban a részvénytulajdonosok a kockázatmentesnél magasabb hozamot várhatnak el.</a:t>
            </a:r>
            <a:endParaRPr lang="hu-HU" dirty="0"/>
          </a:p>
        </p:txBody>
      </p:sp>
    </p:spTree>
    <p:extLst>
      <p:ext uri="{BB962C8B-B14F-4D97-AF65-F5344CB8AC3E}">
        <p14:creationId xmlns:p14="http://schemas.microsoft.com/office/powerpoint/2010/main" val="354816080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dirty="0" smtClean="0"/>
              <a:t>Befektetés kockázatos eszközbe</a:t>
            </a:r>
            <a:endParaRPr lang="hu-HU" dirty="0"/>
          </a:p>
        </p:txBody>
      </p:sp>
      <p:sp>
        <p:nvSpPr>
          <p:cNvPr id="6" name="Tartalom helye 5"/>
          <p:cNvSpPr>
            <a:spLocks noGrp="1"/>
          </p:cNvSpPr>
          <p:nvPr>
            <p:ph idx="1"/>
          </p:nvPr>
        </p:nvSpPr>
        <p:spPr/>
        <p:txBody>
          <a:bodyPr/>
          <a:lstStyle/>
          <a:p>
            <a:r>
              <a:rPr lang="hu-HU" dirty="0" err="1" smtClean="0"/>
              <a:t>Tfh</a:t>
            </a:r>
            <a:r>
              <a:rPr lang="hu-HU" dirty="0" smtClean="0"/>
              <a:t>. Egy fogyasztónak w vagyona van, és x összeg kockázatos aktívába való befektetését fontolgatja. Ez az aktíva „jó” kimenet esetén r</a:t>
            </a:r>
            <a:r>
              <a:rPr lang="hu-HU" baseline="-25000" dirty="0" smtClean="0"/>
              <a:t>J</a:t>
            </a:r>
            <a:r>
              <a:rPr lang="hu-HU" dirty="0" smtClean="0"/>
              <a:t>, rossz kimenet esetén r</a:t>
            </a:r>
            <a:r>
              <a:rPr lang="hu-HU" baseline="-25000" dirty="0" smtClean="0"/>
              <a:t>R</a:t>
            </a:r>
            <a:r>
              <a:rPr lang="hu-HU" dirty="0" smtClean="0"/>
              <a:t> hozadékot ad. </a:t>
            </a:r>
          </a:p>
          <a:p>
            <a:r>
              <a:rPr lang="hu-HU" dirty="0" smtClean="0"/>
              <a:t>A vagyon a két kimenet esetén a következő:</a:t>
            </a:r>
          </a:p>
          <a:p>
            <a:pPr marL="0" indent="0">
              <a:buNone/>
            </a:pPr>
            <a:endParaRPr lang="hu-HU" dirty="0"/>
          </a:p>
        </p:txBody>
      </p:sp>
      <p:graphicFrame>
        <p:nvGraphicFramePr>
          <p:cNvPr id="7" name="Objektum 6"/>
          <p:cNvGraphicFramePr>
            <a:graphicFrameLocks noChangeAspect="1"/>
          </p:cNvGraphicFramePr>
          <p:nvPr>
            <p:extLst>
              <p:ext uri="{D42A27DB-BD31-4B8C-83A1-F6EECF244321}">
                <p14:modId xmlns:p14="http://schemas.microsoft.com/office/powerpoint/2010/main" val="2612513031"/>
              </p:ext>
            </p:extLst>
          </p:nvPr>
        </p:nvGraphicFramePr>
        <p:xfrm>
          <a:off x="914400" y="4437063"/>
          <a:ext cx="6423025" cy="1368425"/>
        </p:xfrm>
        <a:graphic>
          <a:graphicData uri="http://schemas.openxmlformats.org/presentationml/2006/ole">
            <mc:AlternateContent xmlns:mc="http://schemas.openxmlformats.org/markup-compatibility/2006">
              <mc:Choice xmlns:v="urn:schemas-microsoft-com:vml" Requires="v">
                <p:oleObj spid="_x0000_s35863" name="Equation" r:id="rId3" imgW="2145960" imgH="457200" progId="Equation.3">
                  <p:embed/>
                </p:oleObj>
              </mc:Choice>
              <mc:Fallback>
                <p:oleObj name="Equation" r:id="rId3" imgW="2145960" imgH="4572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437063"/>
                        <a:ext cx="6423025"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23302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0"/>
            <a:ext cx="8229600" cy="1143000"/>
          </a:xfrm>
        </p:spPr>
        <p:txBody>
          <a:bodyPr/>
          <a:lstStyle/>
          <a:p>
            <a:r>
              <a:rPr lang="hu-HU" dirty="0" smtClean="0"/>
              <a:t>Aktívapiacok</a:t>
            </a:r>
            <a:endParaRPr lang="hu-HU" dirty="0"/>
          </a:p>
        </p:txBody>
      </p:sp>
      <p:sp>
        <p:nvSpPr>
          <p:cNvPr id="3" name="Tartalom helye 2"/>
          <p:cNvSpPr>
            <a:spLocks noGrp="1"/>
          </p:cNvSpPr>
          <p:nvPr>
            <p:ph idx="1"/>
          </p:nvPr>
        </p:nvSpPr>
        <p:spPr>
          <a:xfrm>
            <a:off x="457200" y="1196752"/>
            <a:ext cx="8229600" cy="5472608"/>
          </a:xfrm>
        </p:spPr>
        <p:txBody>
          <a:bodyPr>
            <a:normAutofit/>
          </a:bodyPr>
          <a:lstStyle/>
          <a:p>
            <a:r>
              <a:rPr lang="hu-HU" sz="2800" dirty="0" smtClean="0"/>
              <a:t>Az aktívapiacok lehetővé teszik, hogy az emberek megváltoztathassák időbeli fogyasztási terveiket. </a:t>
            </a:r>
          </a:p>
          <a:p>
            <a:r>
              <a:rPr lang="hu-HU" sz="2800" dirty="0" smtClean="0"/>
              <a:t>Vegyünk például két fogyasztót, A-t és B-t, akik különböző indulóvagyonnal rendelkeznek.  A-nak 100 dollárja van ma, és semmije sem lesz holnap, míg B-nek semmije sincs ma, és 100 dollárja lesz holnap.</a:t>
            </a:r>
          </a:p>
          <a:p>
            <a:r>
              <a:rPr lang="hu-HU" sz="2800" dirty="0" smtClean="0"/>
              <a:t>Megtörténhetne, hogy mindketten szívesebben rendelkeznének 50 dollárral ma és 50-nel holnap. Ez a fogyasztási szerkezet egyszerű kereskedelem révén elérhető számukra. A ad 50 dollárt B-nek ma, és B ad 50 dollárt A-nak holnap. </a:t>
            </a:r>
            <a:endParaRPr lang="hu-HU"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fogyasztó várható hasznossága</a:t>
            </a:r>
            <a:endParaRPr lang="hu-HU" dirty="0"/>
          </a:p>
        </p:txBody>
      </p:sp>
      <p:sp>
        <p:nvSpPr>
          <p:cNvPr id="3" name="Tartalom helye 2"/>
          <p:cNvSpPr>
            <a:spLocks noGrp="1"/>
          </p:cNvSpPr>
          <p:nvPr>
            <p:ph idx="1"/>
          </p:nvPr>
        </p:nvSpPr>
        <p:spPr/>
        <p:txBody>
          <a:bodyPr/>
          <a:lstStyle/>
          <a:p>
            <a:r>
              <a:rPr lang="hu-HU" dirty="0" err="1" smtClean="0"/>
              <a:t>Tfh</a:t>
            </a:r>
            <a:r>
              <a:rPr lang="hu-HU" dirty="0" smtClean="0"/>
              <a:t>. a jó kimenet bekövetkezési valószínűsége </a:t>
            </a:r>
            <a:r>
              <a:rPr lang="el-GR" dirty="0" smtClean="0"/>
              <a:t>π</a:t>
            </a:r>
            <a:r>
              <a:rPr lang="hu-HU" dirty="0" smtClean="0"/>
              <a:t>, míg a rosszé 1 – </a:t>
            </a:r>
            <a:r>
              <a:rPr lang="el-GR" dirty="0" smtClean="0"/>
              <a:t>π</a:t>
            </a:r>
            <a:r>
              <a:rPr lang="hu-HU" dirty="0" smtClean="0"/>
              <a:t>. Ekkor a várható hasznosság, ha a fogyasztó x dollár befektetés mellett dönt:</a:t>
            </a:r>
          </a:p>
          <a:p>
            <a:endParaRPr lang="hu-HU" dirty="0" smtClean="0"/>
          </a:p>
          <a:p>
            <a:r>
              <a:rPr lang="hu-HU" dirty="0" smtClean="0"/>
              <a:t>A fogyasztó úgy akarja megválasztani x nagyságát, hogy maximalizálja ezt a kifejezést.</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1552941429"/>
              </p:ext>
            </p:extLst>
          </p:nvPr>
        </p:nvGraphicFramePr>
        <p:xfrm>
          <a:off x="899592" y="3645024"/>
          <a:ext cx="7900832" cy="690364"/>
        </p:xfrm>
        <a:graphic>
          <a:graphicData uri="http://schemas.openxmlformats.org/presentationml/2006/ole">
            <mc:AlternateContent xmlns:mc="http://schemas.openxmlformats.org/markup-compatibility/2006">
              <mc:Choice xmlns:v="urn:schemas-microsoft-com:vml" Requires="v">
                <p:oleObj spid="_x0000_s36885" name="Equation" r:id="rId3" imgW="2616120" imgH="228600" progId="Equation.3">
                  <p:embed/>
                </p:oleObj>
              </mc:Choice>
              <mc:Fallback>
                <p:oleObj name="Equation" r:id="rId3" imgW="2616120" imgH="2286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645024"/>
                        <a:ext cx="7900832" cy="690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0584924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függvény alakja</a:t>
            </a:r>
            <a:endParaRPr lang="hu-HU" dirty="0"/>
          </a:p>
        </p:txBody>
      </p:sp>
      <p:sp>
        <p:nvSpPr>
          <p:cNvPr id="3" name="Tartalom helye 2"/>
          <p:cNvSpPr>
            <a:spLocks noGrp="1"/>
          </p:cNvSpPr>
          <p:nvPr>
            <p:ph idx="1"/>
          </p:nvPr>
        </p:nvSpPr>
        <p:spPr>
          <a:xfrm>
            <a:off x="457200" y="1600200"/>
            <a:ext cx="8229600" cy="4997152"/>
          </a:xfrm>
        </p:spPr>
        <p:txBody>
          <a:bodyPr>
            <a:normAutofit fontScale="92500" lnSpcReduction="10000"/>
          </a:bodyPr>
          <a:lstStyle/>
          <a:p>
            <a:r>
              <a:rPr lang="hu-HU" dirty="0" smtClean="0"/>
              <a:t>Először nézzük meg a függvény x szerinti deriváltját és második deriváltját.</a:t>
            </a:r>
          </a:p>
          <a:p>
            <a:endParaRPr lang="hu-HU" dirty="0"/>
          </a:p>
          <a:p>
            <a:endParaRPr lang="hu-HU" dirty="0" smtClean="0"/>
          </a:p>
          <a:p>
            <a:endParaRPr lang="hu-HU" dirty="0"/>
          </a:p>
          <a:p>
            <a:r>
              <a:rPr lang="hu-HU" dirty="0" smtClean="0"/>
              <a:t>Ha a fogyasztó kockázatkerülő, akkor a hasznossági függvénye konkáv lesz, amiből következik, hogy u”(w) &lt; 0 a vagyon minden szintje mellett. A második derivált [EU”(x)] így egyértelműen negatív.</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3225350731"/>
              </p:ext>
            </p:extLst>
          </p:nvPr>
        </p:nvGraphicFramePr>
        <p:xfrm>
          <a:off x="179512" y="2564904"/>
          <a:ext cx="8315325" cy="647700"/>
        </p:xfrm>
        <a:graphic>
          <a:graphicData uri="http://schemas.openxmlformats.org/presentationml/2006/ole">
            <mc:AlternateContent xmlns:mc="http://schemas.openxmlformats.org/markup-compatibility/2006">
              <mc:Choice xmlns:v="urn:schemas-microsoft-com:vml" Requires="v">
                <p:oleObj spid="_x0000_s37932" name="Equation" r:id="rId3" imgW="2933640" imgH="228600" progId="Equation.3">
                  <p:embed/>
                </p:oleObj>
              </mc:Choice>
              <mc:Fallback>
                <p:oleObj name="Equation" r:id="rId3" imgW="2933640" imgH="228600" progId="Equation.3">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2564904"/>
                        <a:ext cx="8315325"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18317980"/>
              </p:ext>
            </p:extLst>
          </p:nvPr>
        </p:nvGraphicFramePr>
        <p:xfrm>
          <a:off x="179512" y="3212976"/>
          <a:ext cx="8532813" cy="684212"/>
        </p:xfrm>
        <a:graphic>
          <a:graphicData uri="http://schemas.openxmlformats.org/presentationml/2006/ole">
            <mc:AlternateContent xmlns:mc="http://schemas.openxmlformats.org/markup-compatibility/2006">
              <mc:Choice xmlns:v="urn:schemas-microsoft-com:vml" Requires="v">
                <p:oleObj spid="_x0000_s37933" name="Equation" r:id="rId5" imgW="3009600" imgH="241200" progId="Equation.3">
                  <p:embed/>
                </p:oleObj>
              </mc:Choice>
              <mc:Fallback>
                <p:oleObj name="Equation" r:id="rId5" imgW="3009600" imgH="241200" progId="Equation.3">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3212976"/>
                        <a:ext cx="8532813"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églalap 5"/>
          <p:cNvSpPr/>
          <p:nvPr/>
        </p:nvSpPr>
        <p:spPr>
          <a:xfrm>
            <a:off x="8460000" y="2636912"/>
            <a:ext cx="6115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dirty="0" smtClean="0"/>
              <a:t>(A.1)</a:t>
            </a:r>
            <a:endParaRPr lang="hu-HU" sz="1400" dirty="0"/>
          </a:p>
        </p:txBody>
      </p:sp>
    </p:spTree>
    <p:extLst>
      <p:ext uri="{BB962C8B-B14F-4D97-AF65-F5344CB8AC3E}">
        <p14:creationId xmlns:p14="http://schemas.microsoft.com/office/powerpoint/2010/main" val="35066357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optimális befektetési szint </a:t>
            </a:r>
            <a:endParaRPr lang="hu-HU" dirty="0"/>
          </a:p>
        </p:txBody>
      </p:sp>
      <p:sp>
        <p:nvSpPr>
          <p:cNvPr id="3" name="Tartalom helye 2"/>
          <p:cNvSpPr>
            <a:spLocks noGrp="1"/>
          </p:cNvSpPr>
          <p:nvPr>
            <p:ph idx="1"/>
          </p:nvPr>
        </p:nvSpPr>
        <p:spPr/>
        <p:txBody>
          <a:bodyPr/>
          <a:lstStyle/>
          <a:p>
            <a:r>
              <a:rPr lang="hu-HU" dirty="0" smtClean="0"/>
              <a:t>Ebből már következik, hogy az EU’(x)=0 helyen (amennyiben ilyen létezik) a függvénynek lokális maximumpontja lehet.</a:t>
            </a:r>
          </a:p>
          <a:p>
            <a:r>
              <a:rPr lang="hu-HU" dirty="0" smtClean="0"/>
              <a:t>Innen már csak az a kérdés, hogy ez egyben globális maximumpont-e, ha a függvényt csak pozitív x-ekre értelmezzük. Ehhez vizsgáljuk meg először „az első befektetett dollár” hasznosságát a fogyasztó számára.</a:t>
            </a:r>
            <a:endParaRPr lang="hu-HU" dirty="0"/>
          </a:p>
        </p:txBody>
      </p:sp>
    </p:spTree>
    <p:extLst>
      <p:ext uri="{BB962C8B-B14F-4D97-AF65-F5344CB8AC3E}">
        <p14:creationId xmlns:p14="http://schemas.microsoft.com/office/powerpoint/2010/main" val="23593235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első befektetett dollár</a:t>
            </a:r>
            <a:endParaRPr lang="hu-HU" dirty="0"/>
          </a:p>
        </p:txBody>
      </p:sp>
      <p:sp>
        <p:nvSpPr>
          <p:cNvPr id="3" name="Tartalom helye 2"/>
          <p:cNvSpPr>
            <a:spLocks noGrp="1"/>
          </p:cNvSpPr>
          <p:nvPr>
            <p:ph idx="1"/>
          </p:nvPr>
        </p:nvSpPr>
        <p:spPr/>
        <p:txBody>
          <a:bodyPr/>
          <a:lstStyle/>
          <a:p>
            <a:r>
              <a:rPr lang="hu-HU" dirty="0" smtClean="0"/>
              <a:t>Az EU’(x) függvénybe x=0-t helyettesítve:</a:t>
            </a:r>
          </a:p>
          <a:p>
            <a:endParaRPr lang="hu-HU" dirty="0"/>
          </a:p>
          <a:p>
            <a:endParaRPr lang="hu-HU" dirty="0" smtClean="0"/>
          </a:p>
          <a:p>
            <a:r>
              <a:rPr lang="hu-HU" dirty="0" smtClean="0"/>
              <a:t>A szorzat második tagja éppen a hozam várható értéke (az aktíva várható hozadéka) lesz. Ha ez negatív, akkor a várható hozadéknak csökkennie kell, amikor az első dollár az eszközbe befektetésre kerül.</a:t>
            </a:r>
          </a:p>
          <a:p>
            <a:endParaRPr lang="hu-HU" dirty="0"/>
          </a:p>
          <a:p>
            <a:endParaRPr lang="hu-HU" dirty="0" smtClean="0"/>
          </a:p>
          <a:p>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930850409"/>
              </p:ext>
            </p:extLst>
          </p:nvPr>
        </p:nvGraphicFramePr>
        <p:xfrm>
          <a:off x="827584" y="2132856"/>
          <a:ext cx="6624736" cy="1261266"/>
        </p:xfrm>
        <a:graphic>
          <a:graphicData uri="http://schemas.openxmlformats.org/presentationml/2006/ole">
            <mc:AlternateContent xmlns:mc="http://schemas.openxmlformats.org/markup-compatibility/2006">
              <mc:Choice xmlns:v="urn:schemas-microsoft-com:vml" Requires="v">
                <p:oleObj spid="_x0000_s38933" name="Equation" r:id="rId3" imgW="2400120" imgH="457200" progId="Equation.3">
                  <p:embed/>
                </p:oleObj>
              </mc:Choice>
              <mc:Fallback>
                <p:oleObj name="Equation" r:id="rId3" imgW="2400120" imgH="4572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132856"/>
                        <a:ext cx="6624736" cy="12612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420590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eleve vesztes játék</a:t>
            </a:r>
            <a:endParaRPr lang="hu-HU" dirty="0"/>
          </a:p>
        </p:txBody>
      </p:sp>
      <p:sp>
        <p:nvSpPr>
          <p:cNvPr id="3" name="Tartalom helye 2"/>
          <p:cNvSpPr>
            <a:spLocks noGrp="1"/>
          </p:cNvSpPr>
          <p:nvPr>
            <p:ph idx="1"/>
          </p:nvPr>
        </p:nvSpPr>
        <p:spPr>
          <a:xfrm>
            <a:off x="2606005" y="1600200"/>
            <a:ext cx="6080795" cy="4525963"/>
          </a:xfrm>
        </p:spPr>
        <p:txBody>
          <a:bodyPr>
            <a:normAutofit fontScale="92500" lnSpcReduction="10000"/>
          </a:bodyPr>
          <a:lstStyle/>
          <a:p>
            <a:r>
              <a:rPr lang="hu-HU" dirty="0" smtClean="0"/>
              <a:t>Mivel u”(w) &lt; 0 (</a:t>
            </a:r>
            <a:r>
              <a:rPr lang="hu-HU" dirty="0" err="1" smtClean="0"/>
              <a:t>konkávitás</a:t>
            </a:r>
            <a:r>
              <a:rPr lang="hu-HU" dirty="0" smtClean="0"/>
              <a:t>), ezért ilyenkor a hasznosságnak folyamatosan csökkennie kell a befektetett dollárokkal.</a:t>
            </a:r>
          </a:p>
          <a:p>
            <a:r>
              <a:rPr lang="hu-HU" dirty="0" smtClean="0"/>
              <a:t>Így, ha egy játék várható értéke negatív, akkor a globális maximumpont (x* = 0) pontban lesz, a (kockázatkerülő) befektető nem megy bele egy eleve vesztes játékba </a:t>
            </a:r>
            <a:endParaRPr lang="hu-HU" dirty="0"/>
          </a:p>
        </p:txBody>
      </p:sp>
      <p:cxnSp>
        <p:nvCxnSpPr>
          <p:cNvPr id="4" name="Egyenes összekötő nyíllal 3"/>
          <p:cNvCxnSpPr/>
          <p:nvPr/>
        </p:nvCxnSpPr>
        <p:spPr>
          <a:xfrm flipV="1">
            <a:off x="517773" y="1258216"/>
            <a:ext cx="0" cy="5040560"/>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5" name="Egyenes összekötő nyíllal 4"/>
          <p:cNvCxnSpPr/>
          <p:nvPr/>
        </p:nvCxnSpPr>
        <p:spPr>
          <a:xfrm>
            <a:off x="517773" y="6298776"/>
            <a:ext cx="4032448" cy="1747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sp>
        <p:nvSpPr>
          <p:cNvPr id="6" name="Szövegdoboz 5"/>
          <p:cNvSpPr txBox="1"/>
          <p:nvPr/>
        </p:nvSpPr>
        <p:spPr>
          <a:xfrm>
            <a:off x="517773" y="1267629"/>
            <a:ext cx="2088232" cy="646331"/>
          </a:xfrm>
          <a:prstGeom prst="rect">
            <a:avLst/>
          </a:prstGeom>
          <a:noFill/>
        </p:spPr>
        <p:txBody>
          <a:bodyPr wrap="square" rtlCol="0">
            <a:spAutoFit/>
          </a:bodyPr>
          <a:lstStyle/>
          <a:p>
            <a:r>
              <a:rPr lang="hu-HU" dirty="0" smtClean="0"/>
              <a:t>Várható </a:t>
            </a:r>
          </a:p>
          <a:p>
            <a:r>
              <a:rPr lang="hu-HU" dirty="0" smtClean="0"/>
              <a:t>hasznosság</a:t>
            </a:r>
            <a:endParaRPr lang="hu-HU" dirty="0"/>
          </a:p>
        </p:txBody>
      </p:sp>
      <p:sp>
        <p:nvSpPr>
          <p:cNvPr id="7" name="Szövegdoboz 6"/>
          <p:cNvSpPr txBox="1"/>
          <p:nvPr/>
        </p:nvSpPr>
        <p:spPr>
          <a:xfrm>
            <a:off x="3614117" y="6288232"/>
            <a:ext cx="1512168" cy="379876"/>
          </a:xfrm>
          <a:prstGeom prst="rect">
            <a:avLst/>
          </a:prstGeom>
          <a:noFill/>
        </p:spPr>
        <p:txBody>
          <a:bodyPr wrap="square" rtlCol="0">
            <a:spAutoFit/>
          </a:bodyPr>
          <a:lstStyle/>
          <a:p>
            <a:r>
              <a:rPr lang="hu-HU" dirty="0" smtClean="0"/>
              <a:t>Befektetés</a:t>
            </a:r>
            <a:endParaRPr lang="hu-HU" dirty="0"/>
          </a:p>
        </p:txBody>
      </p:sp>
      <p:sp>
        <p:nvSpPr>
          <p:cNvPr id="8" name="Ív 7"/>
          <p:cNvSpPr/>
          <p:nvPr/>
        </p:nvSpPr>
        <p:spPr>
          <a:xfrm>
            <a:off x="-1221309" y="3299900"/>
            <a:ext cx="3478163" cy="5976664"/>
          </a:xfrm>
          <a:prstGeom prst="arc">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9" name="Oval 36"/>
          <p:cNvSpPr>
            <a:spLocks noChangeArrowheads="1"/>
          </p:cNvSpPr>
          <p:nvPr/>
        </p:nvSpPr>
        <p:spPr bwMode="auto">
          <a:xfrm>
            <a:off x="483641" y="6273381"/>
            <a:ext cx="68263" cy="68263"/>
          </a:xfrm>
          <a:prstGeom prst="ellipse">
            <a:avLst/>
          </a:prstGeom>
          <a:solidFill>
            <a:schemeClr val="accent1"/>
          </a:solidFill>
          <a:ln w="9525">
            <a:solidFill>
              <a:schemeClr val="tx1"/>
            </a:solidFill>
            <a:round/>
            <a:headEnd/>
            <a:tailEnd/>
          </a:ln>
        </p:spPr>
        <p:txBody>
          <a:bodyPr wrap="none" anchor="ctr"/>
          <a:lstStyle/>
          <a:p>
            <a:endParaRPr lang="hu-HU">
              <a:latin typeface="Gill Sans MT" pitchFamily="34" charset="-18"/>
            </a:endParaRPr>
          </a:p>
        </p:txBody>
      </p:sp>
      <p:sp>
        <p:nvSpPr>
          <p:cNvPr id="10" name="Szövegdoboz 9"/>
          <p:cNvSpPr txBox="1"/>
          <p:nvPr/>
        </p:nvSpPr>
        <p:spPr>
          <a:xfrm>
            <a:off x="179512" y="6341644"/>
            <a:ext cx="864096" cy="369332"/>
          </a:xfrm>
          <a:prstGeom prst="rect">
            <a:avLst/>
          </a:prstGeom>
          <a:noFill/>
        </p:spPr>
        <p:txBody>
          <a:bodyPr wrap="square" rtlCol="0">
            <a:spAutoFit/>
          </a:bodyPr>
          <a:lstStyle/>
          <a:p>
            <a:r>
              <a:rPr lang="hu-HU" dirty="0" smtClean="0"/>
              <a:t>x*= 0</a:t>
            </a:r>
            <a:endParaRPr lang="hu-HU" dirty="0"/>
          </a:p>
        </p:txBody>
      </p:sp>
    </p:spTree>
    <p:extLst>
      <p:ext uri="{BB962C8B-B14F-4D97-AF65-F5344CB8AC3E}">
        <p14:creationId xmlns:p14="http://schemas.microsoft.com/office/powerpoint/2010/main" val="2783424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Pozitív várható hasznosságú kockázatos aktíva</a:t>
            </a:r>
            <a:endParaRPr lang="hu-HU" dirty="0"/>
          </a:p>
        </p:txBody>
      </p:sp>
      <p:sp>
        <p:nvSpPr>
          <p:cNvPr id="3" name="Tartalom helye 2"/>
          <p:cNvSpPr>
            <a:spLocks noGrp="1"/>
          </p:cNvSpPr>
          <p:nvPr>
            <p:ph idx="1"/>
          </p:nvPr>
        </p:nvSpPr>
        <p:spPr>
          <a:xfrm>
            <a:off x="2699792" y="1600200"/>
            <a:ext cx="5987008" cy="4525963"/>
          </a:xfrm>
        </p:spPr>
        <p:txBody>
          <a:bodyPr>
            <a:normAutofit fontScale="92500" lnSpcReduction="10000"/>
          </a:bodyPr>
          <a:lstStyle/>
          <a:p>
            <a:r>
              <a:rPr lang="hu-HU" dirty="0"/>
              <a:t>Pozitív várható hozadék esetében viszont a nullától növekvő x növeli a várható hasznosságot. Ilyenkor a kockázatkerülő egyén is be akar fektetni ebbe az aktívába.</a:t>
            </a:r>
          </a:p>
          <a:p>
            <a:r>
              <a:rPr lang="hu-HU" dirty="0"/>
              <a:t>Ilyen esetben </a:t>
            </a:r>
            <a:r>
              <a:rPr lang="hu-HU" dirty="0" smtClean="0"/>
              <a:t>az [EU’(x) = 0] feltétel </a:t>
            </a:r>
            <a:r>
              <a:rPr lang="hu-HU" dirty="0"/>
              <a:t>globális maximumpontot eredményez, ez alapján határozható meg az optimális befektetési szint.</a:t>
            </a:r>
          </a:p>
          <a:p>
            <a:endParaRPr lang="hu-HU" dirty="0"/>
          </a:p>
        </p:txBody>
      </p:sp>
      <p:cxnSp>
        <p:nvCxnSpPr>
          <p:cNvPr id="4" name="Egyenes összekötő nyíllal 3"/>
          <p:cNvCxnSpPr/>
          <p:nvPr/>
        </p:nvCxnSpPr>
        <p:spPr>
          <a:xfrm flipV="1">
            <a:off x="517773" y="1258216"/>
            <a:ext cx="0" cy="5040560"/>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5" name="Egyenes összekötő nyíllal 4"/>
          <p:cNvCxnSpPr/>
          <p:nvPr/>
        </p:nvCxnSpPr>
        <p:spPr>
          <a:xfrm>
            <a:off x="517773" y="6298776"/>
            <a:ext cx="4032448" cy="1747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sp>
        <p:nvSpPr>
          <p:cNvPr id="6" name="Szövegdoboz 5"/>
          <p:cNvSpPr txBox="1"/>
          <p:nvPr/>
        </p:nvSpPr>
        <p:spPr>
          <a:xfrm>
            <a:off x="517773" y="1267629"/>
            <a:ext cx="2088232" cy="646331"/>
          </a:xfrm>
          <a:prstGeom prst="rect">
            <a:avLst/>
          </a:prstGeom>
          <a:noFill/>
        </p:spPr>
        <p:txBody>
          <a:bodyPr wrap="square" rtlCol="0">
            <a:spAutoFit/>
          </a:bodyPr>
          <a:lstStyle/>
          <a:p>
            <a:r>
              <a:rPr lang="hu-HU" dirty="0" smtClean="0"/>
              <a:t>Várható </a:t>
            </a:r>
          </a:p>
          <a:p>
            <a:r>
              <a:rPr lang="hu-HU" dirty="0" smtClean="0"/>
              <a:t>hasznosság</a:t>
            </a:r>
            <a:endParaRPr lang="hu-HU" dirty="0"/>
          </a:p>
        </p:txBody>
      </p:sp>
      <p:sp>
        <p:nvSpPr>
          <p:cNvPr id="7" name="Szövegdoboz 6"/>
          <p:cNvSpPr txBox="1"/>
          <p:nvPr/>
        </p:nvSpPr>
        <p:spPr>
          <a:xfrm>
            <a:off x="3614117" y="6288232"/>
            <a:ext cx="1512168" cy="379876"/>
          </a:xfrm>
          <a:prstGeom prst="rect">
            <a:avLst/>
          </a:prstGeom>
          <a:noFill/>
        </p:spPr>
        <p:txBody>
          <a:bodyPr wrap="square" rtlCol="0">
            <a:spAutoFit/>
          </a:bodyPr>
          <a:lstStyle/>
          <a:p>
            <a:r>
              <a:rPr lang="hu-HU" dirty="0" smtClean="0"/>
              <a:t>Befektetés</a:t>
            </a:r>
            <a:endParaRPr lang="hu-HU" dirty="0"/>
          </a:p>
        </p:txBody>
      </p:sp>
      <p:sp>
        <p:nvSpPr>
          <p:cNvPr id="8" name="Ív 7"/>
          <p:cNvSpPr/>
          <p:nvPr/>
        </p:nvSpPr>
        <p:spPr>
          <a:xfrm>
            <a:off x="-540568" y="3299900"/>
            <a:ext cx="3478163" cy="5976664"/>
          </a:xfrm>
          <a:prstGeom prst="arc">
            <a:avLst>
              <a:gd name="adj1" fmla="val 15357966"/>
              <a:gd name="adj2" fmla="val 0"/>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cxnSp>
        <p:nvCxnSpPr>
          <p:cNvPr id="10" name="Egyenes összekötő 9"/>
          <p:cNvCxnSpPr/>
          <p:nvPr/>
        </p:nvCxnSpPr>
        <p:spPr>
          <a:xfrm>
            <a:off x="1198513" y="3299900"/>
            <a:ext cx="0" cy="300761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Szövegdoboz 10"/>
          <p:cNvSpPr txBox="1"/>
          <p:nvPr/>
        </p:nvSpPr>
        <p:spPr>
          <a:xfrm>
            <a:off x="766465" y="6276436"/>
            <a:ext cx="864096" cy="369332"/>
          </a:xfrm>
          <a:prstGeom prst="rect">
            <a:avLst/>
          </a:prstGeom>
          <a:noFill/>
        </p:spPr>
        <p:txBody>
          <a:bodyPr wrap="square" rtlCol="0">
            <a:spAutoFit/>
          </a:bodyPr>
          <a:lstStyle/>
          <a:p>
            <a:r>
              <a:rPr lang="hu-HU" dirty="0" smtClean="0"/>
              <a:t>x*&gt; 0</a:t>
            </a:r>
            <a:endParaRPr lang="hu-HU" dirty="0"/>
          </a:p>
        </p:txBody>
      </p:sp>
    </p:spTree>
    <p:extLst>
      <p:ext uri="{BB962C8B-B14F-4D97-AF65-F5344CB8AC3E}">
        <p14:creationId xmlns:p14="http://schemas.microsoft.com/office/powerpoint/2010/main" val="6790042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beruházási adó hatása a kockázatos aktívákba eszközölt befektetésekre</a:t>
            </a:r>
            <a:endParaRPr lang="hu-HU" dirty="0"/>
          </a:p>
        </p:txBody>
      </p:sp>
      <p:sp>
        <p:nvSpPr>
          <p:cNvPr id="3" name="Tartalom helye 2"/>
          <p:cNvSpPr>
            <a:spLocks noGrp="1"/>
          </p:cNvSpPr>
          <p:nvPr>
            <p:ph idx="1"/>
          </p:nvPr>
        </p:nvSpPr>
        <p:spPr>
          <a:xfrm>
            <a:off x="457200" y="1600201"/>
            <a:ext cx="8229600" cy="3773015"/>
          </a:xfrm>
        </p:spPr>
        <p:txBody>
          <a:bodyPr>
            <a:normAutofit fontScale="92500"/>
          </a:bodyPr>
          <a:lstStyle/>
          <a:p>
            <a:r>
              <a:rPr lang="hu-HU" dirty="0" smtClean="0"/>
              <a:t>Hogyan hat egy kockázatos aktívába eszközölt befektetésre az, ha a hozadékot megadóztatják? </a:t>
            </a:r>
          </a:p>
          <a:p>
            <a:r>
              <a:rPr lang="hu-HU" dirty="0" smtClean="0"/>
              <a:t>Ha az egyén t adókulcs mellett fizet adót, akkor az adózás utáni hozadéka (1 </a:t>
            </a:r>
            <a:r>
              <a:rPr lang="hu-HU" dirty="0" smtClean="0">
                <a:latin typeface="Times New Roman"/>
                <a:cs typeface="Times New Roman"/>
              </a:rPr>
              <a:t>− </a:t>
            </a:r>
            <a:r>
              <a:rPr lang="hu-HU" dirty="0" smtClean="0"/>
              <a:t>t)</a:t>
            </a:r>
            <a:r>
              <a:rPr lang="hu-HU" dirty="0" err="1" smtClean="0"/>
              <a:t>r</a:t>
            </a:r>
            <a:r>
              <a:rPr lang="hu-HU" baseline="-25000" dirty="0" err="1" smtClean="0"/>
              <a:t>J</a:t>
            </a:r>
            <a:r>
              <a:rPr lang="hu-HU" dirty="0" smtClean="0"/>
              <a:t> és (1</a:t>
            </a:r>
            <a:r>
              <a:rPr lang="hu-HU" dirty="0" smtClean="0">
                <a:latin typeface="Times New Roman"/>
                <a:cs typeface="Times New Roman"/>
              </a:rPr>
              <a:t> − </a:t>
            </a:r>
            <a:r>
              <a:rPr lang="hu-HU" dirty="0" smtClean="0"/>
              <a:t>t)</a:t>
            </a:r>
            <a:r>
              <a:rPr lang="hu-HU" dirty="0" err="1" smtClean="0"/>
              <a:t>r</a:t>
            </a:r>
            <a:r>
              <a:rPr lang="hu-HU" baseline="-25000" dirty="0" err="1" smtClean="0"/>
              <a:t>R</a:t>
            </a:r>
            <a:r>
              <a:rPr lang="hu-HU" dirty="0" smtClean="0"/>
              <a:t> lesz. </a:t>
            </a:r>
          </a:p>
          <a:p>
            <a:r>
              <a:rPr lang="hu-HU" dirty="0" smtClean="0"/>
              <a:t>Az x optimális befektetést meghatározó elsőrendű feltétel az alábbi lesz:</a:t>
            </a:r>
            <a:endParaRPr lang="hu-HU" dirty="0"/>
          </a:p>
        </p:txBody>
      </p:sp>
      <p:graphicFrame>
        <p:nvGraphicFramePr>
          <p:cNvPr id="103426" name="Object 2"/>
          <p:cNvGraphicFramePr>
            <a:graphicFrameLocks noChangeAspect="1"/>
          </p:cNvGraphicFramePr>
          <p:nvPr/>
        </p:nvGraphicFramePr>
        <p:xfrm>
          <a:off x="611560" y="4725144"/>
          <a:ext cx="8175243" cy="1583432"/>
        </p:xfrm>
        <a:graphic>
          <a:graphicData uri="http://schemas.openxmlformats.org/presentationml/2006/ole">
            <mc:AlternateContent xmlns:mc="http://schemas.openxmlformats.org/markup-compatibility/2006">
              <mc:Choice xmlns:v="urn:schemas-microsoft-com:vml" Requires="v">
                <p:oleObj spid="_x0000_s103438" name="Equation" r:id="rId3" imgW="2361960" imgH="457200" progId="Equation.3">
                  <p:embed/>
                </p:oleObj>
              </mc:Choice>
              <mc:Fallback>
                <p:oleObj name="Equation" r:id="rId3" imgW="236196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725144"/>
                        <a:ext cx="8175243" cy="15834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beruházási adó hatása II.</a:t>
            </a:r>
            <a:endParaRPr lang="hu-HU" dirty="0"/>
          </a:p>
        </p:txBody>
      </p:sp>
      <p:sp>
        <p:nvSpPr>
          <p:cNvPr id="3" name="Tartalom helye 2"/>
          <p:cNvSpPr>
            <a:spLocks noGrp="1"/>
          </p:cNvSpPr>
          <p:nvPr>
            <p:ph idx="1"/>
          </p:nvPr>
        </p:nvSpPr>
        <p:spPr/>
        <p:txBody>
          <a:bodyPr/>
          <a:lstStyle/>
          <a:p>
            <a:r>
              <a:rPr lang="hu-HU" dirty="0" smtClean="0"/>
              <a:t>Ha az előbbi kifejezést egyszerűsítjük (1</a:t>
            </a:r>
            <a:r>
              <a:rPr lang="hu-HU" dirty="0" smtClean="0">
                <a:latin typeface="Times New Roman"/>
                <a:cs typeface="Times New Roman"/>
              </a:rPr>
              <a:t>−</a:t>
            </a:r>
            <a:r>
              <a:rPr lang="hu-HU" dirty="0" smtClean="0"/>
              <a:t>t)</a:t>
            </a:r>
            <a:r>
              <a:rPr lang="hu-HU" dirty="0" err="1" smtClean="0"/>
              <a:t>-vel</a:t>
            </a:r>
            <a:r>
              <a:rPr lang="hu-HU" dirty="0" smtClean="0"/>
              <a:t>:</a:t>
            </a:r>
          </a:p>
          <a:p>
            <a:endParaRPr lang="hu-HU" dirty="0" smtClean="0"/>
          </a:p>
          <a:p>
            <a:endParaRPr lang="hu-HU" dirty="0" smtClean="0"/>
          </a:p>
          <a:p>
            <a:endParaRPr lang="hu-HU" dirty="0" smtClean="0"/>
          </a:p>
          <a:p>
            <a:r>
              <a:rPr lang="hu-HU" dirty="0" smtClean="0"/>
              <a:t>Jelölje x* a probléma adózás nélküli maximalizáló megoldását, és legyen x̄ a maximalizáló megoldás adózás mellett. Milyen viszony van x* és x̄ között? </a:t>
            </a:r>
            <a:endParaRPr lang="hu-HU" dirty="0"/>
          </a:p>
        </p:txBody>
      </p:sp>
      <p:graphicFrame>
        <p:nvGraphicFramePr>
          <p:cNvPr id="104450" name="Object 2"/>
          <p:cNvGraphicFramePr>
            <a:graphicFrameLocks noChangeAspect="1"/>
          </p:cNvGraphicFramePr>
          <p:nvPr/>
        </p:nvGraphicFramePr>
        <p:xfrm>
          <a:off x="358775" y="2349500"/>
          <a:ext cx="8394700" cy="1584325"/>
        </p:xfrm>
        <a:graphic>
          <a:graphicData uri="http://schemas.openxmlformats.org/presentationml/2006/ole">
            <mc:AlternateContent xmlns:mc="http://schemas.openxmlformats.org/markup-compatibility/2006">
              <mc:Choice xmlns:v="urn:schemas-microsoft-com:vml" Requires="v">
                <p:oleObj spid="_x0000_s104462" name="Equation" r:id="rId3" imgW="2425680" imgH="457200" progId="Equation.3">
                  <p:embed/>
                </p:oleObj>
              </mc:Choice>
              <mc:Fallback>
                <p:oleObj name="Equation" r:id="rId3" imgW="242568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2349500"/>
                        <a:ext cx="8394700"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x* és x̄ viszonya </a:t>
            </a:r>
            <a:endParaRPr lang="hu-HU" dirty="0"/>
          </a:p>
        </p:txBody>
      </p:sp>
      <p:sp>
        <p:nvSpPr>
          <p:cNvPr id="3" name="Tartalom helye 2"/>
          <p:cNvSpPr>
            <a:spLocks noGrp="1"/>
          </p:cNvSpPr>
          <p:nvPr>
            <p:ph idx="1"/>
          </p:nvPr>
        </p:nvSpPr>
        <p:spPr/>
        <p:txBody>
          <a:bodyPr/>
          <a:lstStyle/>
          <a:p>
            <a:r>
              <a:rPr lang="hu-HU" dirty="0" smtClean="0"/>
              <a:t>Szükségszerűen igaz, hogy x̄ = </a:t>
            </a:r>
            <a:r>
              <a:rPr lang="hu-HU" dirty="0" err="1" smtClean="0"/>
              <a:t>x</a:t>
            </a:r>
            <a:r>
              <a:rPr lang="hu-HU" dirty="0" smtClean="0"/>
              <a:t>*/(1</a:t>
            </a:r>
            <a:r>
              <a:rPr lang="hu-HU" dirty="0" smtClean="0">
                <a:latin typeface="Times New Roman"/>
                <a:cs typeface="Times New Roman"/>
              </a:rPr>
              <a:t>−</a:t>
            </a:r>
            <a:r>
              <a:rPr lang="hu-HU" dirty="0" smtClean="0"/>
              <a:t>t)</a:t>
            </a:r>
          </a:p>
          <a:p>
            <a:r>
              <a:rPr lang="hu-HU" dirty="0" smtClean="0"/>
              <a:t>Ezt onnan tudhatjuk, hogy ha behelyettesítjük x̄</a:t>
            </a:r>
            <a:r>
              <a:rPr lang="hu-HU" dirty="0" err="1" smtClean="0"/>
              <a:t>-t</a:t>
            </a:r>
            <a:r>
              <a:rPr lang="hu-HU" dirty="0" smtClean="0"/>
              <a:t> </a:t>
            </a:r>
            <a:r>
              <a:rPr lang="hu-HU" dirty="0" err="1" smtClean="0"/>
              <a:t>x</a:t>
            </a:r>
            <a:r>
              <a:rPr lang="hu-HU" dirty="0" smtClean="0"/>
              <a:t> helyére az előző egyenletben: </a:t>
            </a:r>
          </a:p>
          <a:p>
            <a:endParaRPr lang="hu-HU" dirty="0"/>
          </a:p>
        </p:txBody>
      </p:sp>
      <p:graphicFrame>
        <p:nvGraphicFramePr>
          <p:cNvPr id="105476" name="Object 4"/>
          <p:cNvGraphicFramePr>
            <a:graphicFrameLocks noChangeAspect="1"/>
          </p:cNvGraphicFramePr>
          <p:nvPr/>
        </p:nvGraphicFramePr>
        <p:xfrm>
          <a:off x="251520" y="3284984"/>
          <a:ext cx="8232775" cy="3013075"/>
        </p:xfrm>
        <a:graphic>
          <a:graphicData uri="http://schemas.openxmlformats.org/presentationml/2006/ole">
            <mc:AlternateContent xmlns:mc="http://schemas.openxmlformats.org/markup-compatibility/2006">
              <mc:Choice xmlns:v="urn:schemas-microsoft-com:vml" Requires="v">
                <p:oleObj spid="_x0000_s105488" name="Equation" r:id="rId3" imgW="2641320" imgH="965160" progId="Equation.3">
                  <p:embed/>
                </p:oleObj>
              </mc:Choice>
              <mc:Fallback>
                <p:oleObj name="Equation" r:id="rId3" imgW="2641320" imgH="96516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284984"/>
                        <a:ext cx="8232775" cy="301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optimális megoldás</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Ezt egyszerűsítve pedig:</a:t>
            </a:r>
          </a:p>
          <a:p>
            <a:endParaRPr lang="hu-HU" dirty="0" smtClean="0"/>
          </a:p>
          <a:p>
            <a:r>
              <a:rPr lang="hu-HU" dirty="0" smtClean="0"/>
              <a:t>Vegyük észre, hogy itt az egyenlet bal oldalán az (A.1) egyenlet jobb oldali kifejezése található, ha x helyére x*</a:t>
            </a:r>
            <a:r>
              <a:rPr lang="hu-HU" dirty="0" err="1" smtClean="0"/>
              <a:t>-ot</a:t>
            </a:r>
            <a:r>
              <a:rPr lang="hu-HU" dirty="0" smtClean="0"/>
              <a:t> helyettesítünk, azaz x* optimális megoldás, ha nincsenek adók. Ami a megoldásban { x̄ = </a:t>
            </a:r>
            <a:r>
              <a:rPr lang="hu-HU" dirty="0" err="1" smtClean="0"/>
              <a:t>x</a:t>
            </a:r>
            <a:r>
              <a:rPr lang="hu-HU" dirty="0" smtClean="0"/>
              <a:t>*/(1</a:t>
            </a:r>
            <a:r>
              <a:rPr lang="hu-HU" dirty="0" smtClean="0">
                <a:latin typeface="Times New Roman"/>
                <a:cs typeface="Times New Roman"/>
              </a:rPr>
              <a:t>−</a:t>
            </a:r>
            <a:r>
              <a:rPr lang="hu-HU" dirty="0" smtClean="0"/>
              <a:t>t) } meglepő, hogy a számításaink szerint a kockázatos eszközre kivetett adó ösztönzi az ilyen típusú befektetéseket (mivel [1-t]&lt;1).</a:t>
            </a:r>
            <a:endParaRPr lang="hu-HU" dirty="0"/>
          </a:p>
        </p:txBody>
      </p:sp>
      <p:graphicFrame>
        <p:nvGraphicFramePr>
          <p:cNvPr id="107522" name="Object 2"/>
          <p:cNvGraphicFramePr>
            <a:graphicFrameLocks noChangeAspect="1"/>
          </p:cNvGraphicFramePr>
          <p:nvPr/>
        </p:nvGraphicFramePr>
        <p:xfrm>
          <a:off x="827584" y="2060848"/>
          <a:ext cx="6942137" cy="625475"/>
        </p:xfrm>
        <a:graphic>
          <a:graphicData uri="http://schemas.openxmlformats.org/presentationml/2006/ole">
            <mc:AlternateContent xmlns:mc="http://schemas.openxmlformats.org/markup-compatibility/2006">
              <mc:Choice xmlns:v="urn:schemas-microsoft-com:vml" Requires="v">
                <p:oleObj spid="_x0000_s107534" name="Equation" r:id="rId3" imgW="2666880" imgH="241200" progId="Equation.3">
                  <p:embed/>
                </p:oleObj>
              </mc:Choice>
              <mc:Fallback>
                <p:oleObj name="Equation" r:id="rId3" imgW="26668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060848"/>
                        <a:ext cx="6942137"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1268760"/>
          </a:xfrm>
        </p:spPr>
        <p:txBody>
          <a:bodyPr/>
          <a:lstStyle/>
          <a:p>
            <a:r>
              <a:rPr lang="hu-HU" dirty="0" smtClean="0"/>
              <a:t>A probléma általánosságban</a:t>
            </a:r>
            <a:endParaRPr lang="hu-HU" dirty="0"/>
          </a:p>
        </p:txBody>
      </p:sp>
      <p:sp>
        <p:nvSpPr>
          <p:cNvPr id="3" name="Tartalom helye 2"/>
          <p:cNvSpPr>
            <a:spLocks noGrp="1"/>
          </p:cNvSpPr>
          <p:nvPr>
            <p:ph idx="1"/>
          </p:nvPr>
        </p:nvSpPr>
        <p:spPr>
          <a:xfrm>
            <a:off x="457200" y="1124744"/>
            <a:ext cx="8229600" cy="5328592"/>
          </a:xfrm>
        </p:spPr>
        <p:txBody>
          <a:bodyPr>
            <a:normAutofit fontScale="85000" lnSpcReduction="10000"/>
          </a:bodyPr>
          <a:lstStyle/>
          <a:p>
            <a:r>
              <a:rPr lang="hu-HU" dirty="0" smtClean="0"/>
              <a:t>Hasonló a helyzet akkor is, ha az induló aktívakészletek eltérnek egymástól. Például egyesek olyan aktívakészlettel rendelkezhetnek, amely rendszeres pénzhozamot biztosít, és ehelyett előnyben részesítenének egy egyösszegű jövedelmet, mások viszont – az utóbbival rendelkezvén – inkább az előbbit részesítenék előnyben.</a:t>
            </a:r>
          </a:p>
          <a:p>
            <a:r>
              <a:rPr lang="hu-HU" dirty="0" smtClean="0"/>
              <a:t>Például egy húszéves szívesebben rendelkezne egy nagyobb összeggel ma, hogy házat vehessen, míg egy hetvenéves szívesebben venné a túl nagy ház helyett a nyugdíjas éveire járó rendszeres pénzhozamot. Mindkét egyén nyerhetne azzal, ha kereskednének egymással az indulókészletük egy részével.</a:t>
            </a:r>
            <a:endParaRPr lang="hu-HU"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eredmény magyarázata</a:t>
            </a:r>
            <a:endParaRPr lang="hu-HU" dirty="0"/>
          </a:p>
        </p:txBody>
      </p:sp>
      <p:sp>
        <p:nvSpPr>
          <p:cNvPr id="3" name="Tartalom helye 2"/>
          <p:cNvSpPr>
            <a:spLocks noGrp="1"/>
          </p:cNvSpPr>
          <p:nvPr>
            <p:ph idx="1"/>
          </p:nvPr>
        </p:nvSpPr>
        <p:spPr>
          <a:xfrm>
            <a:off x="251520" y="1600200"/>
            <a:ext cx="8435280" cy="4997152"/>
          </a:xfrm>
        </p:spPr>
        <p:txBody>
          <a:bodyPr>
            <a:normAutofit fontScale="85000" lnSpcReduction="10000"/>
          </a:bodyPr>
          <a:lstStyle/>
          <a:p>
            <a:r>
              <a:rPr lang="hu-HU" dirty="0" smtClean="0"/>
              <a:t>A látszólag paradox eredmény magyarázata, hogy az adó miatt az egyénnek kisebb lesz a nyeresége jó helyzetben, de a rossz helyzetben a vesztesége is kisebb lesz.</a:t>
            </a:r>
          </a:p>
          <a:p>
            <a:r>
              <a:rPr lang="hu-HU" dirty="0" smtClean="0"/>
              <a:t>Azáltal, hogy a fogyasztó az eredeti befektetést 1/(</a:t>
            </a:r>
            <a:r>
              <a:rPr lang="hu-HU" dirty="0" err="1" smtClean="0"/>
              <a:t>1</a:t>
            </a:r>
            <a:r>
              <a:rPr lang="hu-HU" dirty="0" smtClean="0">
                <a:latin typeface="Times New Roman"/>
                <a:cs typeface="Times New Roman"/>
              </a:rPr>
              <a:t>−</a:t>
            </a:r>
            <a:r>
              <a:rPr lang="hu-HU" dirty="0" smtClean="0"/>
              <a:t>t) arányban megnöveli, újra elérheti ugyanazt az adózott hozadékot, amelyet az adók bevezetése előtt realizált.</a:t>
            </a:r>
          </a:p>
          <a:p>
            <a:r>
              <a:rPr lang="hu-HU" dirty="0" smtClean="0"/>
              <a:t>Az adó csökkenti a várható hozadékot, de csökkenti a kockázatot is: a befektetések növelésével a fogyasztó pontosan ugyanazt a hozadékot kapja meg, mint korábban, és tökéletesen kiegyenlítette az adó hatását.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052736"/>
          </a:xfrm>
        </p:spPr>
        <p:txBody>
          <a:bodyPr/>
          <a:lstStyle/>
          <a:p>
            <a:r>
              <a:rPr lang="hu-HU" dirty="0" smtClean="0"/>
              <a:t>Pénzügyi közvetítők</a:t>
            </a:r>
            <a:endParaRPr lang="hu-HU" dirty="0"/>
          </a:p>
        </p:txBody>
      </p:sp>
      <p:sp>
        <p:nvSpPr>
          <p:cNvPr id="3" name="Tartalom helye 2"/>
          <p:cNvSpPr>
            <a:spLocks noGrp="1"/>
          </p:cNvSpPr>
          <p:nvPr>
            <p:ph idx="1"/>
          </p:nvPr>
        </p:nvSpPr>
        <p:spPr>
          <a:xfrm>
            <a:off x="467544" y="980728"/>
            <a:ext cx="8229600" cy="5544616"/>
          </a:xfrm>
        </p:spPr>
        <p:txBody>
          <a:bodyPr>
            <a:normAutofit fontScale="92500" lnSpcReduction="10000"/>
          </a:bodyPr>
          <a:lstStyle/>
          <a:p>
            <a:r>
              <a:rPr lang="hu-HU" dirty="0" smtClean="0"/>
              <a:t>Egy gazdaságban ezt a szerepet a pénzügyi közvetítők tölthetik be. Például a hetvenéves ember beteheti a háza eladása után kapott egyösszegű jövedelmét a bankba, és a bank kikölcsönözheti azt a húszévesnek, hogy ő házat tudjon venni rajta. A húszéves jelzálogkölcsön-kamatot fizet a banknak, ami viszont a nyugdíjas számára mint kamatjövedelem jelenik meg.</a:t>
            </a:r>
          </a:p>
          <a:p>
            <a:r>
              <a:rPr lang="hu-HU" dirty="0" smtClean="0"/>
              <a:t>A pénzügyi közvetítői tevékenységért a bank természetesen levon egy részt a saját hasznára, de ha a bankszféra kellően kompetitív, ez közel kerül ahhoz a költséghez, amennyiért az üzletet le lehet bonyolítani.</a:t>
            </a:r>
            <a:endParaRPr lang="hu-H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5451</Words>
  <Application>Microsoft Office PowerPoint</Application>
  <PresentationFormat>Diavetítés a képernyőre (4:3 oldalarány)</PresentationFormat>
  <Paragraphs>390</Paragraphs>
  <Slides>80</Slides>
  <Notes>3</Notes>
  <HiddenSlides>0</HiddenSlides>
  <MMClips>0</MMClips>
  <ScaleCrop>false</ScaleCrop>
  <HeadingPairs>
    <vt:vector size="8" baseType="variant">
      <vt:variant>
        <vt:lpstr>Használt betűtípusok</vt:lpstr>
      </vt:variant>
      <vt:variant>
        <vt:i4>4</vt:i4>
      </vt:variant>
      <vt:variant>
        <vt:lpstr>Téma</vt:lpstr>
      </vt:variant>
      <vt:variant>
        <vt:i4>1</vt:i4>
      </vt:variant>
      <vt:variant>
        <vt:lpstr>Beágyazott OLE kiszolgálók</vt:lpstr>
      </vt:variant>
      <vt:variant>
        <vt:i4>1</vt:i4>
      </vt:variant>
      <vt:variant>
        <vt:lpstr>Diacímek</vt:lpstr>
      </vt:variant>
      <vt:variant>
        <vt:i4>80</vt:i4>
      </vt:variant>
    </vt:vector>
  </HeadingPairs>
  <TitlesOfParts>
    <vt:vector size="86" baseType="lpstr">
      <vt:lpstr>Arial</vt:lpstr>
      <vt:lpstr>Calibri</vt:lpstr>
      <vt:lpstr>Gill Sans MT</vt:lpstr>
      <vt:lpstr>Times New Roman</vt:lpstr>
      <vt:lpstr>Office-téma</vt:lpstr>
      <vt:lpstr>Equation</vt:lpstr>
      <vt:lpstr>Döntések bizonytalanság mellett</vt:lpstr>
      <vt:lpstr>Megtakarítás és hitelfelvétel</vt:lpstr>
      <vt:lpstr>Aktívák</vt:lpstr>
      <vt:lpstr>Pénzbeli aktívák hozadékrátája</vt:lpstr>
      <vt:lpstr>Arbitrázs</vt:lpstr>
      <vt:lpstr>Különbségek az aktívák áraiban</vt:lpstr>
      <vt:lpstr>Aktívapiacok</vt:lpstr>
      <vt:lpstr>A probléma általánosságban</vt:lpstr>
      <vt:lpstr>Pénzügyi közvetítők</vt:lpstr>
      <vt:lpstr>Pénzáramok konvertálása</vt:lpstr>
      <vt:lpstr>A részvénypiacok szerepe</vt:lpstr>
      <vt:lpstr>Közvetítői piacok</vt:lpstr>
      <vt:lpstr>A piacok megtisztulása</vt:lpstr>
      <vt:lpstr>A bizonytalanság</vt:lpstr>
      <vt:lpstr>Valószínűségi eloszlás</vt:lpstr>
      <vt:lpstr>A biztosítás meghatározása</vt:lpstr>
      <vt:lpstr>Kockázatok biztosíthatósága</vt:lpstr>
      <vt:lpstr>A biztosítás őstörténete</vt:lpstr>
      <vt:lpstr>A közös hajókár fogalma</vt:lpstr>
      <vt:lpstr>Káresemény valószínűsége</vt:lpstr>
      <vt:lpstr>A biztosítás lehetősége</vt:lpstr>
      <vt:lpstr>Az egyén választása</vt:lpstr>
      <vt:lpstr>Véletlentől függő, feltételes fogyasztás</vt:lpstr>
      <vt:lpstr>Preferenciák</vt:lpstr>
      <vt:lpstr>A biztosítási esemény leírása</vt:lpstr>
      <vt:lpstr>A biztosítás vásárlásával kapcsolatos költségvetési egyenes</vt:lpstr>
      <vt:lpstr>A költségvetési egyenes meredeksége</vt:lpstr>
      <vt:lpstr>Közömbösségi görbék</vt:lpstr>
      <vt:lpstr>Az optimális választás</vt:lpstr>
      <vt:lpstr>A biztosítás vásárlásával kapcsolatos költségvetési egyenes</vt:lpstr>
      <vt:lpstr>Preferenciák és valószínűség</vt:lpstr>
      <vt:lpstr>Hasznossági függvény</vt:lpstr>
      <vt:lpstr>Példák hasznossági függvényekre</vt:lpstr>
      <vt:lpstr>Várható hasznossági függvény (Neumann-Morgernstern-féle h. fv.)</vt:lpstr>
      <vt:lpstr>A helyettesítési határarány</vt:lpstr>
      <vt:lpstr>Pozitív affin transzformáció</vt:lpstr>
      <vt:lpstr>Kockázatellenesség</vt:lpstr>
      <vt:lpstr>Kockázatkerülő fogyasztó</vt:lpstr>
      <vt:lpstr>Kockázatsemleges és kockázatkedvelő</vt:lpstr>
      <vt:lpstr>Kockázatkedvelő fogyasztó</vt:lpstr>
      <vt:lpstr>Biztosítás iránti kereslet</vt:lpstr>
      <vt:lpstr>Az állapotok felírása</vt:lpstr>
      <vt:lpstr>Az optimum feltétele,  a biztosító szempontjai</vt:lpstr>
      <vt:lpstr>Méltányos ajánlat,  az optimum kifejezése</vt:lpstr>
      <vt:lpstr>A végső eredmény</vt:lpstr>
      <vt:lpstr>Kockázatkerülő fogyasztó esete</vt:lpstr>
      <vt:lpstr>Az eredmény értelmezése</vt:lpstr>
      <vt:lpstr>Diverzifikáció (kockázat-megosztás)</vt:lpstr>
      <vt:lpstr>A diverzifikáció előnyei</vt:lpstr>
      <vt:lpstr>Részvényárfolyamok változása</vt:lpstr>
      <vt:lpstr>Hogyan döntsünk ebben a helyzetben?</vt:lpstr>
      <vt:lpstr>A kockázat diverzifikálása, előnyök</vt:lpstr>
      <vt:lpstr>Diverzifikálás általában</vt:lpstr>
      <vt:lpstr>A biztosítás és a diverzifikáció</vt:lpstr>
      <vt:lpstr>Várható vagyon</vt:lpstr>
      <vt:lpstr>A kockázat diverzifikálása</vt:lpstr>
      <vt:lpstr>A kockázat szétterítése</vt:lpstr>
      <vt:lpstr>Időbeli kockázat megosztása</vt:lpstr>
      <vt:lpstr>Biztosítótársaságok</vt:lpstr>
      <vt:lpstr>A viszontbiztosítási piac</vt:lpstr>
      <vt:lpstr>Katasztrófakötvények</vt:lpstr>
      <vt:lpstr>A katasztrófakötvények működése</vt:lpstr>
      <vt:lpstr>A katasztrófakötvények sajátosságai</vt:lpstr>
      <vt:lpstr>A katasztrófakötvény értelmezése</vt:lpstr>
      <vt:lpstr>Kötvénykockázati swap ügylet (CDS)</vt:lpstr>
      <vt:lpstr>A részvénypiacok szerepe</vt:lpstr>
      <vt:lpstr>A részvénypiac mint másodlagos piac</vt:lpstr>
      <vt:lpstr>Különbség a biztosítás és a részvénypiac között (a diverzifikációban)</vt:lpstr>
      <vt:lpstr>Befektetés kockázatos eszközbe</vt:lpstr>
      <vt:lpstr>A fogyasztó várható hasznossága</vt:lpstr>
      <vt:lpstr>A függvény alakja</vt:lpstr>
      <vt:lpstr>Az optimális befektetési szint </vt:lpstr>
      <vt:lpstr>Az első befektetett dollár</vt:lpstr>
      <vt:lpstr>Az eleve vesztes játék</vt:lpstr>
      <vt:lpstr>Pozitív várható hasznosságú kockázatos aktíva</vt:lpstr>
      <vt:lpstr>A beruházási adó hatása a kockázatos aktívákba eszközölt befektetésekre</vt:lpstr>
      <vt:lpstr>A beruházási adó hatása II.</vt:lpstr>
      <vt:lpstr>x* és x̄ viszonya </vt:lpstr>
      <vt:lpstr>Az optimális megoldás</vt:lpstr>
      <vt:lpstr>Az eredmény magyarázata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Bizonytalanság, kockázat</dc:title>
  <dc:creator>kgt</dc:creator>
  <cp:lastModifiedBy>kgt</cp:lastModifiedBy>
  <cp:revision>87</cp:revision>
  <dcterms:created xsi:type="dcterms:W3CDTF">2014-10-06T07:02:24Z</dcterms:created>
  <dcterms:modified xsi:type="dcterms:W3CDTF">2017-09-14T15:36:35Z</dcterms:modified>
</cp:coreProperties>
</file>