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2" r:id="rId49"/>
    <p:sldId id="304" r:id="rId50"/>
    <p:sldId id="306" r:id="rId51"/>
    <p:sldId id="305" r:id="rId52"/>
    <p:sldId id="307" r:id="rId5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307CA170-B3AE-48DF-8CE5-A81257B1F75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  <p14:section name="VaR" id="{D5F610A5-4600-4C0D-8B8E-82C2162F1CEB}">
          <p14:sldIdLst>
            <p14:sldId id="295"/>
            <p14:sldId id="296"/>
            <p14:sldId id="297"/>
            <p14:sldId id="298"/>
          </p14:sldIdLst>
        </p14:section>
        <p14:section name="Befektetési alapok" id="{5104D92E-46DE-4228-883D-B045C2665E1B}">
          <p14:sldIdLst>
            <p14:sldId id="299"/>
            <p14:sldId id="300"/>
            <p14:sldId id="301"/>
            <p14:sldId id="303"/>
            <p14:sldId id="302"/>
            <p14:sldId id="304"/>
            <p14:sldId id="306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munkalap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Valószínűség, f(r)</a:t>
            </a:r>
            <a:endParaRPr lang="en-US" dirty="0"/>
          </a:p>
        </c:rich>
      </c:tx>
      <c:layout>
        <c:manualLayout>
          <c:xMode val="edge"/>
          <c:yMode val="edge"/>
          <c:x val="3.1840241667904557E-3"/>
          <c:y val="8.4180979826834635E-3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f(x)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Munka1!$A$4:$A$15</c:f>
              <c:numCache>
                <c:formatCode>General</c:formatCode>
                <c:ptCount val="12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6</c:v>
                </c:pt>
                <c:pt idx="11">
                  <c:v>7</c:v>
                </c:pt>
              </c:numCache>
            </c:numRef>
          </c:xVal>
          <c:yVal>
            <c:numRef>
              <c:f>Munka1!$B$4:$B$15</c:f>
              <c:numCache>
                <c:formatCode>General</c:formatCode>
                <c:ptCount val="12"/>
                <c:pt idx="0">
                  <c:v>1.7996988837729353E-2</c:v>
                </c:pt>
                <c:pt idx="1">
                  <c:v>3.3159046264249557E-2</c:v>
                </c:pt>
                <c:pt idx="2">
                  <c:v>5.4670024891997876E-2</c:v>
                </c:pt>
                <c:pt idx="3">
                  <c:v>8.0656908173047798E-2</c:v>
                </c:pt>
                <c:pt idx="4">
                  <c:v>0.10648266850745074</c:v>
                </c:pt>
                <c:pt idx="5">
                  <c:v>0.12579440923099772</c:v>
                </c:pt>
                <c:pt idx="6">
                  <c:v>0.13298076013381088</c:v>
                </c:pt>
                <c:pt idx="7">
                  <c:v>0.12579440923099772</c:v>
                </c:pt>
                <c:pt idx="8">
                  <c:v>0.10648266850745074</c:v>
                </c:pt>
                <c:pt idx="9">
                  <c:v>8.0656908173047798E-2</c:v>
                </c:pt>
                <c:pt idx="10">
                  <c:v>5.4670024891997876E-2</c:v>
                </c:pt>
                <c:pt idx="11">
                  <c:v>3.3159046264249557E-2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BF1-4A7E-8714-4B6DB4FC8B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934528"/>
        <c:axId val="91073536"/>
      </c:scatterChart>
      <c:valAx>
        <c:axId val="929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91073536"/>
        <c:crosses val="autoZero"/>
        <c:crossBetween val="midCat"/>
      </c:valAx>
      <c:valAx>
        <c:axId val="910735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929345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Valószínűség, f(r)</a:t>
            </a:r>
            <a:endParaRPr lang="en-US" dirty="0"/>
          </a:p>
        </c:rich>
      </c:tx>
      <c:layout>
        <c:manualLayout>
          <c:xMode val="edge"/>
          <c:yMode val="edge"/>
          <c:x val="0.47802679146238797"/>
          <c:y val="0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f(x)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Munka1!$A$2:$A$14</c:f>
              <c:numCache>
                <c:formatCode>General</c:formatCode>
                <c:ptCount val="9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0</c:v>
                </c:pt>
                <c:pt idx="8">
                  <c:v>1</c:v>
                </c:pt>
              </c:numCache>
            </c:numRef>
          </c:xVal>
          <c:yVal>
            <c:numRef>
              <c:f>Munka1!$B$2:$B$14</c:f>
              <c:numCache>
                <c:formatCode>General</c:formatCode>
                <c:ptCount val="9"/>
                <c:pt idx="0">
                  <c:v>7.597324015864962E-3</c:v>
                </c:pt>
                <c:pt idx="1">
                  <c:v>3.5993977675458706E-2</c:v>
                </c:pt>
                <c:pt idx="2">
                  <c:v>0.10934004978399575</c:v>
                </c:pt>
                <c:pt idx="3">
                  <c:v>0.21296533701490147</c:v>
                </c:pt>
                <c:pt idx="4">
                  <c:v>0.26596152026762176</c:v>
                </c:pt>
                <c:pt idx="5">
                  <c:v>0.21296533701490147</c:v>
                </c:pt>
                <c:pt idx="6">
                  <c:v>0.10934004978399575</c:v>
                </c:pt>
                <c:pt idx="7">
                  <c:v>3.5993977675458706E-2</c:v>
                </c:pt>
                <c:pt idx="8">
                  <c:v>7.597324015864962E-3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AEA-49B9-9E98-A929518E3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519552"/>
        <c:axId val="91066752"/>
      </c:scatterChart>
      <c:valAx>
        <c:axId val="14851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91066752"/>
        <c:crosses val="autoZero"/>
        <c:crossBetween val="midCat"/>
      </c:valAx>
      <c:valAx>
        <c:axId val="91066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485195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Hozam eloszlás </a:t>
            </a:r>
            <a:r>
              <a:rPr lang="hu-HU" dirty="0" err="1" smtClean="0"/>
              <a:t>sűrűségfv-e</a:t>
            </a:r>
            <a:r>
              <a:rPr lang="hu-HU" baseline="0" dirty="0" smtClean="0"/>
              <a:t> normális eloszlás</a:t>
            </a:r>
            <a:endParaRPr lang="en-US" dirty="0"/>
          </a:p>
        </c:rich>
      </c:tx>
      <c:layout>
        <c:manualLayout>
          <c:xMode val="edge"/>
          <c:yMode val="edge"/>
          <c:x val="7.3254593175853033E-2"/>
          <c:y val="1.403016330447244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f(x)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Munka1!$A$2:$A$14</c:f>
              <c:numCache>
                <c:formatCode>General</c:formatCode>
                <c:ptCount val="9"/>
                <c:pt idx="0">
                  <c:v>-7</c:v>
                </c:pt>
                <c:pt idx="1">
                  <c:v>-6</c:v>
                </c:pt>
                <c:pt idx="2">
                  <c:v>-5</c:v>
                </c:pt>
                <c:pt idx="3">
                  <c:v>-4</c:v>
                </c:pt>
                <c:pt idx="4">
                  <c:v>-3</c:v>
                </c:pt>
                <c:pt idx="5">
                  <c:v>-2</c:v>
                </c:pt>
                <c:pt idx="6">
                  <c:v>-1</c:v>
                </c:pt>
                <c:pt idx="7">
                  <c:v>0</c:v>
                </c:pt>
                <c:pt idx="8">
                  <c:v>1</c:v>
                </c:pt>
              </c:numCache>
            </c:numRef>
          </c:xVal>
          <c:yVal>
            <c:numRef>
              <c:f>Munka1!$B$2:$B$14</c:f>
              <c:numCache>
                <c:formatCode>General</c:formatCode>
                <c:ptCount val="9"/>
                <c:pt idx="0">
                  <c:v>7.597324015864962E-3</c:v>
                </c:pt>
                <c:pt idx="1">
                  <c:v>3.5993977675458706E-2</c:v>
                </c:pt>
                <c:pt idx="2">
                  <c:v>0.10934004978399575</c:v>
                </c:pt>
                <c:pt idx="3">
                  <c:v>0.21296533701490147</c:v>
                </c:pt>
                <c:pt idx="4">
                  <c:v>0.26596152026762176</c:v>
                </c:pt>
                <c:pt idx="5">
                  <c:v>0.21296533701490147</c:v>
                </c:pt>
                <c:pt idx="6">
                  <c:v>0.10934004978399575</c:v>
                </c:pt>
                <c:pt idx="7">
                  <c:v>3.5993977675458706E-2</c:v>
                </c:pt>
                <c:pt idx="8">
                  <c:v>7.597324015864962E-3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D6F-4F10-A91A-CF138EF97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2845056"/>
        <c:axId val="162847360"/>
      </c:scatterChart>
      <c:valAx>
        <c:axId val="16284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162847360"/>
        <c:crosses val="autoZero"/>
        <c:crossBetween val="midCat"/>
      </c:valAx>
      <c:valAx>
        <c:axId val="162847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28450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/>
              <a:t>„kövér</a:t>
            </a:r>
            <a:r>
              <a:rPr lang="hu-HU" baseline="0" dirty="0" smtClean="0"/>
              <a:t> farok”</a:t>
            </a:r>
            <a:endParaRPr lang="en-US" dirty="0"/>
          </a:p>
        </c:rich>
      </c:tx>
      <c:layout>
        <c:manualLayout>
          <c:xMode val="edge"/>
          <c:yMode val="edge"/>
          <c:x val="0.31891173798149414"/>
          <c:y val="1.40301656912230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9182389937106917E-2"/>
          <c:y val="0"/>
          <c:w val="0.9308176100628931"/>
          <c:h val="0.8390318259340608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f(x)</c:v>
                </c:pt>
              </c:strCache>
            </c:strRef>
          </c:tx>
          <c:spPr>
            <a:ln w="50800"/>
          </c:spPr>
          <c:marker>
            <c:symbol val="none"/>
          </c:marker>
          <c:xVal>
            <c:numRef>
              <c:f>Munka1!$A$2:$A$15</c:f>
              <c:numCache>
                <c:formatCode>General</c:formatCode>
                <c:ptCount val="10"/>
                <c:pt idx="0">
                  <c:v>-12</c:v>
                </c:pt>
                <c:pt idx="1">
                  <c:v>-10</c:v>
                </c:pt>
                <c:pt idx="2">
                  <c:v>-8</c:v>
                </c:pt>
                <c:pt idx="3">
                  <c:v>-6</c:v>
                </c:pt>
                <c:pt idx="4">
                  <c:v>-4</c:v>
                </c:pt>
                <c:pt idx="5">
                  <c:v>-2</c:v>
                </c:pt>
                <c:pt idx="6">
                  <c:v>0</c:v>
                </c:pt>
                <c:pt idx="7">
                  <c:v>2</c:v>
                </c:pt>
                <c:pt idx="8">
                  <c:v>4</c:v>
                </c:pt>
                <c:pt idx="9">
                  <c:v>6</c:v>
                </c:pt>
              </c:numCache>
            </c:numRef>
          </c:xVal>
          <c:yVal>
            <c:numRef>
              <c:f>Munka1!$B$2:$B$15</c:f>
              <c:numCache>
                <c:formatCode>General</c:formatCode>
                <c:ptCount val="10"/>
                <c:pt idx="0">
                  <c:v>2.4476077204550875E-4</c:v>
                </c:pt>
                <c:pt idx="1">
                  <c:v>3.1661806331919878E-3</c:v>
                </c:pt>
                <c:pt idx="2">
                  <c:v>2.1596386605275224E-2</c:v>
                </c:pt>
                <c:pt idx="3">
                  <c:v>7.7674421993285184E-2</c:v>
                </c:pt>
                <c:pt idx="4">
                  <c:v>0.14730805612132933</c:v>
                </c:pt>
                <c:pt idx="5">
                  <c:v>0.14730805612132933</c:v>
                </c:pt>
                <c:pt idx="6">
                  <c:v>7.7674421993285184E-2</c:v>
                </c:pt>
                <c:pt idx="7">
                  <c:v>2.1596386605275224E-2</c:v>
                </c:pt>
                <c:pt idx="8">
                  <c:v>3.1661806331919878E-3</c:v>
                </c:pt>
                <c:pt idx="9">
                  <c:v>2.4476077204550875E-4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43F-42E2-892C-D8207F901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7318144"/>
        <c:axId val="177493120"/>
      </c:scatterChart>
      <c:valAx>
        <c:axId val="17731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177493120"/>
        <c:crosses val="autoZero"/>
        <c:crossBetween val="midCat"/>
      </c:valAx>
      <c:valAx>
        <c:axId val="177493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7731814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0.11144</cdr:x>
      <cdr:y>0.272</cdr:y>
    </cdr:from>
    <cdr:to>
      <cdr:x>0.9105</cdr:x>
      <cdr:y>0.83361</cdr:y>
    </cdr:to>
    <cdr:sp macro="" textlink="">
      <cdr:nvSpPr>
        <cdr:cNvPr id="2" name="Szabadkézi sokszög 1"/>
        <cdr:cNvSpPr/>
      </cdr:nvSpPr>
      <cdr:spPr>
        <a:xfrm xmlns:a="http://schemas.openxmlformats.org/drawingml/2006/main">
          <a:off x="449379" y="1368160"/>
          <a:ext cx="3222172" cy="2824913"/>
        </a:xfrm>
        <a:custGeom xmlns:a="http://schemas.openxmlformats.org/drawingml/2006/main">
          <a:avLst/>
          <a:gdLst>
            <a:gd name="connsiteX0" fmla="*/ 0 w 2743200"/>
            <a:gd name="connsiteY0" fmla="*/ 3265843 h 3367443"/>
            <a:gd name="connsiteX1" fmla="*/ 1320800 w 2743200"/>
            <a:gd name="connsiteY1" fmla="*/ 129 h 3367443"/>
            <a:gd name="connsiteX2" fmla="*/ 2743200 w 2743200"/>
            <a:gd name="connsiteY2" fmla="*/ 3367443 h 3367443"/>
            <a:gd name="connsiteX3" fmla="*/ 2743200 w 2743200"/>
            <a:gd name="connsiteY3" fmla="*/ 3367443 h 3367443"/>
            <a:gd name="connsiteX0" fmla="*/ 0 w 2743200"/>
            <a:gd name="connsiteY0" fmla="*/ 2961074 h 3062674"/>
            <a:gd name="connsiteX1" fmla="*/ 1407886 w 2743200"/>
            <a:gd name="connsiteY1" fmla="*/ 160 h 3062674"/>
            <a:gd name="connsiteX2" fmla="*/ 2743200 w 2743200"/>
            <a:gd name="connsiteY2" fmla="*/ 3062674 h 3062674"/>
            <a:gd name="connsiteX3" fmla="*/ 2743200 w 2743200"/>
            <a:gd name="connsiteY3" fmla="*/ 3062674 h 3062674"/>
            <a:gd name="connsiteX0" fmla="*/ 0 w 2743200"/>
            <a:gd name="connsiteY0" fmla="*/ 3060720 h 3162320"/>
            <a:gd name="connsiteX1" fmla="*/ 682171 w 2743200"/>
            <a:gd name="connsiteY1" fmla="*/ 956148 h 3162320"/>
            <a:gd name="connsiteX2" fmla="*/ 1407886 w 2743200"/>
            <a:gd name="connsiteY2" fmla="*/ 99806 h 3162320"/>
            <a:gd name="connsiteX3" fmla="*/ 2743200 w 2743200"/>
            <a:gd name="connsiteY3" fmla="*/ 3162320 h 3162320"/>
            <a:gd name="connsiteX4" fmla="*/ 2743200 w 2743200"/>
            <a:gd name="connsiteY4" fmla="*/ 3162320 h 3162320"/>
            <a:gd name="connsiteX0" fmla="*/ 0 w 2743200"/>
            <a:gd name="connsiteY0" fmla="*/ 2960914 h 3062514"/>
            <a:gd name="connsiteX1" fmla="*/ 682171 w 2743200"/>
            <a:gd name="connsiteY1" fmla="*/ 856342 h 3062514"/>
            <a:gd name="connsiteX2" fmla="*/ 1407886 w 2743200"/>
            <a:gd name="connsiteY2" fmla="*/ 0 h 3062514"/>
            <a:gd name="connsiteX3" fmla="*/ 1857828 w 2743200"/>
            <a:gd name="connsiteY3" fmla="*/ 856342 h 3062514"/>
            <a:gd name="connsiteX4" fmla="*/ 2743200 w 2743200"/>
            <a:gd name="connsiteY4" fmla="*/ 3062514 h 3062514"/>
            <a:gd name="connsiteX5" fmla="*/ 2743200 w 2743200"/>
            <a:gd name="connsiteY5" fmla="*/ 3062514 h 3062514"/>
            <a:gd name="connsiteX0" fmla="*/ 0 w 2743200"/>
            <a:gd name="connsiteY0" fmla="*/ 2917371 h 3018971"/>
            <a:gd name="connsiteX1" fmla="*/ 682171 w 2743200"/>
            <a:gd name="connsiteY1" fmla="*/ 812799 h 3018971"/>
            <a:gd name="connsiteX2" fmla="*/ 1364343 w 2743200"/>
            <a:gd name="connsiteY2" fmla="*/ 0 h 3018971"/>
            <a:gd name="connsiteX3" fmla="*/ 1857828 w 2743200"/>
            <a:gd name="connsiteY3" fmla="*/ 812799 h 3018971"/>
            <a:gd name="connsiteX4" fmla="*/ 2743200 w 2743200"/>
            <a:gd name="connsiteY4" fmla="*/ 3018971 h 3018971"/>
            <a:gd name="connsiteX5" fmla="*/ 2743200 w 2743200"/>
            <a:gd name="connsiteY5" fmla="*/ 3018971 h 3018971"/>
            <a:gd name="connsiteX0" fmla="*/ 0 w 2743200"/>
            <a:gd name="connsiteY0" fmla="*/ 2986918 h 3088518"/>
            <a:gd name="connsiteX1" fmla="*/ 841829 w 2743200"/>
            <a:gd name="connsiteY1" fmla="*/ 2507946 h 3088518"/>
            <a:gd name="connsiteX2" fmla="*/ 1364343 w 2743200"/>
            <a:gd name="connsiteY2" fmla="*/ 69547 h 3088518"/>
            <a:gd name="connsiteX3" fmla="*/ 1857828 w 2743200"/>
            <a:gd name="connsiteY3" fmla="*/ 882346 h 3088518"/>
            <a:gd name="connsiteX4" fmla="*/ 2743200 w 2743200"/>
            <a:gd name="connsiteY4" fmla="*/ 3088518 h 3088518"/>
            <a:gd name="connsiteX5" fmla="*/ 2743200 w 2743200"/>
            <a:gd name="connsiteY5" fmla="*/ 3088518 h 3088518"/>
            <a:gd name="connsiteX0" fmla="*/ 0 w 3018972"/>
            <a:gd name="connsiteY0" fmla="*/ 3233661 h 3233661"/>
            <a:gd name="connsiteX1" fmla="*/ 1117601 w 3018972"/>
            <a:gd name="connsiteY1" fmla="*/ 2507946 h 3233661"/>
            <a:gd name="connsiteX2" fmla="*/ 1640115 w 3018972"/>
            <a:gd name="connsiteY2" fmla="*/ 69547 h 3233661"/>
            <a:gd name="connsiteX3" fmla="*/ 2133600 w 3018972"/>
            <a:gd name="connsiteY3" fmla="*/ 882346 h 3233661"/>
            <a:gd name="connsiteX4" fmla="*/ 3018972 w 3018972"/>
            <a:gd name="connsiteY4" fmla="*/ 3088518 h 3233661"/>
            <a:gd name="connsiteX5" fmla="*/ 3018972 w 3018972"/>
            <a:gd name="connsiteY5" fmla="*/ 3088518 h 3233661"/>
            <a:gd name="connsiteX0" fmla="*/ 0 w 3018972"/>
            <a:gd name="connsiteY0" fmla="*/ 2966653 h 2966653"/>
            <a:gd name="connsiteX1" fmla="*/ 1117601 w 3018972"/>
            <a:gd name="connsiteY1" fmla="*/ 2240938 h 2966653"/>
            <a:gd name="connsiteX2" fmla="*/ 1582058 w 3018972"/>
            <a:gd name="connsiteY2" fmla="*/ 107339 h 2966653"/>
            <a:gd name="connsiteX3" fmla="*/ 2133600 w 3018972"/>
            <a:gd name="connsiteY3" fmla="*/ 615338 h 2966653"/>
            <a:gd name="connsiteX4" fmla="*/ 3018972 w 3018972"/>
            <a:gd name="connsiteY4" fmla="*/ 2821510 h 2966653"/>
            <a:gd name="connsiteX5" fmla="*/ 3018972 w 3018972"/>
            <a:gd name="connsiteY5" fmla="*/ 2821510 h 2966653"/>
            <a:gd name="connsiteX0" fmla="*/ 0 w 3018972"/>
            <a:gd name="connsiteY0" fmla="*/ 2859325 h 2859325"/>
            <a:gd name="connsiteX1" fmla="*/ 1117601 w 3018972"/>
            <a:gd name="connsiteY1" fmla="*/ 2133610 h 2859325"/>
            <a:gd name="connsiteX2" fmla="*/ 1582058 w 3018972"/>
            <a:gd name="connsiteY2" fmla="*/ 11 h 2859325"/>
            <a:gd name="connsiteX3" fmla="*/ 2148114 w 3018972"/>
            <a:gd name="connsiteY3" fmla="*/ 2104582 h 2859325"/>
            <a:gd name="connsiteX4" fmla="*/ 3018972 w 3018972"/>
            <a:gd name="connsiteY4" fmla="*/ 2714182 h 2859325"/>
            <a:gd name="connsiteX5" fmla="*/ 3018972 w 3018972"/>
            <a:gd name="connsiteY5" fmla="*/ 2714182 h 2859325"/>
            <a:gd name="connsiteX0" fmla="*/ 0 w 3222172"/>
            <a:gd name="connsiteY0" fmla="*/ 2859325 h 2859325"/>
            <a:gd name="connsiteX1" fmla="*/ 1117601 w 3222172"/>
            <a:gd name="connsiteY1" fmla="*/ 2133610 h 2859325"/>
            <a:gd name="connsiteX2" fmla="*/ 1582058 w 3222172"/>
            <a:gd name="connsiteY2" fmla="*/ 11 h 2859325"/>
            <a:gd name="connsiteX3" fmla="*/ 2148114 w 3222172"/>
            <a:gd name="connsiteY3" fmla="*/ 2104582 h 2859325"/>
            <a:gd name="connsiteX4" fmla="*/ 3018972 w 3222172"/>
            <a:gd name="connsiteY4" fmla="*/ 2714182 h 2859325"/>
            <a:gd name="connsiteX5" fmla="*/ 3222172 w 3222172"/>
            <a:gd name="connsiteY5" fmla="*/ 2772239 h 2859325"/>
            <a:gd name="connsiteX0" fmla="*/ 0 w 3222172"/>
            <a:gd name="connsiteY0" fmla="*/ 2859325 h 2859325"/>
            <a:gd name="connsiteX1" fmla="*/ 1117601 w 3222172"/>
            <a:gd name="connsiteY1" fmla="*/ 2133610 h 2859325"/>
            <a:gd name="connsiteX2" fmla="*/ 1669143 w 3222172"/>
            <a:gd name="connsiteY2" fmla="*/ 11 h 2859325"/>
            <a:gd name="connsiteX3" fmla="*/ 2148114 w 3222172"/>
            <a:gd name="connsiteY3" fmla="*/ 2104582 h 2859325"/>
            <a:gd name="connsiteX4" fmla="*/ 3018972 w 3222172"/>
            <a:gd name="connsiteY4" fmla="*/ 2714182 h 2859325"/>
            <a:gd name="connsiteX5" fmla="*/ 3222172 w 3222172"/>
            <a:gd name="connsiteY5" fmla="*/ 2772239 h 2859325"/>
            <a:gd name="connsiteX0" fmla="*/ 0 w 3222172"/>
            <a:gd name="connsiteY0" fmla="*/ 2859325 h 2859325"/>
            <a:gd name="connsiteX1" fmla="*/ 1117601 w 3222172"/>
            <a:gd name="connsiteY1" fmla="*/ 2133610 h 2859325"/>
            <a:gd name="connsiteX2" fmla="*/ 1625600 w 3222172"/>
            <a:gd name="connsiteY2" fmla="*/ 11 h 2859325"/>
            <a:gd name="connsiteX3" fmla="*/ 2148114 w 3222172"/>
            <a:gd name="connsiteY3" fmla="*/ 2104582 h 2859325"/>
            <a:gd name="connsiteX4" fmla="*/ 3018972 w 3222172"/>
            <a:gd name="connsiteY4" fmla="*/ 2714182 h 2859325"/>
            <a:gd name="connsiteX5" fmla="*/ 3222172 w 3222172"/>
            <a:gd name="connsiteY5" fmla="*/ 2772239 h 2859325"/>
            <a:gd name="connsiteX0" fmla="*/ 0 w 3222172"/>
            <a:gd name="connsiteY0" fmla="*/ 2859325 h 2859325"/>
            <a:gd name="connsiteX1" fmla="*/ 1117601 w 3222172"/>
            <a:gd name="connsiteY1" fmla="*/ 2133610 h 2859325"/>
            <a:gd name="connsiteX2" fmla="*/ 1625600 w 3222172"/>
            <a:gd name="connsiteY2" fmla="*/ 11 h 2859325"/>
            <a:gd name="connsiteX3" fmla="*/ 2148114 w 3222172"/>
            <a:gd name="connsiteY3" fmla="*/ 2104582 h 2859325"/>
            <a:gd name="connsiteX4" fmla="*/ 3222172 w 3222172"/>
            <a:gd name="connsiteY4" fmla="*/ 2772239 h 2859325"/>
            <a:gd name="connsiteX0" fmla="*/ 0 w 3222172"/>
            <a:gd name="connsiteY0" fmla="*/ 2859325 h 2860419"/>
            <a:gd name="connsiteX1" fmla="*/ 1117601 w 3222172"/>
            <a:gd name="connsiteY1" fmla="*/ 2133610 h 2860419"/>
            <a:gd name="connsiteX2" fmla="*/ 1625600 w 3222172"/>
            <a:gd name="connsiteY2" fmla="*/ 11 h 2860419"/>
            <a:gd name="connsiteX3" fmla="*/ 2148114 w 3222172"/>
            <a:gd name="connsiteY3" fmla="*/ 2104582 h 2860419"/>
            <a:gd name="connsiteX4" fmla="*/ 3222172 w 3222172"/>
            <a:gd name="connsiteY4" fmla="*/ 2860419 h 2860419"/>
            <a:gd name="connsiteX0" fmla="*/ 0 w 3222172"/>
            <a:gd name="connsiteY0" fmla="*/ 2859317 h 2860411"/>
            <a:gd name="connsiteX1" fmla="*/ 1117601 w 3222172"/>
            <a:gd name="connsiteY1" fmla="*/ 2133602 h 2860411"/>
            <a:gd name="connsiteX2" fmla="*/ 1625600 w 3222172"/>
            <a:gd name="connsiteY2" fmla="*/ 3 h 2860411"/>
            <a:gd name="connsiteX3" fmla="*/ 2046514 w 3222172"/>
            <a:gd name="connsiteY3" fmla="*/ 2148664 h 2860411"/>
            <a:gd name="connsiteX4" fmla="*/ 3222172 w 3222172"/>
            <a:gd name="connsiteY4" fmla="*/ 2860411 h 2860411"/>
            <a:gd name="connsiteX0" fmla="*/ 0 w 3222172"/>
            <a:gd name="connsiteY0" fmla="*/ 2859317 h 2860411"/>
            <a:gd name="connsiteX1" fmla="*/ 1117601 w 3222172"/>
            <a:gd name="connsiteY1" fmla="*/ 2133602 h 2860411"/>
            <a:gd name="connsiteX2" fmla="*/ 1625600 w 3222172"/>
            <a:gd name="connsiteY2" fmla="*/ 3 h 2860411"/>
            <a:gd name="connsiteX3" fmla="*/ 2046514 w 3222172"/>
            <a:gd name="connsiteY3" fmla="*/ 2148664 h 2860411"/>
            <a:gd name="connsiteX4" fmla="*/ 3222172 w 3222172"/>
            <a:gd name="connsiteY4" fmla="*/ 2860411 h 2860411"/>
            <a:gd name="connsiteX0" fmla="*/ 0 w 3222172"/>
            <a:gd name="connsiteY0" fmla="*/ 2859317 h 2860411"/>
            <a:gd name="connsiteX1" fmla="*/ 1117601 w 3222172"/>
            <a:gd name="connsiteY1" fmla="*/ 2133602 h 2860411"/>
            <a:gd name="connsiteX2" fmla="*/ 1625600 w 3222172"/>
            <a:gd name="connsiteY2" fmla="*/ 3 h 2860411"/>
            <a:gd name="connsiteX3" fmla="*/ 2104572 w 3222172"/>
            <a:gd name="connsiteY3" fmla="*/ 2119270 h 2860411"/>
            <a:gd name="connsiteX4" fmla="*/ 3222172 w 3222172"/>
            <a:gd name="connsiteY4" fmla="*/ 2860411 h 2860411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3222172" h="2860411">
              <a:moveTo>
                <a:pt x="0" y="2859317"/>
              </a:moveTo>
              <a:cubicBezTo>
                <a:pt x="113695" y="2508555"/>
                <a:pt x="882953" y="2627088"/>
                <a:pt x="1117601" y="2133602"/>
              </a:cubicBezTo>
              <a:cubicBezTo>
                <a:pt x="1352249" y="1640116"/>
                <a:pt x="1461105" y="2392"/>
                <a:pt x="1625600" y="3"/>
              </a:cubicBezTo>
              <a:cubicBezTo>
                <a:pt x="1790095" y="-2386"/>
                <a:pt x="1838477" y="1657232"/>
                <a:pt x="2104572" y="2119270"/>
              </a:cubicBezTo>
              <a:cubicBezTo>
                <a:pt x="2370667" y="2581308"/>
                <a:pt x="3056467" y="2603743"/>
                <a:pt x="3222172" y="2860411"/>
              </a:cubicBezTo>
            </a:path>
          </a:pathLst>
        </a:custGeom>
        <a:noFill xmlns:a="http://schemas.openxmlformats.org/drawingml/2006/main"/>
        <a:ln xmlns:a="http://schemas.openxmlformats.org/drawingml/2006/main">
          <a:solidFill>
            <a:srgbClr val="C00000"/>
          </a:solidFill>
          <a:prstDash val="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438F3-238A-4D4D-A89B-D39B7160791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4CAE3-0449-49FE-9225-AAD6D3D7BF4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887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4CAE3-0449-49FE-9225-AAD6D3D7BF4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280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4CAE3-0449-49FE-9225-AAD6D3D7BF40}" type="slidenum">
              <a:rPr lang="hu-HU" smtClean="0"/>
              <a:t>34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614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4CAE3-0449-49FE-9225-AAD6D3D7BF40}" type="slidenum">
              <a:rPr lang="hu-HU" smtClean="0"/>
              <a:t>47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614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4CAE3-0449-49FE-9225-AAD6D3D7BF40}" type="slidenum">
              <a:rPr lang="hu-HU" smtClean="0"/>
              <a:t>50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6147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708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452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4137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092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91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730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425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156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195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7733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30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77A2-EB11-4370-895A-3675D6FFE193}" type="datetimeFigureOut">
              <a:rPr lang="hu-HU" smtClean="0"/>
              <a:t>2017.09.14.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195C-7B59-4EEC-9D5D-D96BABB9643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34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4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0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Befektetések kockázatos eszközökbe, optimális portfólió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54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008112"/>
          </a:xfrm>
        </p:spPr>
        <p:txBody>
          <a:bodyPr/>
          <a:lstStyle/>
          <a:p>
            <a:r>
              <a:rPr lang="hu-HU" dirty="0" smtClean="0"/>
              <a:t>Kockázatos eszköz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másik befektetési lehetőség egy kockázatos vagyoni eszköz, pl. egy részvényeket vásárló befektetési alap befektetési jegyének megvásárlása.</a:t>
            </a:r>
          </a:p>
          <a:p>
            <a:r>
              <a:rPr lang="hu-HU" sz="2800" dirty="0" smtClean="0"/>
              <a:t>A befektetésünk hozama a részvénypiac helyzetétől (’</a:t>
            </a:r>
            <a:r>
              <a:rPr lang="hu-HU" sz="2800" dirty="0" err="1" smtClean="0"/>
              <a:t>bull</a:t>
            </a:r>
            <a:r>
              <a:rPr lang="hu-HU" sz="2800" dirty="0" smtClean="0"/>
              <a:t>’/’</a:t>
            </a:r>
            <a:r>
              <a:rPr lang="hu-HU" sz="2800" dirty="0" err="1" smtClean="0"/>
              <a:t>bear</a:t>
            </a:r>
            <a:r>
              <a:rPr lang="hu-HU" sz="2800" dirty="0" smtClean="0"/>
              <a:t>’ market) függően fog alakulni. </a:t>
            </a:r>
          </a:p>
          <a:p>
            <a:r>
              <a:rPr lang="hu-HU" sz="2800" dirty="0" smtClean="0"/>
              <a:t>Legyen </a:t>
            </a:r>
            <a:r>
              <a:rPr lang="hu-HU" sz="2800" dirty="0" err="1" smtClean="0"/>
              <a:t>m</a:t>
            </a:r>
            <a:r>
              <a:rPr lang="hu-HU" sz="2800" baseline="-25000" dirty="0" err="1" smtClean="0"/>
              <a:t>s</a:t>
            </a:r>
            <a:r>
              <a:rPr lang="hu-HU" sz="2800" dirty="0" smtClean="0"/>
              <a:t> ennek az eszköznek a hozama, ha az s állapot következik be, és </a:t>
            </a:r>
            <a:r>
              <a:rPr lang="el-GR" sz="2800" dirty="0" smtClean="0"/>
              <a:t>π</a:t>
            </a:r>
            <a:r>
              <a:rPr lang="hu-HU" sz="2800" baseline="-25000" dirty="0" smtClean="0"/>
              <a:t>s</a:t>
            </a:r>
            <a:r>
              <a:rPr lang="hu-HU" sz="2800" dirty="0" smtClean="0"/>
              <a:t> az s állapot bekövetkezésének valószínűsége.</a:t>
            </a:r>
          </a:p>
          <a:p>
            <a:r>
              <a:rPr lang="hu-HU" sz="2800" dirty="0" smtClean="0"/>
              <a:t>Az </a:t>
            </a:r>
            <a:r>
              <a:rPr lang="hu-HU" sz="2800" dirty="0" err="1" smtClean="0"/>
              <a:t>r</a:t>
            </a:r>
            <a:r>
              <a:rPr lang="hu-HU" sz="2800" baseline="-25000" dirty="0" err="1" smtClean="0"/>
              <a:t>m</a:t>
            </a:r>
            <a:r>
              <a:rPr lang="hu-HU" sz="2800" dirty="0" smtClean="0"/>
              <a:t> szimbólumot a kockázatos befektetés várható hozamának, </a:t>
            </a:r>
            <a:r>
              <a:rPr lang="el-GR" sz="2800" dirty="0" smtClean="0"/>
              <a:t>σ</a:t>
            </a:r>
            <a:r>
              <a:rPr lang="hu-HU" sz="2800" baseline="-25000" dirty="0" smtClean="0"/>
              <a:t>m</a:t>
            </a:r>
            <a:r>
              <a:rPr lang="hu-HU" sz="2800" dirty="0" smtClean="0"/>
              <a:t>-t a szórásának jelölésére használjuk.</a:t>
            </a: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154755"/>
              </p:ext>
            </p:extLst>
          </p:nvPr>
        </p:nvGraphicFramePr>
        <p:xfrm>
          <a:off x="955675" y="5516563"/>
          <a:ext cx="2624138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" imgW="1168200" imgH="431640" progId="Equation.3">
                  <p:embed/>
                </p:oleObj>
              </mc:Choice>
              <mc:Fallback>
                <p:oleObj name="Equation" r:id="rId3" imgW="1168200" imgH="4316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5516563"/>
                        <a:ext cx="2624138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961280"/>
              </p:ext>
            </p:extLst>
          </p:nvPr>
        </p:nvGraphicFramePr>
        <p:xfrm>
          <a:off x="4067944" y="5445224"/>
          <a:ext cx="2909887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5" imgW="1295280" imgH="457200" progId="Equation.3">
                  <p:embed/>
                </p:oleObj>
              </mc:Choice>
              <mc:Fallback>
                <p:oleObj name="Equation" r:id="rId5" imgW="129528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445224"/>
                        <a:ext cx="2909887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64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hozam várható értéke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rmAutofit/>
          </a:bodyPr>
          <a:lstStyle/>
          <a:p>
            <a:r>
              <a:rPr lang="hu-HU" dirty="0" smtClean="0"/>
              <a:t>Vagyonunkat megoszthatjuk a kockázatos és a kockázatmentes eszköz között. Ha vagyonunk x hányadát kockázatos, maradék részét fix hozamú eszközben tartjuk, akkor a portfóliónk átlagos hozama a következő lesz:</a:t>
            </a:r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Mivel </a:t>
            </a:r>
            <a:r>
              <a:rPr lang="el-GR" sz="4000" dirty="0" smtClean="0"/>
              <a:t>Σ</a:t>
            </a:r>
            <a:r>
              <a:rPr lang="el-GR" dirty="0" smtClean="0"/>
              <a:t>π</a:t>
            </a:r>
            <a:r>
              <a:rPr lang="hu-HU" baseline="-25000" dirty="0" smtClean="0"/>
              <a:t>s</a:t>
            </a:r>
            <a:r>
              <a:rPr lang="hu-HU" dirty="0"/>
              <a:t> </a:t>
            </a:r>
            <a:r>
              <a:rPr lang="hu-HU" dirty="0" smtClean="0"/>
              <a:t>= 1, ezért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527824"/>
              </p:ext>
            </p:extLst>
          </p:nvPr>
        </p:nvGraphicFramePr>
        <p:xfrm>
          <a:off x="395536" y="4221088"/>
          <a:ext cx="822729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3" imgW="3288960" imgH="431640" progId="Equation.3">
                  <p:embed/>
                </p:oleObj>
              </mc:Choice>
              <mc:Fallback>
                <p:oleObj name="Equation" r:id="rId3" imgW="3288960" imgH="4316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221088"/>
                        <a:ext cx="8227293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542173"/>
              </p:ext>
            </p:extLst>
          </p:nvPr>
        </p:nvGraphicFramePr>
        <p:xfrm>
          <a:off x="4355976" y="5373216"/>
          <a:ext cx="3310251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5" imgW="1104840" imgH="215640" progId="Equation.3">
                  <p:embed/>
                </p:oleObj>
              </mc:Choice>
              <mc:Fallback>
                <p:oleObj name="Equation" r:id="rId5" imgW="1104840" imgH="2156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373216"/>
                        <a:ext cx="3310251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1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 hozam szórása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/>
          <a:lstStyle/>
          <a:p>
            <a:r>
              <a:rPr lang="hu-HU" dirty="0" smtClean="0"/>
              <a:t>A portfólió szórásnégyzete: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r</a:t>
            </a:r>
            <a:r>
              <a:rPr lang="hu-HU" baseline="-25000" dirty="0" err="1" smtClean="0"/>
              <a:t>x</a:t>
            </a:r>
            <a:r>
              <a:rPr lang="hu-HU" dirty="0" err="1" smtClean="0"/>
              <a:t>-be</a:t>
            </a:r>
            <a:r>
              <a:rPr lang="hu-HU" dirty="0" smtClean="0"/>
              <a:t> a kapott összefüggést behelyettesítve és egyszerűsítve: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Azaz a portfólió hozamának szórása:</a:t>
            </a:r>
          </a:p>
          <a:p>
            <a:endParaRPr lang="hu-HU" dirty="0"/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358329"/>
              </p:ext>
            </p:extLst>
          </p:nvPr>
        </p:nvGraphicFramePr>
        <p:xfrm>
          <a:off x="899592" y="1556792"/>
          <a:ext cx="4680520" cy="1101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2" name="Equation" r:id="rId3" imgW="1942920" imgH="457200" progId="Equation.3">
                  <p:embed/>
                </p:oleObj>
              </mc:Choice>
              <mc:Fallback>
                <p:oleObj name="Equation" r:id="rId3" imgW="1942920" imgH="4572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556792"/>
                        <a:ext cx="4680520" cy="1101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310707"/>
              </p:ext>
            </p:extLst>
          </p:nvPr>
        </p:nvGraphicFramePr>
        <p:xfrm>
          <a:off x="855663" y="3716338"/>
          <a:ext cx="7616825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3" name="Equation" r:id="rId5" imgW="3225600" imgH="457200" progId="Equation.3">
                  <p:embed/>
                </p:oleObj>
              </mc:Choice>
              <mc:Fallback>
                <p:oleObj name="Equation" r:id="rId5" imgW="322560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3716338"/>
                        <a:ext cx="7616825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952429"/>
              </p:ext>
            </p:extLst>
          </p:nvPr>
        </p:nvGraphicFramePr>
        <p:xfrm>
          <a:off x="899592" y="5589240"/>
          <a:ext cx="3229336" cy="746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4" name="Equation" r:id="rId7" imgW="1206360" imgH="279360" progId="Equation.3">
                  <p:embed/>
                </p:oleObj>
              </mc:Choice>
              <mc:Fallback>
                <p:oleObj name="Equation" r:id="rId7" imgW="1206360" imgH="27936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589240"/>
                        <a:ext cx="3229336" cy="746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53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6815100" cy="1143000"/>
          </a:xfrm>
        </p:spPr>
        <p:txBody>
          <a:bodyPr/>
          <a:lstStyle/>
          <a:p>
            <a:r>
              <a:rPr lang="hu-HU" dirty="0" smtClean="0"/>
              <a:t>A befektetési döntés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8113" y="980729"/>
            <a:ext cx="6131024" cy="4464496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befektetési döntéseinket egy sajátos költségvetési egyenesen, ábrázolhatjuk, amely a kockázat és a hozam közti átváltást ábrázolja. </a:t>
            </a:r>
          </a:p>
          <a:p>
            <a:r>
              <a:rPr lang="hu-HU" dirty="0" smtClean="0"/>
              <a:t>Ha a kockázatos eszközöket nagyobb arányban teszünk a portfólióba, akkor növelhetjük a várható hozamot, de egyben nőni fog a vállalt kockázat mértéke is.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6948264" y="692696"/>
            <a:ext cx="0" cy="2952328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6948264" y="3645024"/>
            <a:ext cx="1656184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6804248" y="3233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8423920" y="32756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i</a:t>
            </a:r>
            <a:endParaRPr lang="hu-HU" dirty="0"/>
          </a:p>
        </p:txBody>
      </p:sp>
      <p:cxnSp>
        <p:nvCxnSpPr>
          <p:cNvPr id="13" name="Egyenes összekötő 12"/>
          <p:cNvCxnSpPr/>
          <p:nvPr/>
        </p:nvCxnSpPr>
        <p:spPr>
          <a:xfrm flipV="1">
            <a:off x="6948264" y="692696"/>
            <a:ext cx="1835696" cy="176419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6660232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</a:t>
            </a:r>
            <a:r>
              <a:rPr lang="hu-HU" baseline="-25000" dirty="0" smtClean="0"/>
              <a:t>f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624228" y="11247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m</a:t>
            </a:r>
            <a:endParaRPr lang="hu-HU" dirty="0"/>
          </a:p>
        </p:txBody>
      </p:sp>
      <p:cxnSp>
        <p:nvCxnSpPr>
          <p:cNvPr id="19" name="Egyenes összekötő 18"/>
          <p:cNvCxnSpPr/>
          <p:nvPr/>
        </p:nvCxnSpPr>
        <p:spPr>
          <a:xfrm>
            <a:off x="6984268" y="1309410"/>
            <a:ext cx="118813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72400" y="1290763"/>
            <a:ext cx="0" cy="235426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6948264" y="1916832"/>
            <a:ext cx="57606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524328" y="1916832"/>
            <a:ext cx="0" cy="172819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6660232" y="173216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x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8046842" y="363485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m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7357628" y="3636837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x</a:t>
            </a:r>
            <a:endParaRPr lang="hu-HU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7357628" y="323364"/>
            <a:ext cx="104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x=0,4</a:t>
            </a:r>
            <a:endParaRPr lang="hu-HU" dirty="0"/>
          </a:p>
        </p:txBody>
      </p:sp>
      <p:cxnSp>
        <p:nvCxnSpPr>
          <p:cNvPr id="31" name="Egyenes összekötő nyíllal 30"/>
          <p:cNvCxnSpPr/>
          <p:nvPr/>
        </p:nvCxnSpPr>
        <p:spPr>
          <a:xfrm flipV="1">
            <a:off x="5940152" y="1574794"/>
            <a:ext cx="1728192" cy="157372"/>
          </a:xfrm>
          <a:prstGeom prst="straightConnector1">
            <a:avLst/>
          </a:prstGeom>
          <a:ln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églalap 34"/>
          <p:cNvSpPr/>
          <p:nvPr/>
        </p:nvSpPr>
        <p:spPr>
          <a:xfrm>
            <a:off x="6444208" y="4293096"/>
            <a:ext cx="2448272" cy="230425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tx1"/>
                </a:solidFill>
              </a:rPr>
              <a:t>Az egyenes meredeksége:</a:t>
            </a:r>
            <a:r>
              <a:rPr lang="hu-HU" dirty="0" smtClean="0"/>
              <a:t>:</a:t>
            </a:r>
          </a:p>
          <a:p>
            <a:pPr algn="ctr"/>
            <a:endParaRPr lang="hu-HU" dirty="0"/>
          </a:p>
          <a:p>
            <a:pPr algn="ctr"/>
            <a:endParaRPr lang="hu-HU" dirty="0" smtClean="0"/>
          </a:p>
          <a:p>
            <a:pPr algn="ctr"/>
            <a:endParaRPr lang="hu-HU" dirty="0"/>
          </a:p>
          <a:p>
            <a:pPr algn="ctr"/>
            <a:endParaRPr lang="hu-HU" dirty="0"/>
          </a:p>
        </p:txBody>
      </p:sp>
      <p:graphicFrame>
        <p:nvGraphicFramePr>
          <p:cNvPr id="36" name="Objektum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742299"/>
              </p:ext>
            </p:extLst>
          </p:nvPr>
        </p:nvGraphicFramePr>
        <p:xfrm>
          <a:off x="7210299" y="5301208"/>
          <a:ext cx="1014338" cy="985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3" imgW="444240" imgH="431640" progId="Equation.3">
                  <p:embed/>
                </p:oleObj>
              </mc:Choice>
              <mc:Fallback>
                <p:oleObj name="Equation" r:id="rId3" imgW="4442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10299" y="5301208"/>
                        <a:ext cx="1014338" cy="985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églalap 36"/>
          <p:cNvSpPr/>
          <p:nvPr/>
        </p:nvSpPr>
        <p:spPr>
          <a:xfrm>
            <a:off x="251520" y="5445224"/>
            <a:ext cx="61926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Ez a meredekség a „kockázat árát”, a </a:t>
            </a:r>
            <a:r>
              <a:rPr lang="hu-HU" sz="2400" dirty="0" err="1" smtClean="0"/>
              <a:t>portfólióválasztások</a:t>
            </a:r>
            <a:r>
              <a:rPr lang="hu-HU" sz="2400" dirty="0" smtClean="0"/>
              <a:t> során fennálló kockázat és hozam közötti átváltási arányt fejezi ki.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0435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Közömbösségi görbék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Mivel feltételezzük, hogy az emberek preferenciái csak a vagyonuk várható értékétől és szórásnégyzetétől függenek, rajzolhatunk olyan közömbösségi görbéket, amelyek az egyén kockázat és hozam közötti preferenciáit szemléltetik.</a:t>
            </a:r>
          </a:p>
          <a:p>
            <a:r>
              <a:rPr lang="hu-HU" sz="2800" dirty="0" smtClean="0"/>
              <a:t>Ha az emberek kockázatkerülők, a nagyobb várható hozam jobb, a nagyobb szórás rosszabb helyzetbe hozza őket (azaz a szórás „káros” jószág); így a közömbösségi görbék meredeksége pozitív lesz.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5078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79304" y="0"/>
            <a:ext cx="5365104" cy="980728"/>
          </a:xfrm>
        </p:spPr>
        <p:txBody>
          <a:bodyPr/>
          <a:lstStyle/>
          <a:p>
            <a:r>
              <a:rPr lang="hu-HU" dirty="0" smtClean="0"/>
              <a:t>Optimális portfólió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2226" y="823820"/>
            <a:ext cx="6174230" cy="5472607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optimális hozam-kockázat kombináció esetén a közömbösségi görbe meredekségének egyenlőnek kell lennie a költségvetési egyenes meredekségével.</a:t>
            </a:r>
          </a:p>
          <a:p>
            <a:r>
              <a:rPr lang="hu-HU" sz="2800" dirty="0" smtClean="0"/>
              <a:t>A biztos és a kockázatos vagyoni eszközök közötti optimális választást jellemezhetjük úgy, hogy a kockázat és a hozam közötti helyettesítési határaránynak egyenlőnek kell lennie a költségvetési egyenes meredekségével:</a:t>
            </a:r>
            <a:endParaRPr lang="hu-HU" sz="2800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683568" y="2520654"/>
            <a:ext cx="0" cy="2952328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683568" y="5472982"/>
            <a:ext cx="1656184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539552" y="215132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159224" y="51036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i</a:t>
            </a:r>
            <a:endParaRPr lang="hu-HU" dirty="0"/>
          </a:p>
        </p:txBody>
      </p:sp>
      <p:cxnSp>
        <p:nvCxnSpPr>
          <p:cNvPr id="8" name="Egyenes összekötő 7"/>
          <p:cNvCxnSpPr/>
          <p:nvPr/>
        </p:nvCxnSpPr>
        <p:spPr>
          <a:xfrm flipV="1">
            <a:off x="683568" y="2708920"/>
            <a:ext cx="1656184" cy="157593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95536" y="410483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</a:t>
            </a:r>
            <a:r>
              <a:rPr lang="hu-HU" baseline="-25000" dirty="0" smtClean="0"/>
              <a:t>f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59532" y="295270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m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719572" y="3137368"/>
            <a:ext cx="118813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1907704" y="3118721"/>
            <a:ext cx="0" cy="235426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683568" y="3744790"/>
            <a:ext cx="57606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259632" y="3744790"/>
            <a:ext cx="0" cy="172819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395536" y="35601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x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782146" y="546281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m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092932" y="54647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x</a:t>
            </a:r>
            <a:endParaRPr lang="hu-HU" dirty="0"/>
          </a:p>
        </p:txBody>
      </p:sp>
      <p:sp>
        <p:nvSpPr>
          <p:cNvPr id="19" name="Ív 18"/>
          <p:cNvSpPr/>
          <p:nvPr/>
        </p:nvSpPr>
        <p:spPr>
          <a:xfrm>
            <a:off x="-712364" y="1643593"/>
            <a:ext cx="2313779" cy="2451613"/>
          </a:xfrm>
          <a:prstGeom prst="arc">
            <a:avLst>
              <a:gd name="adj1" fmla="val 777021"/>
              <a:gd name="adj2" fmla="val 4445699"/>
            </a:avLst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Ív 19"/>
          <p:cNvSpPr/>
          <p:nvPr/>
        </p:nvSpPr>
        <p:spPr>
          <a:xfrm>
            <a:off x="-540568" y="1484784"/>
            <a:ext cx="1993540" cy="2260006"/>
          </a:xfrm>
          <a:prstGeom prst="arc">
            <a:avLst>
              <a:gd name="adj1" fmla="val 1174808"/>
              <a:gd name="adj2" fmla="val 4445699"/>
            </a:avLst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199354"/>
              </p:ext>
            </p:extLst>
          </p:nvPr>
        </p:nvGraphicFramePr>
        <p:xfrm>
          <a:off x="3131840" y="5717449"/>
          <a:ext cx="3744416" cy="98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3" imgW="1638000" imgH="431640" progId="Equation.3">
                  <p:embed/>
                </p:oleObj>
              </mc:Choice>
              <mc:Fallback>
                <p:oleObj name="Equation" r:id="rId3" imgW="1638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0" y="5717449"/>
                        <a:ext cx="3744416" cy="98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Egyenes összekötő nyíllal 23"/>
          <p:cNvCxnSpPr/>
          <p:nvPr/>
        </p:nvCxnSpPr>
        <p:spPr>
          <a:xfrm>
            <a:off x="1259632" y="1124744"/>
            <a:ext cx="193340" cy="2197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359532" y="188640"/>
            <a:ext cx="1782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közömbösségi görbék</a:t>
            </a:r>
            <a:endParaRPr lang="hu-HU" dirty="0"/>
          </a:p>
        </p:txBody>
      </p:sp>
      <p:cxnSp>
        <p:nvCxnSpPr>
          <p:cNvPr id="27" name="Egyenes összekötő nyíllal 26"/>
          <p:cNvCxnSpPr/>
          <p:nvPr/>
        </p:nvCxnSpPr>
        <p:spPr>
          <a:xfrm>
            <a:off x="1043608" y="1124744"/>
            <a:ext cx="49324" cy="2197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1601415" y="1124744"/>
            <a:ext cx="109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ktgv</a:t>
            </a:r>
            <a:r>
              <a:rPr lang="hu-HU" dirty="0" smtClean="0"/>
              <a:t>. egyenes</a:t>
            </a:r>
            <a:endParaRPr lang="hu-HU" dirty="0"/>
          </a:p>
        </p:txBody>
      </p:sp>
      <p:cxnSp>
        <p:nvCxnSpPr>
          <p:cNvPr id="29" name="Egyenes összekötő nyíllal 28"/>
          <p:cNvCxnSpPr/>
          <p:nvPr/>
        </p:nvCxnSpPr>
        <p:spPr>
          <a:xfrm>
            <a:off x="2142186" y="1705841"/>
            <a:ext cx="0" cy="1098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6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„kockázat ára” mindenkinél ugyanaz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</a:t>
            </a:r>
            <a:r>
              <a:rPr lang="hu-HU" dirty="0"/>
              <a:t>s</a:t>
            </a:r>
            <a:r>
              <a:rPr lang="hu-HU" dirty="0" smtClean="0"/>
              <a:t>ok olyan egyén van, aki e két lehetőség közül választ. A helyettesítési határaránynak mindenkinek az esetében egyenlőnek kell lennie a „kockázat árával”.</a:t>
            </a:r>
          </a:p>
          <a:p>
            <a:r>
              <a:rPr lang="hu-HU" dirty="0" smtClean="0"/>
              <a:t>Egyensúlyban tehát az összes egyéni </a:t>
            </a:r>
            <a:r>
              <a:rPr lang="hu-HU" dirty="0" err="1" smtClean="0"/>
              <a:t>MRS-nek</a:t>
            </a:r>
            <a:r>
              <a:rPr lang="hu-HU" dirty="0" smtClean="0"/>
              <a:t> egyenlőnek kell lennie: ha az emberek megfelelő lehetőséget kapnak a kockázattal való kereskedésre, a kockázat árának egyénenként egyenlőnek kell lennie. Ebben a tekintetben a kockázat olyan, mint minden más áru.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867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befektetési lehetőség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Miként módosul a befektető optimális választása, ha egy új, y-nal jelölt befektetési lehetőség is választható lesz a számára, amely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y</a:t>
            </a:r>
            <a:r>
              <a:rPr lang="hu-HU" dirty="0" smtClean="0"/>
              <a:t> várható hozammal és </a:t>
            </a:r>
            <a:r>
              <a:rPr lang="el-GR" dirty="0" smtClean="0"/>
              <a:t>σ</a:t>
            </a:r>
            <a:r>
              <a:rPr lang="hu-HU" baseline="-25000" dirty="0"/>
              <a:t>y</a:t>
            </a:r>
            <a:r>
              <a:rPr lang="hu-HU" dirty="0" smtClean="0"/>
              <a:t> szórással rendelkezik?</a:t>
            </a:r>
          </a:p>
          <a:p>
            <a:r>
              <a:rPr lang="hu-HU" dirty="0" smtClean="0"/>
              <a:t>Ismert ezen felül, hogy</a:t>
            </a:r>
          </a:p>
          <a:p>
            <a:endParaRPr lang="hu-HU" dirty="0"/>
          </a:p>
          <a:p>
            <a:r>
              <a:rPr lang="hu-HU" dirty="0" smtClean="0"/>
              <a:t>Belátható, hogy ebben az esetben az y kockázatos vagyoni eszközbe történő befektetés határozottan jobb, mint az x aktíva megvásárlása.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764083"/>
              </p:ext>
            </p:extLst>
          </p:nvPr>
        </p:nvGraphicFramePr>
        <p:xfrm>
          <a:off x="4572000" y="3429000"/>
          <a:ext cx="2520280" cy="1260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939600" imgH="469800" progId="Equation.3">
                  <p:embed/>
                </p:oleObj>
              </mc:Choice>
              <mc:Fallback>
                <p:oleObj name="Equation" r:id="rId3" imgW="93960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3429000"/>
                        <a:ext cx="2520280" cy="1260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39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6202" y="137237"/>
            <a:ext cx="8229600" cy="1143000"/>
          </a:xfrm>
        </p:spPr>
        <p:txBody>
          <a:bodyPr/>
          <a:lstStyle/>
          <a:p>
            <a:r>
              <a:rPr lang="hu-HU" dirty="0" smtClean="0"/>
              <a:t>A probléma grafikusan ábrázolva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1263244"/>
            <a:ext cx="5987008" cy="4862920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Az új befektetési lehetőség révén a költségvetési egyenes a tengely-metszet (</a:t>
            </a:r>
            <a:r>
              <a:rPr lang="hu-HU" sz="2800" dirty="0" err="1" smtClean="0"/>
              <a:t>r</a:t>
            </a:r>
            <a:r>
              <a:rPr lang="hu-HU" sz="2800" baseline="-25000" dirty="0" err="1" smtClean="0"/>
              <a:t>f</a:t>
            </a:r>
            <a:r>
              <a:rPr lang="hu-HU" sz="2800" dirty="0" smtClean="0"/>
              <a:t>;0) körül elfordul, és meredekebb lesz.</a:t>
            </a:r>
          </a:p>
          <a:p>
            <a:r>
              <a:rPr lang="hu-HU" sz="2800" dirty="0" smtClean="0"/>
              <a:t>A kockázatmentes eszköznek köszönhetően minden egyes kockázat-hozam választás, ami az eredeti költségvetési halmazon elérhető volt, lehetséges az új halmazon is, mivel az tartalmazza a régit is (mert akár mindhárom eszköz [f;x;y] kombinálható).</a:t>
            </a:r>
          </a:p>
          <a:p>
            <a:endParaRPr lang="hu-HU" sz="2800" dirty="0"/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683568" y="1705841"/>
            <a:ext cx="0" cy="3767141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683568" y="5472982"/>
            <a:ext cx="1656184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526434" y="1263243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i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159224" y="51036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i</a:t>
            </a:r>
            <a:endParaRPr lang="hu-HU" dirty="0"/>
          </a:p>
        </p:txBody>
      </p:sp>
      <p:cxnSp>
        <p:nvCxnSpPr>
          <p:cNvPr id="8" name="Egyenes összekötő 7"/>
          <p:cNvCxnSpPr/>
          <p:nvPr/>
        </p:nvCxnSpPr>
        <p:spPr>
          <a:xfrm flipV="1">
            <a:off x="683568" y="2708920"/>
            <a:ext cx="1656184" cy="157593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95536" y="410483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</a:t>
            </a:r>
            <a:r>
              <a:rPr lang="hu-HU" baseline="-25000" dirty="0" smtClean="0"/>
              <a:t>f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70158" y="19888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/>
              <a:t>y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652448" y="2255163"/>
            <a:ext cx="125525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1907704" y="2255163"/>
            <a:ext cx="0" cy="321781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683568" y="3744790"/>
            <a:ext cx="57606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259632" y="3744790"/>
            <a:ext cx="0" cy="172819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395536" y="35601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r</a:t>
            </a:r>
            <a:r>
              <a:rPr lang="hu-HU" baseline="-25000" dirty="0" err="1" smtClean="0"/>
              <a:t>x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1782146" y="546281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y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1092932" y="546479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</a:t>
            </a:r>
            <a:r>
              <a:rPr lang="hu-HU" baseline="-25000" dirty="0" smtClean="0"/>
              <a:t>x</a:t>
            </a:r>
            <a:endParaRPr lang="hu-HU" dirty="0"/>
          </a:p>
        </p:txBody>
      </p:sp>
      <p:sp>
        <p:nvSpPr>
          <p:cNvPr id="18" name="Ív 17"/>
          <p:cNvSpPr/>
          <p:nvPr/>
        </p:nvSpPr>
        <p:spPr>
          <a:xfrm>
            <a:off x="-1076060" y="708737"/>
            <a:ext cx="2858206" cy="3388554"/>
          </a:xfrm>
          <a:prstGeom prst="arc">
            <a:avLst>
              <a:gd name="adj1" fmla="val 21288044"/>
              <a:gd name="adj2" fmla="val 4445699"/>
            </a:avLst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Ív 18"/>
          <p:cNvSpPr/>
          <p:nvPr/>
        </p:nvSpPr>
        <p:spPr>
          <a:xfrm>
            <a:off x="-530191" y="1496519"/>
            <a:ext cx="1993540" cy="2260006"/>
          </a:xfrm>
          <a:prstGeom prst="arc">
            <a:avLst>
              <a:gd name="adj1" fmla="val 1174808"/>
              <a:gd name="adj2" fmla="val 4445699"/>
            </a:avLst>
          </a:prstGeom>
          <a:ln w="317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Szövegdoboz 22"/>
          <p:cNvSpPr txBox="1"/>
          <p:nvPr/>
        </p:nvSpPr>
        <p:spPr>
          <a:xfrm>
            <a:off x="1867113" y="3284992"/>
            <a:ext cx="109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r</a:t>
            </a:r>
            <a:r>
              <a:rPr lang="hu-HU" dirty="0" smtClean="0"/>
              <a:t>égi </a:t>
            </a:r>
            <a:r>
              <a:rPr lang="hu-HU" dirty="0" err="1"/>
              <a:t>k</a:t>
            </a:r>
            <a:r>
              <a:rPr lang="hu-HU" dirty="0" err="1" smtClean="0"/>
              <a:t>tgv</a:t>
            </a:r>
            <a:r>
              <a:rPr lang="hu-HU" dirty="0" smtClean="0"/>
              <a:t>. egyenes</a:t>
            </a:r>
            <a:endParaRPr lang="hu-HU" dirty="0"/>
          </a:p>
        </p:txBody>
      </p:sp>
      <p:cxnSp>
        <p:nvCxnSpPr>
          <p:cNvPr id="24" name="Egyenes összekötő nyíllal 23"/>
          <p:cNvCxnSpPr>
            <a:stCxn id="23" idx="0"/>
          </p:cNvCxnSpPr>
          <p:nvPr/>
        </p:nvCxnSpPr>
        <p:spPr>
          <a:xfrm flipH="1" flipV="1">
            <a:off x="2159224" y="3117882"/>
            <a:ext cx="257078" cy="167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694194" y="1988840"/>
            <a:ext cx="1357526" cy="2300656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 flipH="1">
            <a:off x="1372957" y="2358172"/>
            <a:ext cx="534747" cy="881069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zis 34"/>
          <p:cNvSpPr/>
          <p:nvPr/>
        </p:nvSpPr>
        <p:spPr>
          <a:xfrm>
            <a:off x="1259632" y="3239241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1782146" y="1632575"/>
            <a:ext cx="248539" cy="272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953343" y="1161618"/>
            <a:ext cx="109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ú</a:t>
            </a:r>
            <a:r>
              <a:rPr lang="hu-HU" dirty="0" smtClean="0"/>
              <a:t>j </a:t>
            </a:r>
            <a:r>
              <a:rPr lang="hu-HU" dirty="0" err="1" smtClean="0"/>
              <a:t>ktgv</a:t>
            </a:r>
            <a:r>
              <a:rPr lang="hu-HU" dirty="0" smtClean="0"/>
              <a:t>. egyenes</a:t>
            </a:r>
            <a:endParaRPr lang="hu-HU" dirty="0"/>
          </a:p>
        </p:txBody>
      </p:sp>
      <p:cxnSp>
        <p:nvCxnSpPr>
          <p:cNvPr id="45" name="Egyenes összekötő nyíllal 44"/>
          <p:cNvCxnSpPr>
            <a:cxnSpLocks noChangeAspect="1"/>
          </p:cNvCxnSpPr>
          <p:nvPr/>
        </p:nvCxnSpPr>
        <p:spPr>
          <a:xfrm flipH="1">
            <a:off x="775622" y="3384000"/>
            <a:ext cx="504454" cy="2568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251520" y="616530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optimumban itt a fogyasztó vagyona felét a kockázatmentes eszközben, felét pedig az y kockázatos eszközben tartja.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09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befektető jóléti helyzete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Az egyén a preferenciáitól függetlenül jobb helyzetbe kerül, ha az y eszközt is megvásárolhatja, mivel a kockázatmentes eszközzel kombinálva kedvezőbb hozam-kockázat kombinációkhoz juthat.</a:t>
            </a:r>
          </a:p>
          <a:p>
            <a:r>
              <a:rPr lang="hu-HU" dirty="0" smtClean="0"/>
              <a:t>Így mindig az y-nal kevert összetételt preferálja az x-szel való keveréshez képest, noha önmagában az y megvásárlása alacsonyabb hasznossági szintre juttatná, mint az x; így ha kockázatmentes eszköz nem lenne elérhető számára, x-et választaná.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75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Optimális portfólió kiválasztása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Legutóbb a fogyasztók, illetve befektetők bizonytalanság melletti döntéseivel foglalkoztunk. </a:t>
            </a:r>
          </a:p>
          <a:p>
            <a:r>
              <a:rPr lang="hu-HU" dirty="0" smtClean="0"/>
              <a:t>Elemzésünket most azokra az eszközökre szűkítjük le, amelyek vagyoneloszlása (</a:t>
            </a:r>
            <a:r>
              <a:rPr lang="hu-HU" dirty="0" smtClean="0">
                <a:sym typeface="Wingdings" panose="05000000000000000000" pitchFamily="2" charset="2"/>
              </a:rPr>
              <a:t> hozameloszlása) </a:t>
            </a:r>
            <a:r>
              <a:rPr lang="hu-HU" dirty="0" smtClean="0"/>
              <a:t>egy </a:t>
            </a:r>
            <a:r>
              <a:rPr lang="el-GR" dirty="0" smtClean="0"/>
              <a:t>μ </a:t>
            </a:r>
            <a:r>
              <a:rPr lang="hu-HU" dirty="0" smtClean="0"/>
              <a:t>várható értékű, és </a:t>
            </a:r>
            <a:r>
              <a:rPr lang="el-GR" dirty="0" smtClean="0"/>
              <a:t>σ</a:t>
            </a:r>
            <a:r>
              <a:rPr lang="hu-HU" dirty="0" smtClean="0"/>
              <a:t> szórású, normális eloszlású valószínűségi változó segítségével közelíthető (</a:t>
            </a:r>
            <a:r>
              <a:rPr lang="hu-HU" dirty="0" err="1" smtClean="0"/>
              <a:t>w</a:t>
            </a:r>
            <a:r>
              <a:rPr lang="hu-HU" baseline="-25000" dirty="0" err="1" smtClean="0"/>
              <a:t>i</a:t>
            </a:r>
            <a:r>
              <a:rPr lang="hu-HU" dirty="0" smtClean="0"/>
              <a:t> = N(</a:t>
            </a:r>
            <a:r>
              <a:rPr lang="el-GR" dirty="0" smtClean="0"/>
              <a:t>μ</a:t>
            </a:r>
            <a:r>
              <a:rPr lang="hu-HU" baseline="-25000" dirty="0" smtClean="0"/>
              <a:t>i</a:t>
            </a:r>
            <a:r>
              <a:rPr lang="hu-HU" dirty="0" smtClean="0"/>
              <a:t>,</a:t>
            </a:r>
            <a:r>
              <a:rPr lang="el-GR" dirty="0" smtClean="0"/>
              <a:t>σ</a:t>
            </a:r>
            <a:r>
              <a:rPr lang="hu-HU" baseline="-25000" dirty="0" smtClean="0"/>
              <a:t>i</a:t>
            </a:r>
            <a:r>
              <a:rPr lang="hu-HU" dirty="0" smtClean="0"/>
              <a:t>)). Ez sokszor még akkor is reális közelítő feltételezés lehet, ha a változó csak diszkrét értékeket vehet fel (tehát pl. az árfolyam csak 10 dolláronként változhat).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662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diverzifikáció és a kockázat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6104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csak egyetlen kockázatos eszközünk van, ennek kockázatát kifejezhetjük a hozam szórásával (szórásnégyzetével). </a:t>
            </a:r>
          </a:p>
          <a:p>
            <a:r>
              <a:rPr lang="hu-HU" dirty="0" smtClean="0"/>
              <a:t>Ha viszont többfajta kockázatos aktívába fektethetjük a vagyonunkat, akkor ez már nem lesz megfelelő, mivel a fogyasztói hasznosság a teljes vagyon várható értékétől és szórásától függ, az egyes eszközök szórásnégyzetei pedig nem adhatóak egyszerűen össze.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653871"/>
              </p:ext>
            </p:extLst>
          </p:nvPr>
        </p:nvGraphicFramePr>
        <p:xfrm>
          <a:off x="971600" y="5661248"/>
          <a:ext cx="617468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3" imgW="2489040" imgH="203040" progId="Equation.3">
                  <p:embed/>
                </p:oleObj>
              </mc:Choice>
              <mc:Fallback>
                <p:oleObj name="Equation" r:id="rId3" imgW="2489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5661248"/>
                        <a:ext cx="6174686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21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355"/>
            <a:ext cx="8229600" cy="1143000"/>
          </a:xfrm>
        </p:spPr>
        <p:txBody>
          <a:bodyPr/>
          <a:lstStyle/>
          <a:p>
            <a:r>
              <a:rPr lang="hu-HU" dirty="0" smtClean="0"/>
              <a:t>A korreláció jelentősége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korábbi példánkban (az előző előadásban) láttuk, hogy ha egyszerre, egyenlő arányban vásároltuk meg a napszemüveg- és az esőkabát-gyártó cég részvényeit, a befektetés szórását/kockázatát jelentősen (a fiktív példában 0-ra) csökkenthettük, mivel a két eszköz hozama negatívan korrelált egymással.</a:t>
            </a:r>
          </a:p>
          <a:p>
            <a:r>
              <a:rPr lang="hu-HU" sz="2800" dirty="0" smtClean="0"/>
              <a:t>Ez a példa is mutatta, hogy egy vagyoni eszköz értéke általában függ attól, hogyan korrelál más eszközökkel.</a:t>
            </a:r>
          </a:p>
          <a:p>
            <a:r>
              <a:rPr lang="hu-HU" sz="2800" dirty="0" smtClean="0"/>
              <a:t>Azok az eszközök, amelyek ellentétes irányba mozognak, igen értékesek, mivel csökkentik az együttes kockázatot.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325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kockázat mérése több kockázatos befektetési lehetőség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Egy aktíva kockázatosságának jelentős része a diverzifikáció révén általában elporlasztható, ha más, vele nem tökéletesen korrelált eszközökkel együtt helyezzük a portfóliónkba.</a:t>
            </a:r>
          </a:p>
          <a:p>
            <a:r>
              <a:rPr lang="hu-HU" dirty="0" smtClean="0"/>
              <a:t>Egy vagyoni eszköz értéke általában sokkal inkább függ a más eszközök hozadékaival való együttmozgástól, mint a saját szórásnégyzetétől. </a:t>
            </a:r>
          </a:p>
          <a:p>
            <a:r>
              <a:rPr lang="hu-HU" dirty="0" smtClean="0"/>
              <a:t>A (szisztematikus, nem diverzifikálható) kockázat mértékének általános kifejezésére a részvénypiac egészéhez viszonyított relatív kockázatot használjuk.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35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kockázat mérőszáma: </a:t>
            </a:r>
            <a:r>
              <a:rPr lang="el-GR" dirty="0" smtClean="0"/>
              <a:t>β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hu-HU" dirty="0" smtClean="0"/>
              <a:t>Egy i aktívának a piaci kockázathoz viszonyított kockázatosságát az aktíva bétájának </a:t>
            </a:r>
            <a:r>
              <a:rPr lang="hu-HU" dirty="0" err="1" smtClean="0"/>
              <a:t>nevez-zük</a:t>
            </a:r>
            <a:r>
              <a:rPr lang="hu-HU" dirty="0" smtClean="0"/>
              <a:t>, és </a:t>
            </a:r>
            <a:r>
              <a:rPr lang="el-GR" dirty="0" smtClean="0"/>
              <a:t>β</a:t>
            </a:r>
            <a:r>
              <a:rPr lang="hu-HU" baseline="-25000" dirty="0" err="1" smtClean="0"/>
              <a:t>i</a:t>
            </a:r>
            <a:r>
              <a:rPr lang="hu-HU" dirty="0" err="1" smtClean="0"/>
              <a:t>-val</a:t>
            </a:r>
            <a:r>
              <a:rPr lang="hu-HU" dirty="0" smtClean="0"/>
              <a:t> jelöljük:</a:t>
            </a:r>
          </a:p>
          <a:p>
            <a:r>
              <a:rPr lang="hu-HU" dirty="0" smtClean="0"/>
              <a:t>Azaz az aktíva- (pl. részvény-) és a piaci hozam kovarianciája, osztva a piaci hozam szórásnégyzetével.</a:t>
            </a:r>
          </a:p>
          <a:p>
            <a:r>
              <a:rPr lang="hu-HU" dirty="0" smtClean="0"/>
              <a:t>Kissé pongyolábban: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734349"/>
              </p:ext>
            </p:extLst>
          </p:nvPr>
        </p:nvGraphicFramePr>
        <p:xfrm>
          <a:off x="4500563" y="2636838"/>
          <a:ext cx="35893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3" imgW="1434960" imgH="215640" progId="Equation.3">
                  <p:embed/>
                </p:oleObj>
              </mc:Choice>
              <mc:Fallback>
                <p:oleObj name="Equation" r:id="rId3" imgW="1434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00563" y="2636838"/>
                        <a:ext cx="3589337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083288"/>
              </p:ext>
            </p:extLst>
          </p:nvPr>
        </p:nvGraphicFramePr>
        <p:xfrm>
          <a:off x="846138" y="5300663"/>
          <a:ext cx="55324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5" imgW="2552400" imgH="431640" progId="Equation.3">
                  <p:embed/>
                </p:oleObj>
              </mc:Choice>
              <mc:Fallback>
                <p:oleObj name="Equation" r:id="rId5" imgW="25524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6138" y="5300663"/>
                        <a:ext cx="5532437" cy="93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0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5454"/>
            <a:ext cx="8229600" cy="903266"/>
          </a:xfrm>
        </p:spPr>
        <p:txBody>
          <a:bodyPr/>
          <a:lstStyle/>
          <a:p>
            <a:r>
              <a:rPr lang="hu-HU" dirty="0" smtClean="0"/>
              <a:t>A béta jelentése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/>
          <a:lstStyle/>
          <a:p>
            <a:r>
              <a:rPr lang="hu-HU" dirty="0"/>
              <a:t>Ha egy vagyoni eszköz bétája 1, akkor szisztematikus kockázata éppen akkora, mint a piac egészének. </a:t>
            </a:r>
            <a:r>
              <a:rPr lang="hu-HU" dirty="0" smtClean="0"/>
              <a:t>Ha a piac 10%-kal javul, akkor az eszköz értéke átlagosan 10%-kal emelkedik.</a:t>
            </a:r>
          </a:p>
          <a:p>
            <a:r>
              <a:rPr lang="hu-HU" dirty="0" smtClean="0"/>
              <a:t>Ha egy részvény bétája kisebb, mint 1, akkor ha a piac 10%-kal javul (romlik), az értéke kevesebb, mint 10%-kal emelkedik (csökken). </a:t>
            </a:r>
          </a:p>
          <a:p>
            <a:r>
              <a:rPr lang="hu-HU" dirty="0" smtClean="0"/>
              <a:t>Számos olyan </a:t>
            </a:r>
            <a:r>
              <a:rPr lang="hu-HU" dirty="0" err="1" smtClean="0"/>
              <a:t>befektetésitanácsadó-szolgáltatás</a:t>
            </a:r>
            <a:r>
              <a:rPr lang="hu-HU" dirty="0" smtClean="0"/>
              <a:t> létezik, amely egy részvény bétájára vonatkozó becsléseket nyújt.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46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Egyéb releváns kockázatok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Sokáig elterjedt volt az a vélekedés, hogy – legalábbis a legfejlettebb országokra vonatkoztatva, optimális portfóliók mellett egyedül a béták jelentik a kockázat releváns mutatóit. A 2008-as gazdasági válság viszont előtérbe állított másfajta kockázattípusokat is.</a:t>
            </a:r>
          </a:p>
          <a:p>
            <a:r>
              <a:rPr lang="hu-HU" sz="2800" dirty="0" smtClean="0"/>
              <a:t>A pénzügyi intézmények nemcsak egyéneknek adnak kölcsön pénzt, hanem egymásnak is, ahol mindig megvan az esélye annak, hogy az egyik üzletfél nem fizeti vissza a kölcsönt. Ezt üzletipartner-kockázatnak nevezzük.</a:t>
            </a:r>
          </a:p>
          <a:p>
            <a:endParaRPr lang="hu-HU" sz="2800" dirty="0" smtClean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2970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a partnerkockázatra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Képzeljünk el három bankot, A-t, B-t és C-t. Az A bank tartozik a B banknak 1Md. $-ral, B bank C-nek, illetve C bank A-nak ugyanennyivel.</a:t>
            </a:r>
          </a:p>
          <a:p>
            <a:r>
              <a:rPr lang="hu-HU" dirty="0" err="1" smtClean="0"/>
              <a:t>Tfh</a:t>
            </a:r>
            <a:r>
              <a:rPr lang="hu-HU" dirty="0" smtClean="0"/>
              <a:t>. A-nak elfogy a pénze, és nem tudja kifizetni a tartozásait. B-nek emiatt 1 </a:t>
            </a:r>
            <a:r>
              <a:rPr lang="hu-HU" dirty="0" err="1" smtClean="0"/>
              <a:t>Md-dal</a:t>
            </a:r>
            <a:r>
              <a:rPr lang="hu-HU" dirty="0" smtClean="0"/>
              <a:t> kevesebb pénze lesz, így lehet, hogy ő sem tudja megfizetni a tartozását C-nek.</a:t>
            </a:r>
          </a:p>
          <a:p>
            <a:r>
              <a:rPr lang="hu-HU" dirty="0" smtClean="0"/>
              <a:t>Ezért C bank sem tud A-nak fizetni, még tovább lökve a „gödörbe” az A-bankot.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150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hu-HU" dirty="0" smtClean="0"/>
              <a:t>A központi bank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Ezt a fajta hatásmechanizmust úgy is nevezik, hogy pénzügyi fertőzés vagy rendszerkockázat.</a:t>
            </a:r>
          </a:p>
          <a:p>
            <a:r>
              <a:rPr lang="hu-HU" dirty="0" smtClean="0"/>
              <a:t>Hogyan lehet ezt kezelni? Az egyik módszer szerint az ilyesfajta problémák esetén „utolsó mentsvárként” (</a:t>
            </a:r>
            <a:r>
              <a:rPr lang="hu-HU" i="1" dirty="0" err="1" smtClean="0"/>
              <a:t>lender</a:t>
            </a:r>
            <a:r>
              <a:rPr lang="hu-HU" i="1" dirty="0" smtClean="0"/>
              <a:t> of </a:t>
            </a:r>
            <a:r>
              <a:rPr lang="hu-HU" i="1" dirty="0" err="1" smtClean="0"/>
              <a:t>last</a:t>
            </a:r>
            <a:r>
              <a:rPr lang="hu-HU" i="1" dirty="0" smtClean="0"/>
              <a:t> </a:t>
            </a:r>
            <a:r>
              <a:rPr lang="hu-HU" i="1" dirty="0" err="1" smtClean="0"/>
              <a:t>resort</a:t>
            </a:r>
            <a:r>
              <a:rPr lang="hu-HU" dirty="0" smtClean="0"/>
              <a:t>) a központi bank adhat kölcsön A banknak, hogy megőrizze a bankrendszer működőképességét.</a:t>
            </a:r>
          </a:p>
          <a:p>
            <a:r>
              <a:rPr lang="hu-HU" dirty="0" smtClean="0"/>
              <a:t>Így A visszaadhatja a kölcsönt B banknak, aki fizethet C banknak, ami aztán A részére is utalhat, így A megadhatja a központi bank részére a tartozását.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15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hu-HU" dirty="0" smtClean="0"/>
              <a:t>A hozam és a kockázat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hu-HU" dirty="0" smtClean="0"/>
              <a:t>Emlékezhetünk, hogy egy olyan piacon, ahol csak biztos hozadékok vannak, minden eszköznek ugyanazzal a hozamrátával kell rendelkeznie, különben lehetőség lenne költségmentes arbitrázsra.</a:t>
            </a:r>
          </a:p>
          <a:p>
            <a:r>
              <a:rPr lang="hu-HU" dirty="0" smtClean="0"/>
              <a:t>Ha kockázatos eszközök is vannak a befektetési lehetőségek között, akkor ezt úgy egészíthetjük ki, hogy a kockázatnak megfelelő kiigazítás után kell minden aktívának ugyanazt a hozamot biztosítania.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58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releváns kockázat és </a:t>
            </a:r>
            <a:br>
              <a:rPr lang="hu-HU" dirty="0" smtClean="0"/>
            </a:br>
            <a:r>
              <a:rPr lang="hu-HU" dirty="0" smtClean="0"/>
              <a:t>a kockázati prémium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Korábban a kockázatos eszközt egy befektetési jegyként interpretáltuk, ami egy olyan diverzifikált portfólió volt, amely sok kockázatos vagyoni eszközt foglal magába.</a:t>
            </a:r>
          </a:p>
          <a:p>
            <a:r>
              <a:rPr lang="hu-HU" dirty="0" smtClean="0"/>
              <a:t>Most feltételezzük, hogy ez a portfólió az összes létező kockázatos vagyoni eszközt tartalmazza. Ekkor a piac kockázatos eszközökből álló portfólióinak várható hozamát azonosíthatjuk az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m</a:t>
            </a:r>
            <a:r>
              <a:rPr lang="hu-HU" dirty="0" smtClean="0"/>
              <a:t> értékkel, a szórását pedig </a:t>
            </a:r>
            <a:r>
              <a:rPr lang="el-GR" dirty="0" smtClean="0"/>
              <a:t>σ</a:t>
            </a:r>
            <a:r>
              <a:rPr lang="hu-HU" baseline="-25000" dirty="0" smtClean="0"/>
              <a:t>m</a:t>
            </a:r>
            <a:r>
              <a:rPr lang="hu-HU" dirty="0" smtClean="0"/>
              <a:t>-mel, a piaci kockázattal. A kockázatmentes hozam továbbra is </a:t>
            </a:r>
            <a:r>
              <a:rPr lang="hu-HU" dirty="0" err="1" smtClean="0"/>
              <a:t>r</a:t>
            </a:r>
            <a:r>
              <a:rPr lang="hu-HU" baseline="-25000" dirty="0" err="1" smtClean="0"/>
              <a:t>f</a:t>
            </a:r>
            <a:r>
              <a:rPr lang="hu-HU" dirty="0" smtClean="0"/>
              <a:t> lesz.</a:t>
            </a:r>
          </a:p>
        </p:txBody>
      </p:sp>
    </p:spTree>
    <p:extLst>
      <p:ext uri="{BB962C8B-B14F-4D97-AF65-F5344CB8AC3E}">
        <p14:creationId xmlns:p14="http://schemas.microsoft.com/office/powerpoint/2010/main" val="28410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890"/>
            <a:ext cx="8229600" cy="1143000"/>
          </a:xfrm>
        </p:spPr>
        <p:txBody>
          <a:bodyPr/>
          <a:lstStyle/>
          <a:p>
            <a:r>
              <a:rPr lang="hu-HU" dirty="0" smtClean="0"/>
              <a:t>A várható érték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hu-HU" dirty="0" smtClean="0"/>
              <a:t>Tegyük fel, hogy egy </a:t>
            </a:r>
            <a:r>
              <a:rPr lang="hu-HU" i="1" dirty="0" smtClean="0"/>
              <a:t>w</a:t>
            </a:r>
            <a:r>
              <a:rPr lang="hu-HU" dirty="0" smtClean="0"/>
              <a:t> véletlen változó a </a:t>
            </a:r>
            <a:r>
              <a:rPr lang="hu-HU" dirty="0" err="1" smtClean="0"/>
              <a:t>w</a:t>
            </a:r>
            <a:r>
              <a:rPr lang="hu-HU" baseline="-25000" dirty="0" err="1" smtClean="0"/>
              <a:t>s</a:t>
            </a:r>
            <a:r>
              <a:rPr lang="hu-HU" baseline="-25000" dirty="0"/>
              <a:t> </a:t>
            </a:r>
            <a:r>
              <a:rPr lang="hu-HU" dirty="0" smtClean="0"/>
              <a:t>értéket </a:t>
            </a:r>
            <a:r>
              <a:rPr lang="el-GR" dirty="0" smtClean="0"/>
              <a:t>π</a:t>
            </a:r>
            <a:r>
              <a:rPr lang="hu-HU" baseline="-25000" dirty="0" smtClean="0"/>
              <a:t>s</a:t>
            </a:r>
            <a:r>
              <a:rPr lang="hu-HU" dirty="0" smtClean="0"/>
              <a:t> valószínűséggel veszi fel, ahol s=1,…,S. A valószínűségi eloszlás várható értéke a változó átlagos értéke: 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Folytonos esetben, ha a valószínűségi változó sűrűségfüggvénye f(</a:t>
            </a:r>
            <a:r>
              <a:rPr lang="hu-HU" i="1" dirty="0" smtClean="0"/>
              <a:t>w</a:t>
            </a:r>
            <a:r>
              <a:rPr lang="hu-HU" dirty="0" smtClean="0"/>
              <a:t>), akkor a várható érték:</a:t>
            </a:r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693802"/>
              </p:ext>
            </p:extLst>
          </p:nvPr>
        </p:nvGraphicFramePr>
        <p:xfrm>
          <a:off x="1259632" y="3128656"/>
          <a:ext cx="3854806" cy="1236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3" imgW="1346040" imgH="431640" progId="Equation.3">
                  <p:embed/>
                </p:oleObj>
              </mc:Choice>
              <mc:Fallback>
                <p:oleObj name="Equation" r:id="rId3" imgW="1346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3128656"/>
                        <a:ext cx="3854806" cy="1236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694818"/>
              </p:ext>
            </p:extLst>
          </p:nvPr>
        </p:nvGraphicFramePr>
        <p:xfrm>
          <a:off x="2808288" y="5373688"/>
          <a:ext cx="3065462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5" imgW="1206360" imgH="469800" progId="Equation.3">
                  <p:embed/>
                </p:oleObj>
              </mc:Choice>
              <mc:Fallback>
                <p:oleObj name="Equation" r:id="rId5" imgW="1206360" imgH="4698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8" y="5373688"/>
                        <a:ext cx="3065462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églalap 5"/>
          <p:cNvSpPr/>
          <p:nvPr/>
        </p:nvSpPr>
        <p:spPr>
          <a:xfrm>
            <a:off x="6156176" y="2780928"/>
            <a:ext cx="280831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/>
              <a:t>Ez egy átlagformula: vesszük az egyes </a:t>
            </a:r>
            <a:r>
              <a:rPr lang="hu-HU" sz="1600" dirty="0" err="1" smtClean="0"/>
              <a:t>w</a:t>
            </a:r>
            <a:r>
              <a:rPr lang="hu-HU" sz="1600" baseline="-25000" dirty="0" err="1" smtClean="0"/>
              <a:t>s</a:t>
            </a:r>
            <a:r>
              <a:rPr lang="hu-HU" sz="1600" dirty="0" smtClean="0"/>
              <a:t> kimeneteleket, súlyozzuk őket az előfordulásuk valószínűségével, és összegezzük az összes kimenetelre nézve.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41037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i. aktíva kockázata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373616" cy="496855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Korábban láttuk, hogy a kockázat ára: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Illetve megállapítottuk, hogy a kockázat releváns mérőszáma:			     	    ;</a:t>
            </a:r>
          </a:p>
          <a:p>
            <a:pPr marL="363538" indent="0">
              <a:buNone/>
            </a:pPr>
            <a:r>
              <a:rPr lang="hu-HU" dirty="0" smtClean="0"/>
              <a:t>ami az i. aktíva kockázatának a piac teljes kockázatához viszonyított mértéke.</a:t>
            </a:r>
          </a:p>
          <a:p>
            <a:r>
              <a:rPr lang="hu-HU" dirty="0" smtClean="0"/>
              <a:t>Az i. aktíva kockázatának teljes mennyiségét ekkor úgy kaphatjuk meg, ha szorozzuk </a:t>
            </a:r>
            <a:r>
              <a:rPr lang="el-GR" dirty="0"/>
              <a:t>σ</a:t>
            </a:r>
            <a:r>
              <a:rPr lang="hu-HU" baseline="-25000" dirty="0"/>
              <a:t>m</a:t>
            </a:r>
            <a:r>
              <a:rPr lang="hu-HU" dirty="0" smtClean="0"/>
              <a:t>-mel, a piaci kockázattal. Az i. aktíva teljes kockázatát így </a:t>
            </a:r>
            <a:r>
              <a:rPr lang="el-GR" dirty="0"/>
              <a:t>β</a:t>
            </a:r>
            <a:r>
              <a:rPr lang="hu-HU" baseline="-25000" dirty="0" smtClean="0"/>
              <a:t>i</a:t>
            </a:r>
            <a:r>
              <a:rPr lang="el-GR" dirty="0"/>
              <a:t>σ</a:t>
            </a:r>
            <a:r>
              <a:rPr lang="hu-HU" baseline="-25000" dirty="0"/>
              <a:t>m</a:t>
            </a:r>
            <a:r>
              <a:rPr lang="hu-HU" dirty="0" smtClean="0"/>
              <a:t> adja meg.</a:t>
            </a:r>
          </a:p>
          <a:p>
            <a:endParaRPr lang="hu-HU" dirty="0"/>
          </a:p>
          <a:p>
            <a:endParaRPr lang="hu-HU" dirty="0" smtClean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02627"/>
              </p:ext>
            </p:extLst>
          </p:nvPr>
        </p:nvGraphicFramePr>
        <p:xfrm>
          <a:off x="755576" y="2060848"/>
          <a:ext cx="7648575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3" imgW="3352680" imgH="431640" progId="Equation.3">
                  <p:embed/>
                </p:oleObj>
              </mc:Choice>
              <mc:Fallback>
                <p:oleObj name="Equation" r:id="rId3" imgW="3352680" imgH="431640" progId="Equation.3">
                  <p:embed/>
                  <p:pic>
                    <p:nvPicPr>
                      <p:cNvPr id="0" name="Objektum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60848"/>
                        <a:ext cx="7648575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097219"/>
              </p:ext>
            </p:extLst>
          </p:nvPr>
        </p:nvGraphicFramePr>
        <p:xfrm>
          <a:off x="2699792" y="3284984"/>
          <a:ext cx="358933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4" name="Equation" r:id="rId5" imgW="1434960" imgH="215640" progId="Equation.3">
                  <p:embed/>
                </p:oleObj>
              </mc:Choice>
              <mc:Fallback>
                <p:oleObj name="Equation" r:id="rId5" imgW="1434960" imgH="2156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284984"/>
                        <a:ext cx="358933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71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kockázati prémium (többlethozam, kockázati igazodás) nagysága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lesz ekkor egy adott eszköz kockázatáért járó kockázati prémium(hozam) nagysága?</a:t>
            </a:r>
          </a:p>
          <a:p>
            <a:r>
              <a:rPr lang="hu-HU" dirty="0" smtClean="0"/>
              <a:t>Szorozzuk meg </a:t>
            </a:r>
            <a:r>
              <a:rPr lang="el-GR" dirty="0"/>
              <a:t>β</a:t>
            </a:r>
            <a:r>
              <a:rPr lang="hu-HU" baseline="-25000" dirty="0"/>
              <a:t>i</a:t>
            </a:r>
            <a:r>
              <a:rPr lang="el-GR" dirty="0"/>
              <a:t>σ</a:t>
            </a:r>
            <a:r>
              <a:rPr lang="hu-HU" baseline="-25000" dirty="0"/>
              <a:t>m </a:t>
            </a:r>
            <a:r>
              <a:rPr lang="hu-HU" dirty="0" smtClean="0"/>
              <a:t>kifejezést, a kockázat teljes mennyiségét </a:t>
            </a:r>
            <a:r>
              <a:rPr lang="hu-HU" dirty="0" err="1" smtClean="0"/>
              <a:t>p-vel</a:t>
            </a:r>
            <a:r>
              <a:rPr lang="hu-HU" dirty="0" smtClean="0"/>
              <a:t>, a kockázat árával.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992815"/>
              </p:ext>
            </p:extLst>
          </p:nvPr>
        </p:nvGraphicFramePr>
        <p:xfrm>
          <a:off x="1619672" y="3789040"/>
          <a:ext cx="4985168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3" imgW="1828800" imgH="660240" progId="Equation.3">
                  <p:embed/>
                </p:oleObj>
              </mc:Choice>
              <mc:Fallback>
                <p:oleObj name="Equation" r:id="rId3" imgW="1828800" imgH="66024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89040"/>
                        <a:ext cx="4985168" cy="18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78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kockázatos aktívák piacának egyensúlyi feltétele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Egyensúlyban minden aktívának ugyanazzal a kockázattal kiigazított hozadékkal kell rendelkeznie.</a:t>
            </a:r>
          </a:p>
          <a:p>
            <a:r>
              <a:rPr lang="hu-HU" dirty="0" smtClean="0"/>
              <a:t>Ha ugyanis az egyik aktívának magasabb lenne a kockázattal kiigazított hozamrátája, akkor mindenki e magasabb rátájú aktívát akarná tartani. Egyensúlyban tehát bármely i. és j. eszközre teljesülnie kell a következő egyenletnek: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74771"/>
              </p:ext>
            </p:extLst>
          </p:nvPr>
        </p:nvGraphicFramePr>
        <p:xfrm>
          <a:off x="3131840" y="5301208"/>
          <a:ext cx="4951412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3" imgW="1815840" imgH="241200" progId="Equation.3">
                  <p:embed/>
                </p:oleObj>
              </mc:Choice>
              <mc:Fallback>
                <p:oleObj name="Equation" r:id="rId3" imgW="1815840" imgH="241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301208"/>
                        <a:ext cx="4951412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94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aktíva teljes hozama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Ennek természetesen a kockázatmentes aktívára is teljesülnie kell. Mivel ennek hozama fix, ezért </a:t>
            </a:r>
            <a:r>
              <a:rPr lang="hu-HU" dirty="0" err="1" smtClean="0"/>
              <a:t>cov</a:t>
            </a:r>
            <a:r>
              <a:rPr lang="hu-HU" dirty="0" smtClean="0"/>
              <a:t>(</a:t>
            </a:r>
            <a:r>
              <a:rPr lang="hu-HU" dirty="0" err="1" smtClean="0"/>
              <a:t>r</a:t>
            </a:r>
            <a:r>
              <a:rPr lang="hu-HU" baseline="-25000" dirty="0" err="1" smtClean="0"/>
              <a:t>f</a:t>
            </a:r>
            <a:r>
              <a:rPr lang="hu-HU" dirty="0" smtClean="0"/>
              <a:t>,</a:t>
            </a:r>
            <a:r>
              <a:rPr lang="hu-HU" dirty="0" err="1" smtClean="0"/>
              <a:t>r</a:t>
            </a:r>
            <a:r>
              <a:rPr lang="hu-HU" baseline="-25000" dirty="0" err="1" smtClean="0"/>
              <a:t>m</a:t>
            </a:r>
            <a:r>
              <a:rPr lang="hu-HU" dirty="0" smtClean="0"/>
              <a:t>) = 0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sym typeface="Wingdings" panose="05000000000000000000" pitchFamily="2" charset="2"/>
              </a:rPr>
              <a:t>β</a:t>
            </a:r>
            <a:r>
              <a:rPr lang="hu-HU" baseline="-25000" dirty="0" smtClean="0">
                <a:sym typeface="Wingdings" panose="05000000000000000000" pitchFamily="2" charset="2"/>
              </a:rPr>
              <a:t>f</a:t>
            </a:r>
            <a:r>
              <a:rPr lang="hu-HU" dirty="0" smtClean="0">
                <a:sym typeface="Wingdings" panose="05000000000000000000" pitchFamily="2" charset="2"/>
              </a:rPr>
              <a:t> = 0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egyensúlyi feltételből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pPr marL="363538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ekkor következik (átrendezés után), hogy</a:t>
            </a:r>
          </a:p>
          <a:p>
            <a:pPr marL="0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   			      ;</a:t>
            </a:r>
            <a:endParaRPr lang="hu-HU" dirty="0">
              <a:sym typeface="Wingdings" panose="05000000000000000000" pitchFamily="2" charset="2"/>
            </a:endParaRPr>
          </a:p>
          <a:p>
            <a:pPr marL="363538" indent="0">
              <a:buNone/>
            </a:pPr>
            <a:r>
              <a:rPr lang="hu-HU" dirty="0" smtClean="0">
                <a:sym typeface="Wingdings" panose="05000000000000000000" pitchFamily="2" charset="2"/>
              </a:rPr>
              <a:t>azaz bármely aktíva hozamának egyenlőnek kell lennie a kockázatmentes hozam és a kockázatért járó prémium (jutalék) összegével.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771747"/>
              </p:ext>
            </p:extLst>
          </p:nvPr>
        </p:nvGraphicFramePr>
        <p:xfrm>
          <a:off x="827584" y="3501008"/>
          <a:ext cx="56800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3" name="Equation" r:id="rId3" imgW="2082600" imgH="215640" progId="Equation.3">
                  <p:embed/>
                </p:oleObj>
              </mc:Choice>
              <mc:Fallback>
                <p:oleObj name="Equation" r:id="rId3" imgW="2082600" imgH="2156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01008"/>
                        <a:ext cx="5680075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542865"/>
              </p:ext>
            </p:extLst>
          </p:nvPr>
        </p:nvGraphicFramePr>
        <p:xfrm>
          <a:off x="827584" y="4581128"/>
          <a:ext cx="30130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4" name="Equation" r:id="rId5" imgW="1104840" imgH="215640" progId="Equation.3">
                  <p:embed/>
                </p:oleObj>
              </mc:Choice>
              <mc:Fallback>
                <p:oleObj name="Equation" r:id="rId5" imgW="1104840" imgH="2156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581128"/>
                        <a:ext cx="30130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églalap 5"/>
          <p:cNvSpPr/>
          <p:nvPr/>
        </p:nvSpPr>
        <p:spPr>
          <a:xfrm>
            <a:off x="4139952" y="4574615"/>
            <a:ext cx="39604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(CAPM alapegyenlete)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008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7365" y="116632"/>
            <a:ext cx="8229600" cy="1143000"/>
          </a:xfrm>
        </p:spPr>
        <p:txBody>
          <a:bodyPr/>
          <a:lstStyle/>
          <a:p>
            <a:r>
              <a:rPr lang="hu-HU" dirty="0" smtClean="0"/>
              <a:t>A tőkepiaci egyenes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219256" cy="1944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Eredményeinket, és az aktívák árainak igazodási folyamatát ábrázolhatjuk egy diagramon.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3923928" y="3972254"/>
            <a:ext cx="4978896" cy="200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modellünknek megfelelően egyensúlyban  minden tőkejószágnak ezen az egyenesen kell elhelyezkednie.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893318"/>
              </p:ext>
            </p:extLst>
          </p:nvPr>
        </p:nvGraphicFramePr>
        <p:xfrm>
          <a:off x="1019183" y="2326677"/>
          <a:ext cx="3013075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4" imgW="1104840" imgH="215640" progId="Equation.3">
                  <p:embed/>
                </p:oleObj>
              </mc:Choice>
              <mc:Fallback>
                <p:oleObj name="Equation" r:id="rId4" imgW="1104840" imgH="21564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83" y="2326677"/>
                        <a:ext cx="3013075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 flipV="1">
            <a:off x="755576" y="3356992"/>
            <a:ext cx="0" cy="295232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749152" y="6309320"/>
            <a:ext cx="2814736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755576" y="4221088"/>
            <a:ext cx="2664296" cy="151216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3167844" y="584607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55576" y="3356992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Várható hozam</a:t>
            </a:r>
            <a:endParaRPr lang="hu-HU" sz="2400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755576" y="4602323"/>
            <a:ext cx="19442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699792" y="4602323"/>
            <a:ext cx="0" cy="16561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2458713" y="6331250"/>
            <a:ext cx="45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2450" y="6309320"/>
            <a:ext cx="45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0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70422" y="43714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r</a:t>
            </a:r>
            <a:r>
              <a:rPr lang="hu-HU" sz="2400" baseline="-25000" dirty="0" err="1" smtClean="0"/>
              <a:t>m</a:t>
            </a:r>
            <a:endParaRPr lang="hu-HU" sz="2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41105" y="548122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r</a:t>
            </a:r>
            <a:r>
              <a:rPr lang="hu-HU" sz="2400" baseline="-25000" dirty="0" err="1"/>
              <a:t>f</a:t>
            </a:r>
            <a:endParaRPr lang="hu-HU" sz="2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283968" y="2906941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Piaci egyenes, meredeksége = </a:t>
            </a:r>
            <a:r>
              <a:rPr lang="hu-HU" sz="2800" dirty="0" err="1" smtClean="0"/>
              <a:t>r</a:t>
            </a:r>
            <a:r>
              <a:rPr lang="hu-HU" sz="2800" baseline="-25000" dirty="0" err="1" smtClean="0"/>
              <a:t>m</a:t>
            </a:r>
            <a:r>
              <a:rPr lang="hu-HU" sz="2800" dirty="0" smtClean="0"/>
              <a:t> − </a:t>
            </a:r>
            <a:r>
              <a:rPr lang="hu-HU" sz="2800" dirty="0" err="1" smtClean="0"/>
              <a:t>r</a:t>
            </a:r>
            <a:r>
              <a:rPr lang="hu-HU" sz="2800" baseline="-25000" dirty="0" err="1" smtClean="0"/>
              <a:t>f</a:t>
            </a:r>
            <a:endParaRPr lang="hu-HU" sz="2800" dirty="0"/>
          </a:p>
        </p:txBody>
      </p:sp>
      <p:cxnSp>
        <p:nvCxnSpPr>
          <p:cNvPr id="25" name="Egyenes összekötő nyíllal 24"/>
          <p:cNvCxnSpPr>
            <a:stCxn id="23" idx="1"/>
          </p:cNvCxnSpPr>
          <p:nvPr/>
        </p:nvCxnSpPr>
        <p:spPr>
          <a:xfrm flipH="1">
            <a:off x="3275856" y="3383995"/>
            <a:ext cx="1008112" cy="837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Magasabb hozamú aktívák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/>
          <a:lstStyle/>
          <a:p>
            <a:r>
              <a:rPr lang="hu-HU" dirty="0" smtClean="0"/>
              <a:t>Mi történik, ha egy befektetési lehetőség, pl. részvény várható hozama és bétája alapján meghatározható pont nincs rajta az egyenesen?</a:t>
            </a:r>
          </a:p>
          <a:p>
            <a:r>
              <a:rPr lang="hu-HU" dirty="0" smtClean="0"/>
              <a:t>A hozam várható értéke úgy definiálható, mint az ár várható változása osztva a jelenlegi árral: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Tfh</a:t>
            </a:r>
            <a:r>
              <a:rPr lang="hu-HU" dirty="0" smtClean="0"/>
              <a:t>. Találunk egy olyan aktívát, amelynek a várható hozama magasabb, mint </a:t>
            </a:r>
            <a:endParaRPr lang="hu-HU" dirty="0"/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249648"/>
              </p:ext>
            </p:extLst>
          </p:nvPr>
        </p:nvGraphicFramePr>
        <p:xfrm>
          <a:off x="6228184" y="5877272"/>
          <a:ext cx="23558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Equation" r:id="rId3" imgW="863280" imgH="215640" progId="Equation.3">
                  <p:embed/>
                </p:oleObj>
              </mc:Choice>
              <mc:Fallback>
                <p:oleObj name="Equation" r:id="rId3" imgW="863280" imgH="21564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877272"/>
                        <a:ext cx="235585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882261"/>
              </p:ext>
            </p:extLst>
          </p:nvPr>
        </p:nvGraphicFramePr>
        <p:xfrm>
          <a:off x="899592" y="4221088"/>
          <a:ext cx="55292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9" name="Equation" r:id="rId5" imgW="2412720" imgH="482400" progId="Equation.3">
                  <p:embed/>
                </p:oleObj>
              </mc:Choice>
              <mc:Fallback>
                <p:oleObj name="Equation" r:id="rId5" imgW="2412720" imgH="4824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21088"/>
                        <a:ext cx="55292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54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Arbitrázs-lehetőség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dirty="0" smtClean="0"/>
              <a:t>Ez az aktíva igen jó üzlet. Magasabb kockázattal kiigazított hozamot ad, mint a kockázatmentes ráta.</a:t>
            </a:r>
          </a:p>
          <a:p>
            <a:r>
              <a:rPr lang="hu-HU" dirty="0" smtClean="0"/>
              <a:t>Amikor az emberek felfedezik, hogy ilyen aktíva létezik, természetesen meg akarják venni. Vagy azért, hogy megtartsák maguknak, vagy azért, hogy eladják másoknak, mivel a kockázat és a hozam között jobb átváltási arányt ígér, mint a már létező aktívák.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55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árak igazodása az egyensúlyhoz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dirty="0" smtClean="0"/>
              <a:t>Ám, ha túl sokan akarják megvenni (és kevesen eladni) ezt az aktívát, akkor rá kell ígérniük a jelenlegi árra, és p</a:t>
            </a:r>
            <a:r>
              <a:rPr lang="hu-HU" baseline="-25000" dirty="0" smtClean="0"/>
              <a:t>0</a:t>
            </a:r>
            <a:r>
              <a:rPr lang="hu-HU" dirty="0" smtClean="0"/>
              <a:t> emelkedni fog.</a:t>
            </a:r>
          </a:p>
          <a:p>
            <a:r>
              <a:rPr lang="hu-HU" dirty="0" smtClean="0"/>
              <a:t>Ez viszont azt jelenti, hogy a várható hozam</a:t>
            </a:r>
          </a:p>
          <a:p>
            <a:endParaRPr lang="hu-HU" dirty="0"/>
          </a:p>
          <a:p>
            <a:endParaRPr lang="hu-HU" dirty="0" smtClean="0"/>
          </a:p>
          <a:p>
            <a:pPr marL="363538" indent="0">
              <a:buNone/>
            </a:pPr>
            <a:r>
              <a:rPr lang="hu-HU" dirty="0" smtClean="0"/>
              <a:t>csökkenni fog, méghozzá egészen addig, amíg a várható hozam vissza nem kerül a piaci egyenesre.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5134"/>
              </p:ext>
            </p:extLst>
          </p:nvPr>
        </p:nvGraphicFramePr>
        <p:xfrm>
          <a:off x="899592" y="3717032"/>
          <a:ext cx="6924675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3" imgW="3022560" imgH="482400" progId="Equation.3">
                  <p:embed/>
                </p:oleObj>
              </mc:Choice>
              <mc:Fallback>
                <p:oleObj name="Equation" r:id="rId3" imgW="3022560" imgH="48240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17032"/>
                        <a:ext cx="6924675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57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Alacsony hozamú eszközök, </a:t>
            </a:r>
            <a:br>
              <a:rPr lang="hu-HU" dirty="0" smtClean="0"/>
            </a:br>
            <a:r>
              <a:rPr lang="hu-HU" dirty="0" smtClean="0"/>
              <a:t>a CAPM relevanciája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73424"/>
            <a:ext cx="8363272" cy="518457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viszont olyan aktíváról van szó, amely a piaci egyenes alatt van, azaz alacsonyabb a hozama adott kockázat mellett, mint más, a piacon elérhető aktíváknak, akkor ezt az eszközt senki se szeretné tartani, az ára ezért esni fog, amíg vissza nem kerül az egyenesre.</a:t>
            </a:r>
          </a:p>
          <a:p>
            <a:r>
              <a:rPr lang="hu-HU" dirty="0" smtClean="0"/>
              <a:t>Ez a modell azon a feltételezésen alapszik, hogy az emberek egyetértenek abban, hogy az egyes aktíváknak mekkora a bétája, a releváns kockázata és a várható hozama. Ha ez nem teljesül, akkor a modell sokkal bonyolultabbá válhat.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24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Érdekességek a </a:t>
            </a:r>
            <a:br>
              <a:rPr lang="hu-HU" dirty="0" smtClean="0"/>
            </a:br>
            <a:r>
              <a:rPr lang="hu-HU" dirty="0" smtClean="0"/>
              <a:t>kockázatos aktívák piacáról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14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szórásnégyzet és a szórás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hu-HU" dirty="0" smtClean="0"/>
              <a:t>Egy valószínűségi változó szórása a várható értéktől való átlagos eltérést mutatja.</a:t>
            </a:r>
          </a:p>
          <a:p>
            <a:r>
              <a:rPr lang="hu-HU" dirty="0" smtClean="0"/>
              <a:t>A szórásnégyzet (avagy variancia) a (w − </a:t>
            </a:r>
            <a:r>
              <a:rPr lang="el-GR" dirty="0" smtClean="0"/>
              <a:t>μ</a:t>
            </a:r>
            <a:r>
              <a:rPr lang="hu-HU" baseline="-25000" dirty="0" smtClean="0"/>
              <a:t>w</a:t>
            </a:r>
            <a:r>
              <a:rPr lang="hu-HU" dirty="0" smtClean="0"/>
              <a:t>)</a:t>
            </a:r>
            <a:r>
              <a:rPr lang="hu-HU" baseline="30000" dirty="0" smtClean="0"/>
              <a:t>2</a:t>
            </a:r>
            <a:r>
              <a:rPr lang="hu-HU" dirty="0" smtClean="0"/>
              <a:t> kifejezés „átlagértéke” (várható értéke):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szórás pedig a szórásnégyzet négyzetgyöke: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366861"/>
              </p:ext>
            </p:extLst>
          </p:nvPr>
        </p:nvGraphicFramePr>
        <p:xfrm>
          <a:off x="899592" y="3789040"/>
          <a:ext cx="66468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3" imgW="2958840" imgH="457200" progId="Equation.3">
                  <p:embed/>
                </p:oleObj>
              </mc:Choice>
              <mc:Fallback>
                <p:oleObj name="Equation" r:id="rId3" imgW="295884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89040"/>
                        <a:ext cx="6646863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613436"/>
              </p:ext>
            </p:extLst>
          </p:nvPr>
        </p:nvGraphicFramePr>
        <p:xfrm>
          <a:off x="3452813" y="5629275"/>
          <a:ext cx="15414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5" imgW="685800" imgH="291960" progId="Equation.3">
                  <p:embed/>
                </p:oleObj>
              </mc:Choice>
              <mc:Fallback>
                <p:oleObj name="Equation" r:id="rId5" imgW="685800" imgH="29196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5629275"/>
                        <a:ext cx="15414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739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919"/>
            <a:ext cx="8229600" cy="1143000"/>
          </a:xfrm>
        </p:spPr>
        <p:txBody>
          <a:bodyPr/>
          <a:lstStyle/>
          <a:p>
            <a:r>
              <a:rPr lang="hu-HU" dirty="0" smtClean="0"/>
              <a:t>Kockáztatott érték (</a:t>
            </a:r>
            <a:r>
              <a:rPr lang="hu-HU" dirty="0" err="1" smtClean="0"/>
              <a:t>value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egy bank a részvények egy adott portfóliójával rendelkezik, és meg szeretné becsülni annak valószínűségét, hogy a portfólió értéke egy bizonyos napon több, mint 1M $-ral csökken. </a:t>
            </a:r>
          </a:p>
          <a:p>
            <a:r>
              <a:rPr lang="hu-HU" dirty="0" smtClean="0"/>
              <a:t>Ha ez a valószínűség 5%, akkor azt mondjuk, hogy a portfólió egy napra számított kockáztatott értéke (</a:t>
            </a:r>
            <a:r>
              <a:rPr lang="hu-HU" dirty="0" err="1" smtClean="0"/>
              <a:t>VaR</a:t>
            </a:r>
            <a:r>
              <a:rPr lang="hu-HU" dirty="0" smtClean="0"/>
              <a:t>) egymillió dollár. A kockáztatott értéket rendszerint egy napra vagy két hétre számolják ki 1% vagy 5% valószínűségekkel.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7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VaR</a:t>
            </a:r>
            <a:r>
              <a:rPr lang="hu-HU" dirty="0" smtClean="0"/>
              <a:t>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VaR-t</a:t>
            </a:r>
            <a:r>
              <a:rPr lang="hu-HU" dirty="0" smtClean="0"/>
              <a:t> teljes mértékben az adott portfólió értékének valószínűségeloszlása határozza meg, ez pedig a portfólióban lévő vagyontárgyak közötti korrelációtól függ.</a:t>
            </a:r>
          </a:p>
          <a:p>
            <a:r>
              <a:rPr lang="hu-HU" dirty="0" smtClean="0"/>
              <a:t>A vagyontárgyak között rendszerint pozitív korreláció van, azaz egyszerre mozognak felfelé vagy lefelé. Ami a helyzetet még rosszabbá teszi, hogy a vagyontárgyak árai hajlamosak ún. „kövér farokkal” rendelkező eloszlásba rendeződni, amelynek következtében egy különösen magas ármozgásnak relatíve magas a valószínűsége.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54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Normális eloszlás és „kövér farok”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82044930"/>
              </p:ext>
            </p:extLst>
          </p:nvPr>
        </p:nvGraphicFramePr>
        <p:xfrm>
          <a:off x="467544" y="1484784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693499"/>
              </p:ext>
            </p:extLst>
          </p:nvPr>
        </p:nvGraphicFramePr>
        <p:xfrm>
          <a:off x="4499992" y="1700808"/>
          <a:ext cx="4032448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Egyenes összekötő 8"/>
          <p:cNvCxnSpPr/>
          <p:nvPr/>
        </p:nvCxnSpPr>
        <p:spPr>
          <a:xfrm>
            <a:off x="5580112" y="4797152"/>
            <a:ext cx="0" cy="115212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0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1430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VaR</a:t>
            </a:r>
            <a:r>
              <a:rPr lang="hu-HU" dirty="0" smtClean="0"/>
              <a:t> gyakorlati relevanciája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Ideális esetben a </a:t>
            </a:r>
            <a:r>
              <a:rPr lang="hu-HU" sz="2800" dirty="0" err="1" smtClean="0"/>
              <a:t>VaR</a:t>
            </a:r>
            <a:r>
              <a:rPr lang="hu-HU" sz="2800" dirty="0" smtClean="0"/>
              <a:t> becsléséhez az ármozgások hosszabb távú alakulását használják fel. A gyakorlatban azonban ez nehezen valósítható meg, különösen új és különleges vagyontárgyak esetében.</a:t>
            </a:r>
          </a:p>
          <a:p>
            <a:r>
              <a:rPr lang="hu-HU" sz="2800" dirty="0" smtClean="0"/>
              <a:t>A válság során sok pénzügyi intézmény fedezte fel, hogy a </a:t>
            </a:r>
            <a:r>
              <a:rPr lang="hu-HU" sz="2800" dirty="0" err="1" smtClean="0"/>
              <a:t>VaR-becsléseik</a:t>
            </a:r>
            <a:r>
              <a:rPr lang="hu-HU" sz="2800" dirty="0" smtClean="0"/>
              <a:t> súlyosan hibásak voltak, mivel az aktívák árai sokkal nagyobb mértékben estek, mint az előre látható volt. Ez részben annak volt betudható, hogy a statisztikai becslések túl alacsony elemszámú mintán alapultak, és ezt a mintát ráadásul egy stabil gazdasági időszakban vették fel. Így messze alulbecsülték a vagyontárgyakkal kapcsolatos valódi kockázatok nagyságát.</a:t>
            </a:r>
          </a:p>
        </p:txBody>
      </p:sp>
    </p:spTree>
    <p:extLst>
      <p:ext uri="{BB962C8B-B14F-4D97-AF65-F5344CB8AC3E}">
        <p14:creationId xmlns:p14="http://schemas.microsoft.com/office/powerpoint/2010/main" val="19981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befektetési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CAPM felhasználható a különböző befektetések kockázat és hozam szerinti összevetéséhez. Egy népszerű befektetési forma a befektetési alap. Ezek az intézmények egyéni befektetőktől pénzt fogadnak el, és ezt a pénzt használják fel részvények és kötvények megvételéhez; majd az ebből származó profit jó részét visszafizetik az egyéni befektetőknek.</a:t>
            </a:r>
          </a:p>
        </p:txBody>
      </p:sp>
    </p:spTree>
    <p:extLst>
      <p:ext uri="{BB962C8B-B14F-4D97-AF65-F5344CB8AC3E}">
        <p14:creationId xmlns:p14="http://schemas.microsoft.com/office/powerpoint/2010/main" val="11473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befektetési alapok </a:t>
            </a:r>
            <a:br>
              <a:rPr lang="hu-HU" dirty="0" smtClean="0"/>
            </a:br>
            <a:r>
              <a:rPr lang="hu-HU" dirty="0" smtClean="0"/>
              <a:t>előnyei és hátrányai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A befektetési alapok előnye, hogy szakemberek foglalkoznak a befektetéseinkkel.</a:t>
            </a:r>
          </a:p>
          <a:p>
            <a:r>
              <a:rPr lang="hu-HU" dirty="0" smtClean="0"/>
              <a:t>Hátránya, hogy mindezt nem ingyen, hanem díj ellenében teszik, mindazonáltal ezek általában nem túl magasak, így a legtöbb kisbefektetőnek (akik egyébként nem tudnak „jó portfóliót” összeállítani) tanácsos lehet igénybe venni ezeket a szolgáltatásokat.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09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megfelelő befektetési </a:t>
            </a:r>
            <a:br>
              <a:rPr lang="hu-HU" dirty="0" smtClean="0"/>
            </a:br>
            <a:r>
              <a:rPr lang="hu-HU" dirty="0" smtClean="0"/>
              <a:t>alap megtalálása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Milyen befektetési alapot válasszon magának egy kisbefektető?</a:t>
            </a:r>
          </a:p>
          <a:p>
            <a:r>
              <a:rPr lang="hu-HU" dirty="0" smtClean="0"/>
              <a:t>Nyilván az alapvető szempontok ugyanazok, amelyek minden más befektetés esetén; a várható hozam legyen magas, a várható kockázat mértéke pedig minimális.</a:t>
            </a:r>
          </a:p>
          <a:p>
            <a:r>
              <a:rPr lang="hu-HU" dirty="0" smtClean="0"/>
              <a:t>Akár csak a részvények, a befektetési alapok esetében is elvileg kiszámítható az átlagos évi hozam, illetve a béta; amelyek múltbeli értékei elvileg már ismertek.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77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7365" y="116632"/>
            <a:ext cx="8229600" cy="1143000"/>
          </a:xfrm>
        </p:spPr>
        <p:txBody>
          <a:bodyPr/>
          <a:lstStyle/>
          <a:p>
            <a:r>
              <a:rPr lang="hu-HU" dirty="0" smtClean="0"/>
              <a:t>A befektetési alapok teljesítménye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219256" cy="19442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Ha bejelölnénk egy diagramon a várható hozadékokat és bétákat a piaci egyeneshez képest, a következő ábrához hasonló képet kapnánk. Itt látható, hogy a nagyobb hozamot ígérő alapok általában kockázatosabbak is. 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3923928" y="2924944"/>
            <a:ext cx="4978896" cy="36152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A nagyobb hozam kompenzálja az embereket azért, hogy nagyobb kockázatot kell elviselniük a befektetésükkel kapcsolatban.</a:t>
            </a:r>
          </a:p>
          <a:p>
            <a:pPr marL="0" indent="0">
              <a:buNone/>
            </a:pPr>
            <a:r>
              <a:rPr lang="hu-HU" dirty="0" smtClean="0"/>
              <a:t>Az is feltűnhet az ábrán, hogy a legtöbb befektetési alap hozam-béta kombinációja a piaci egyenes alatt helyezkedik el.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755576" y="3356992"/>
            <a:ext cx="0" cy="295232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749152" y="6309320"/>
            <a:ext cx="2814736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755576" y="4221088"/>
            <a:ext cx="2664296" cy="151216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3265179" y="63045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55576" y="3356992"/>
            <a:ext cx="133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Várható hozam</a:t>
            </a: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755576" y="4653136"/>
            <a:ext cx="19442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644131" y="4653136"/>
            <a:ext cx="0" cy="16561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2401090" y="6331250"/>
            <a:ext cx="45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2450" y="6309320"/>
            <a:ext cx="45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0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70422" y="43714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r</a:t>
            </a:r>
            <a:r>
              <a:rPr lang="hu-HU" sz="2400" baseline="-25000" dirty="0" err="1" smtClean="0"/>
              <a:t>m</a:t>
            </a:r>
            <a:endParaRPr lang="hu-HU" sz="2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41105" y="548122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r</a:t>
            </a:r>
            <a:r>
              <a:rPr lang="hu-HU" sz="2400" baseline="-25000" dirty="0" err="1"/>
              <a:t>f</a:t>
            </a:r>
            <a:endParaRPr lang="hu-HU" sz="2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473091" y="383194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Piaci egyenes</a:t>
            </a:r>
            <a:endParaRPr lang="hu-HU" dirty="0"/>
          </a:p>
        </p:txBody>
      </p:sp>
      <p:sp>
        <p:nvSpPr>
          <p:cNvPr id="24" name="Ellipszis 23"/>
          <p:cNvSpPr/>
          <p:nvPr/>
        </p:nvSpPr>
        <p:spPr>
          <a:xfrm>
            <a:off x="1385650" y="522920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713596" y="569725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2627792" y="4617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2781744" y="4371491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3095094" y="4352275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2015724" y="494117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1727684" y="501544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1772628" y="5221679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1484032" y="501544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2365090" y="510394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1349650" y="553449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1655684" y="5399263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2401091" y="4900184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2161823" y="503929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2818494" y="4864184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3014634" y="4689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2087724" y="526021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2854494" y="4653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2574167" y="4938454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1979724" y="515892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75854" y="5570492"/>
            <a:ext cx="244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Tipikus befektetési alap várható hozama és </a:t>
            </a:r>
            <a:r>
              <a:rPr lang="el-GR" dirty="0" smtClean="0"/>
              <a:t>β</a:t>
            </a:r>
            <a:r>
              <a:rPr lang="hu-HU" dirty="0" err="1" smtClean="0"/>
              <a:t>-ja</a:t>
            </a:r>
            <a:endParaRPr lang="hu-HU" dirty="0"/>
          </a:p>
        </p:txBody>
      </p:sp>
      <p:cxnSp>
        <p:nvCxnSpPr>
          <p:cNvPr id="9" name="Egyenes összekötő nyíllal 8"/>
          <p:cNvCxnSpPr>
            <a:stCxn id="44" idx="4"/>
          </p:cNvCxnSpPr>
          <p:nvPr/>
        </p:nvCxnSpPr>
        <p:spPr>
          <a:xfrm flipH="1">
            <a:off x="1979724" y="5230920"/>
            <a:ext cx="36000" cy="466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7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Alternatív befektetési stratégia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25963"/>
          </a:xfrm>
        </p:spPr>
        <p:txBody>
          <a:bodyPr/>
          <a:lstStyle/>
          <a:p>
            <a:r>
              <a:rPr lang="hu-HU" dirty="0" smtClean="0"/>
              <a:t>Ezeket a szakemberek által menedzselt befektetéseket a diagram révén összevethetjük azzal az egyszerű stratégiával, hogy a pénzünket egy ún. indexalapba fektetjük be.</a:t>
            </a:r>
          </a:p>
          <a:p>
            <a:r>
              <a:rPr lang="hu-HU" dirty="0" smtClean="0"/>
              <a:t>Egy indexalap olyan befektetési alap, amely egy bizonyos indexnek (pl. DAX, DJ, BUX, S&amp;P 500) megfelelő részvényeket tart; azaz az indexben lévő részvények átlagos eredményét kapjuk.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21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indexalapok előnyei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Mivel ez a stratégia meglehetősen egyszerű, az indexalapok rendszerint alacsony üzemeltetési díjjal dolgoznak. Mivel egy indexalap a kockázatos aktívák igen széles skáláját tartja (majdnem minden, a piacon előforduló részvényt), a kockázata közel olyan lesz, mint a piac egészének (a bétája pedig 1 körüli).</a:t>
            </a:r>
          </a:p>
          <a:p>
            <a:r>
              <a:rPr lang="hu-HU" sz="2800" dirty="0" smtClean="0"/>
              <a:t>Hogyan viszonyul az ún. „piaci portfólió” (indexalap) a tipikus befektetési alaphoz? Erre a kérdésre az ún. Jensen-alfa segítségével tudunk válaszolni.</a:t>
            </a: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053179"/>
              </p:ext>
            </p:extLst>
          </p:nvPr>
        </p:nvGraphicFramePr>
        <p:xfrm>
          <a:off x="1043608" y="5661248"/>
          <a:ext cx="5057081" cy="741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5661248"/>
                        <a:ext cx="5057081" cy="741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3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Folytonos eloszlás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hu-HU" dirty="0" smtClean="0"/>
              <a:t>Folytonos eloszlású valószínűségi változó esetén, ha a sűrűségfüggvény f(</a:t>
            </a:r>
            <a:r>
              <a:rPr lang="hu-HU" i="1" dirty="0" smtClean="0"/>
              <a:t>w</a:t>
            </a:r>
            <a:r>
              <a:rPr lang="hu-HU" dirty="0" smtClean="0"/>
              <a:t>), akkor a szórásnégyzet: 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ahol </a:t>
            </a:r>
            <a:r>
              <a:rPr lang="el-GR" dirty="0" smtClean="0"/>
              <a:t>μ</a:t>
            </a:r>
            <a:r>
              <a:rPr lang="hu-HU" baseline="-25000" dirty="0" smtClean="0"/>
              <a:t>w</a:t>
            </a:r>
            <a:r>
              <a:rPr lang="hu-HU" dirty="0" smtClean="0"/>
              <a:t> a változó várható értéke.</a:t>
            </a:r>
          </a:p>
          <a:p>
            <a:r>
              <a:rPr lang="hu-HU" dirty="0" smtClean="0"/>
              <a:t>Akár diszkrét, akár folytonos esetben a szórás(négyzet) fejezi ki az eloszlás szóródását, és a kockázat egy ésszerű mérőszámát adja.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656329"/>
              </p:ext>
            </p:extLst>
          </p:nvPr>
        </p:nvGraphicFramePr>
        <p:xfrm>
          <a:off x="887413" y="3141663"/>
          <a:ext cx="73152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2958840" imgH="469800" progId="Equation.3">
                  <p:embed/>
                </p:oleObj>
              </mc:Choice>
              <mc:Fallback>
                <p:oleObj name="Equation" r:id="rId3" imgW="2958840" imgH="4698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141663"/>
                        <a:ext cx="731520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05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Egyenes összekötő 44"/>
          <p:cNvCxnSpPr/>
          <p:nvPr/>
        </p:nvCxnSpPr>
        <p:spPr>
          <a:xfrm flipH="1">
            <a:off x="3049200" y="4428000"/>
            <a:ext cx="0" cy="252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7365" y="116632"/>
            <a:ext cx="8229600" cy="1143000"/>
          </a:xfrm>
        </p:spPr>
        <p:txBody>
          <a:bodyPr/>
          <a:lstStyle/>
          <a:p>
            <a:r>
              <a:rPr lang="hu-HU" dirty="0" smtClean="0"/>
              <a:t>Az összevetés grafikusan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219256" cy="194421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Ha bejelölnénk a S&amp;P várható hozadékát és bétáját (≈</a:t>
            </a:r>
            <a:r>
              <a:rPr lang="hu-HU" dirty="0" err="1" smtClean="0"/>
              <a:t>r</a:t>
            </a:r>
            <a:r>
              <a:rPr lang="hu-HU" baseline="-25000" dirty="0" err="1" smtClean="0"/>
              <a:t>m</a:t>
            </a:r>
            <a:r>
              <a:rPr lang="hu-HU" dirty="0" smtClean="0"/>
              <a:t>,≈1) és ezt összekötnénk a kockázatmentes ráta pontjával, akkor kapjuk meg az értékpapír-piaci egyenesünket. Ezen az egyenesen bármely pontot elérhetünk úgy, hogy vagyonunk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3923928" y="2924944"/>
            <a:ext cx="4978896" cy="36152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egy részét a kockázatmentes eszközbe tesszük, másik részét pedig az indexalapba. Ezeket a lehetőségeket vethetjük össze az adott befektetési alap és a kockázatmentes eszköz kombinációival.</a:t>
            </a:r>
            <a:endParaRPr lang="hu-HU" dirty="0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755576" y="3356992"/>
            <a:ext cx="0" cy="2952328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749152" y="6309320"/>
            <a:ext cx="2814736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755576" y="4221088"/>
            <a:ext cx="2664296" cy="1512168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3265179" y="63045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55576" y="3356992"/>
            <a:ext cx="1332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Várható hozam</a:t>
            </a: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755576" y="4653136"/>
            <a:ext cx="19442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2644131" y="4653136"/>
            <a:ext cx="0" cy="16561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2401090" y="6331250"/>
            <a:ext cx="45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22450" y="6309320"/>
            <a:ext cx="45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0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70422" y="437149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r</a:t>
            </a:r>
            <a:r>
              <a:rPr lang="hu-HU" sz="2400" baseline="-25000" dirty="0" err="1" smtClean="0"/>
              <a:t>m</a:t>
            </a:r>
            <a:endParaRPr lang="hu-HU" sz="24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341105" y="548122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r</a:t>
            </a:r>
            <a:r>
              <a:rPr lang="hu-HU" sz="2400" baseline="-25000" dirty="0" err="1"/>
              <a:t>f</a:t>
            </a:r>
            <a:endParaRPr lang="hu-HU" sz="2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2473091" y="3831947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Piaci egyenes</a:t>
            </a:r>
            <a:endParaRPr lang="hu-HU" dirty="0"/>
          </a:p>
        </p:txBody>
      </p:sp>
      <p:sp>
        <p:nvSpPr>
          <p:cNvPr id="24" name="Ellipszis 23"/>
          <p:cNvSpPr/>
          <p:nvPr/>
        </p:nvSpPr>
        <p:spPr>
          <a:xfrm>
            <a:off x="1385650" y="522920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Ellipszis 25"/>
          <p:cNvSpPr/>
          <p:nvPr/>
        </p:nvSpPr>
        <p:spPr>
          <a:xfrm>
            <a:off x="713596" y="569725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Ellipszis 26"/>
          <p:cNvSpPr/>
          <p:nvPr/>
        </p:nvSpPr>
        <p:spPr>
          <a:xfrm>
            <a:off x="2627792" y="4617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Ellipszis 27"/>
          <p:cNvSpPr/>
          <p:nvPr/>
        </p:nvSpPr>
        <p:spPr>
          <a:xfrm>
            <a:off x="2781744" y="4371491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Ellipszis 28"/>
          <p:cNvSpPr/>
          <p:nvPr/>
        </p:nvSpPr>
        <p:spPr>
          <a:xfrm>
            <a:off x="3095094" y="4352275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Ellipszis 29"/>
          <p:cNvSpPr/>
          <p:nvPr/>
        </p:nvSpPr>
        <p:spPr>
          <a:xfrm>
            <a:off x="2015724" y="494117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Ellipszis 30"/>
          <p:cNvSpPr/>
          <p:nvPr/>
        </p:nvSpPr>
        <p:spPr>
          <a:xfrm>
            <a:off x="1727684" y="501544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Ellipszis 31"/>
          <p:cNvSpPr/>
          <p:nvPr/>
        </p:nvSpPr>
        <p:spPr>
          <a:xfrm>
            <a:off x="1772628" y="5221679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Ellipszis 32"/>
          <p:cNvSpPr/>
          <p:nvPr/>
        </p:nvSpPr>
        <p:spPr>
          <a:xfrm>
            <a:off x="1484032" y="501544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Ellipszis 33"/>
          <p:cNvSpPr/>
          <p:nvPr/>
        </p:nvSpPr>
        <p:spPr>
          <a:xfrm>
            <a:off x="2365090" y="510394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Ellipszis 34"/>
          <p:cNvSpPr/>
          <p:nvPr/>
        </p:nvSpPr>
        <p:spPr>
          <a:xfrm>
            <a:off x="1349650" y="553449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Ellipszis 35"/>
          <p:cNvSpPr/>
          <p:nvPr/>
        </p:nvSpPr>
        <p:spPr>
          <a:xfrm>
            <a:off x="1655684" y="5399263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Ellipszis 36"/>
          <p:cNvSpPr/>
          <p:nvPr/>
        </p:nvSpPr>
        <p:spPr>
          <a:xfrm>
            <a:off x="2401091" y="4900184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8" name="Ellipszis 37"/>
          <p:cNvSpPr/>
          <p:nvPr/>
        </p:nvSpPr>
        <p:spPr>
          <a:xfrm>
            <a:off x="2161823" y="503929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Ellipszis 38"/>
          <p:cNvSpPr/>
          <p:nvPr/>
        </p:nvSpPr>
        <p:spPr>
          <a:xfrm>
            <a:off x="2818494" y="4864184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Ellipszis 39"/>
          <p:cNvSpPr/>
          <p:nvPr/>
        </p:nvSpPr>
        <p:spPr>
          <a:xfrm>
            <a:off x="3014634" y="4689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Ellipszis 40"/>
          <p:cNvSpPr/>
          <p:nvPr/>
        </p:nvSpPr>
        <p:spPr>
          <a:xfrm>
            <a:off x="2087724" y="5260212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Ellipszis 41"/>
          <p:cNvSpPr/>
          <p:nvPr/>
        </p:nvSpPr>
        <p:spPr>
          <a:xfrm>
            <a:off x="2854494" y="4653136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Ellipszis 42"/>
          <p:cNvSpPr/>
          <p:nvPr/>
        </p:nvSpPr>
        <p:spPr>
          <a:xfrm>
            <a:off x="2574167" y="4938454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Ellipszis 43"/>
          <p:cNvSpPr/>
          <p:nvPr/>
        </p:nvSpPr>
        <p:spPr>
          <a:xfrm>
            <a:off x="1979724" y="5158920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75854" y="5570492"/>
            <a:ext cx="244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Tipikus befektetési alap várható hozama és </a:t>
            </a:r>
            <a:r>
              <a:rPr lang="el-GR" dirty="0" smtClean="0"/>
              <a:t>β</a:t>
            </a:r>
            <a:r>
              <a:rPr lang="hu-HU" dirty="0" err="1" smtClean="0"/>
              <a:t>-ja</a:t>
            </a:r>
            <a:endParaRPr lang="hu-HU" dirty="0"/>
          </a:p>
        </p:txBody>
      </p:sp>
      <p:cxnSp>
        <p:nvCxnSpPr>
          <p:cNvPr id="9" name="Egyenes összekötő nyíllal 8"/>
          <p:cNvCxnSpPr>
            <a:stCxn id="44" idx="4"/>
          </p:cNvCxnSpPr>
          <p:nvPr/>
        </p:nvCxnSpPr>
        <p:spPr>
          <a:xfrm flipH="1">
            <a:off x="1979724" y="5230920"/>
            <a:ext cx="36000" cy="466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H="1">
            <a:off x="1512000" y="5076898"/>
            <a:ext cx="0" cy="2553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>
            <a:off x="1556032" y="3501008"/>
            <a:ext cx="1018135" cy="1657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2339020" y="3130082"/>
            <a:ext cx="64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hu-HU" dirty="0" smtClean="0"/>
              <a:t>&gt;0</a:t>
            </a:r>
            <a:endParaRPr lang="hu-HU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3192435" y="5065931"/>
            <a:ext cx="64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</a:t>
            </a:r>
            <a:r>
              <a:rPr lang="hu-HU" dirty="0" smtClean="0"/>
              <a:t>&lt;0</a:t>
            </a:r>
            <a:endParaRPr lang="hu-HU" dirty="0"/>
          </a:p>
        </p:txBody>
      </p:sp>
      <p:cxnSp>
        <p:nvCxnSpPr>
          <p:cNvPr id="48" name="Egyenes összekötő nyíllal 47"/>
          <p:cNvCxnSpPr/>
          <p:nvPr/>
        </p:nvCxnSpPr>
        <p:spPr>
          <a:xfrm flipH="1" flipV="1">
            <a:off x="3086635" y="4602323"/>
            <a:ext cx="333237" cy="556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összevetés eredménye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hu-HU" dirty="0" smtClean="0"/>
              <a:t>Múltbeli vizsgálatok eredményei alapján kiderült, hogy nagyon ritka eset az, amikor egy befektetési alap folyamatosan, több éven keresztül pozitív alfát tudott elérni.</a:t>
            </a:r>
          </a:p>
          <a:p>
            <a:r>
              <a:rPr lang="hu-HU" dirty="0" smtClean="0"/>
              <a:t>Sőt, a befektetési alapok túlnyomó többsége rendszerint a vonal alatt volt, azaz a professzionális menedzserek által irányított befektetési alapok az indexalapoknál rosszabb eredményeket produkáltak.</a:t>
            </a:r>
          </a:p>
        </p:txBody>
      </p:sp>
    </p:spTree>
    <p:extLst>
      <p:ext uri="{BB962C8B-B14F-4D97-AF65-F5344CB8AC3E}">
        <p14:creationId xmlns:p14="http://schemas.microsoft.com/office/powerpoint/2010/main" val="20547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Hatékony piacok hipotézise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 az eredmény arra utal, hogy a értékpapír-piacok hatékonyan árazzák az értékpapírokat és kötvényeket, így a tapasztalt, képzett szakemberek sem gyakran képesek arra, hogy alul- vagy túlárazott papírokat találjanak, amelyeket az indexalapokhoz képest felül- és alulsúlyozhatnak a portfólióban.</a:t>
            </a:r>
          </a:p>
          <a:p>
            <a:r>
              <a:rPr lang="hu-HU" dirty="0" smtClean="0"/>
              <a:t>Ilyenkor „az átlagosra” tenni gyakran igen ésszerű stratégia lehet, mert az átlagnál jobbat elérni majdnem lehetetlen.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03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9405"/>
            <a:ext cx="8229600" cy="1143000"/>
          </a:xfrm>
        </p:spPr>
        <p:txBody>
          <a:bodyPr/>
          <a:lstStyle/>
          <a:p>
            <a:r>
              <a:rPr lang="hu-HU" dirty="0" smtClean="0"/>
              <a:t>Példák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83403401"/>
              </p:ext>
            </p:extLst>
          </p:nvPr>
        </p:nvGraphicFramePr>
        <p:xfrm>
          <a:off x="467544" y="2780928"/>
          <a:ext cx="4028256" cy="33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3419872" y="56293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Hozam</a:t>
            </a:r>
            <a:endParaRPr lang="hu-HU" sz="2000" b="1" dirty="0"/>
          </a:p>
        </p:txBody>
      </p:sp>
      <p:graphicFrame>
        <p:nvGraphicFramePr>
          <p:cNvPr id="8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3278768"/>
              </p:ext>
            </p:extLst>
          </p:nvPr>
        </p:nvGraphicFramePr>
        <p:xfrm>
          <a:off x="4572000" y="16288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7524328" y="562931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Hozam</a:t>
            </a:r>
            <a:endParaRPr lang="hu-HU" sz="20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275856" y="1052736"/>
            <a:ext cx="2736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baloldali hozamgörbe esetében az eloszlás várható értéke pozitív, a jobboldalié negatív, a baloldali eloszlás jobban „szétterül”, azaz nagyobb a szórásnégyzete.</a:t>
            </a:r>
            <a:endParaRPr lang="hu-HU" sz="20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691680" y="602942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0</a:t>
            </a:r>
            <a:endParaRPr lang="hu-HU" sz="2000" b="1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7092280" y="602942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smtClean="0"/>
              <a:t>0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3643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várhatóérték-szórásnégyzet modell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várhatóérték-szórásnégyzet modell feltételezi, hogy egy olyan valószínűségi eloszláshoz tartozó hasznosság, amely a befektetőknek </a:t>
            </a:r>
            <a:r>
              <a:rPr lang="el-GR" dirty="0" smtClean="0"/>
              <a:t>π</a:t>
            </a:r>
            <a:r>
              <a:rPr lang="hu-HU" baseline="-25000" dirty="0" smtClean="0"/>
              <a:t>s</a:t>
            </a:r>
            <a:r>
              <a:rPr lang="hu-HU" dirty="0" smtClean="0"/>
              <a:t> valószínűséggel </a:t>
            </a:r>
            <a:r>
              <a:rPr lang="hu-HU" dirty="0" err="1" smtClean="0"/>
              <a:t>w</a:t>
            </a:r>
            <a:r>
              <a:rPr lang="hu-HU" baseline="-25000" dirty="0" err="1" smtClean="0"/>
              <a:t>s</a:t>
            </a:r>
            <a:r>
              <a:rPr lang="hu-HU" dirty="0" smtClean="0"/>
              <a:t> vagyont nyújt, kifejezhető a várható érték és a variancia (vagy a szórás) függvényeként.</a:t>
            </a:r>
            <a:endParaRPr lang="hu-HU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810421"/>
              </p:ext>
            </p:extLst>
          </p:nvPr>
        </p:nvGraphicFramePr>
        <p:xfrm>
          <a:off x="1060450" y="4797425"/>
          <a:ext cx="2716213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3" imgW="927000" imgH="482400" progId="Equation.3">
                  <p:embed/>
                </p:oleObj>
              </mc:Choice>
              <mc:Fallback>
                <p:oleObj name="Equation" r:id="rId3" imgW="9270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0450" y="4797425"/>
                        <a:ext cx="2716213" cy="1414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3992421" y="4365104"/>
            <a:ext cx="4251987" cy="193899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Mivel mind a szórásnégyzet, mind pedig a szórás a vagyoneloszlás kockázatát fejezi ki, a hasznosságot bármelyikük függvényeként felírhatjuk.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11687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magatartás elemzéséhez </a:t>
            </a:r>
            <a:br>
              <a:rPr lang="hu-HU" dirty="0" smtClean="0"/>
            </a:br>
            <a:r>
              <a:rPr lang="hu-HU" dirty="0" smtClean="0"/>
              <a:t>használt feltételezések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u-HU" dirty="0" smtClean="0"/>
              <a:t>Azzal a feltételezéssel fogunk élni, hogy a fogyasztónk kockázatkerülő, így a szórás(négyzet) növekedése (cet. </a:t>
            </a:r>
            <a:r>
              <a:rPr lang="hu-HU" dirty="0"/>
              <a:t>p</a:t>
            </a:r>
            <a:r>
              <a:rPr lang="hu-HU" dirty="0" smtClean="0"/>
              <a:t>ar.) csökkenti a hasznosságát.</a:t>
            </a:r>
          </a:p>
          <a:p>
            <a:r>
              <a:rPr lang="hu-HU" dirty="0" smtClean="0"/>
              <a:t>Emellett a fogyasztó minél magasabb várható hozamra törekszik, mivel ez növeli a hasznosságát.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432024"/>
              </p:ext>
            </p:extLst>
          </p:nvPr>
        </p:nvGraphicFramePr>
        <p:xfrm>
          <a:off x="1827213" y="5445125"/>
          <a:ext cx="46545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1587240" imgH="241200" progId="Equation.3">
                  <p:embed/>
                </p:oleObj>
              </mc:Choice>
              <mc:Fallback>
                <p:oleObj name="Equation" r:id="rId3" imgW="1587240" imgH="241200" progId="Equation.3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213" y="5445125"/>
                        <a:ext cx="465455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5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portfólió kockázatmentes része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Tegyük fel, hogy két különböző vagyoni eszközbe fektethetjük a pénzünket.</a:t>
            </a:r>
          </a:p>
          <a:p>
            <a:r>
              <a:rPr lang="hu-HU" dirty="0" smtClean="0"/>
              <a:t>Az egyik ezek közül kockázatmentes vagyoni eszköz, amelynek hozama fix: r</a:t>
            </a:r>
            <a:r>
              <a:rPr lang="hu-HU" baseline="-25000" dirty="0" smtClean="0"/>
              <a:t>f	</a:t>
            </a:r>
            <a:r>
              <a:rPr lang="hu-HU" dirty="0" smtClean="0"/>
              <a:t>(</a:t>
            </a:r>
            <a:r>
              <a:rPr lang="el-GR" dirty="0" smtClean="0"/>
              <a:t>σ</a:t>
            </a:r>
            <a:r>
              <a:rPr lang="hu-HU" baseline="-25000" dirty="0" smtClean="0"/>
              <a:t>f</a:t>
            </a:r>
            <a:r>
              <a:rPr lang="hu-HU" dirty="0" smtClean="0"/>
              <a:t> = 0)</a:t>
            </a:r>
          </a:p>
          <a:p>
            <a:r>
              <a:rPr lang="hu-HU" dirty="0" smtClean="0"/>
              <a:t>Ez lehet például egy (infláció-indexelt) állampapír egy olyan országban, ahol az államcsőd kockázata 0.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37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3188</Words>
  <Application>Microsoft Office PowerPoint</Application>
  <PresentationFormat>Diavetítés a képernyőre (4:3 oldalarány)</PresentationFormat>
  <Paragraphs>262</Paragraphs>
  <Slides>52</Slides>
  <Notes>4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52</vt:i4>
      </vt:variant>
    </vt:vector>
  </HeadingPairs>
  <TitlesOfParts>
    <vt:vector size="57" baseType="lpstr">
      <vt:lpstr>Arial</vt:lpstr>
      <vt:lpstr>Calibri</vt:lpstr>
      <vt:lpstr>Wingdings</vt:lpstr>
      <vt:lpstr>Office-téma</vt:lpstr>
      <vt:lpstr>Equation</vt:lpstr>
      <vt:lpstr>Befektetések kockázatos eszközökbe, optimális portfólió</vt:lpstr>
      <vt:lpstr>Optimális portfólió kiválasztása </vt:lpstr>
      <vt:lpstr>A várható érték</vt:lpstr>
      <vt:lpstr>A szórásnégyzet és a szórás</vt:lpstr>
      <vt:lpstr>Folytonos eloszlás esetén</vt:lpstr>
      <vt:lpstr>Példák</vt:lpstr>
      <vt:lpstr>A várhatóérték-szórásnégyzet modell</vt:lpstr>
      <vt:lpstr>A magatartás elemzéséhez  használt feltételezések</vt:lpstr>
      <vt:lpstr>A portfólió kockázatmentes része</vt:lpstr>
      <vt:lpstr>Kockázatos eszköz</vt:lpstr>
      <vt:lpstr>A hozam várható értéke</vt:lpstr>
      <vt:lpstr>A hozam szórása</vt:lpstr>
      <vt:lpstr>A befektetési döntés</vt:lpstr>
      <vt:lpstr>Közömbösségi görbék</vt:lpstr>
      <vt:lpstr>Optimális portfólió</vt:lpstr>
      <vt:lpstr>A „kockázat ára” mindenkinél ugyanaz</vt:lpstr>
      <vt:lpstr>Új befektetési lehetőség</vt:lpstr>
      <vt:lpstr>A probléma grafikusan ábrázolva</vt:lpstr>
      <vt:lpstr>A befektető jóléti helyzete</vt:lpstr>
      <vt:lpstr>A diverzifikáció és a kockázat</vt:lpstr>
      <vt:lpstr>A korreláció jelentősége</vt:lpstr>
      <vt:lpstr>A kockázat mérése több kockázatos befektetési lehetőség esetén</vt:lpstr>
      <vt:lpstr>A kockázat mérőszáma: β</vt:lpstr>
      <vt:lpstr>A béta jelentése</vt:lpstr>
      <vt:lpstr>Egyéb releváns kockázatok</vt:lpstr>
      <vt:lpstr>Példa a partnerkockázatra</vt:lpstr>
      <vt:lpstr>A központi bank szerepe</vt:lpstr>
      <vt:lpstr>A hozam és a kockázat</vt:lpstr>
      <vt:lpstr>A releváns kockázat és  a kockázati prémium</vt:lpstr>
      <vt:lpstr>Az i. aktíva kockázata</vt:lpstr>
      <vt:lpstr>A kockázati prémium (többlethozam, kockázati igazodás) nagysága</vt:lpstr>
      <vt:lpstr>A kockázatos aktívák piacának egyensúlyi feltétele</vt:lpstr>
      <vt:lpstr>Az aktíva teljes hozama</vt:lpstr>
      <vt:lpstr>A tőkepiaci egyenes</vt:lpstr>
      <vt:lpstr>Magasabb hozamú aktívák</vt:lpstr>
      <vt:lpstr>Arbitrázs-lehetőség</vt:lpstr>
      <vt:lpstr>Az árak igazodása az egyensúlyhoz</vt:lpstr>
      <vt:lpstr>Alacsony hozamú eszközök,  a CAPM relevanciája</vt:lpstr>
      <vt:lpstr>Érdekességek a  kockázatos aktívák piacáról</vt:lpstr>
      <vt:lpstr>Kockáztatott érték (value at risk)</vt:lpstr>
      <vt:lpstr>A VaR meghatározása</vt:lpstr>
      <vt:lpstr>Normális eloszlás és „kövér farok”</vt:lpstr>
      <vt:lpstr>A VaR gyakorlati relevanciája</vt:lpstr>
      <vt:lpstr>A befektetési alapok</vt:lpstr>
      <vt:lpstr>A befektetési alapok  előnyei és hátrányai</vt:lpstr>
      <vt:lpstr>A megfelelő befektetési  alap megtalálása</vt:lpstr>
      <vt:lpstr>A befektetési alapok teljesítménye</vt:lpstr>
      <vt:lpstr>Alternatív befektetési stratégia</vt:lpstr>
      <vt:lpstr>Az indexalapok előnyei</vt:lpstr>
      <vt:lpstr>Az összevetés grafikusan</vt:lpstr>
      <vt:lpstr>Az összevetés eredménye</vt:lpstr>
      <vt:lpstr>Hatékony piacok hipotézise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Befektetések kockázatos eszközökbe, optimális portfólió</dc:title>
  <dc:creator>kgt</dc:creator>
  <cp:lastModifiedBy>kgt</cp:lastModifiedBy>
  <cp:revision>65</cp:revision>
  <dcterms:created xsi:type="dcterms:W3CDTF">2014-10-13T12:52:20Z</dcterms:created>
  <dcterms:modified xsi:type="dcterms:W3CDTF">2017-09-14T15:37:31Z</dcterms:modified>
</cp:coreProperties>
</file>