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83" r:id="rId14"/>
    <p:sldId id="267" r:id="rId15"/>
    <p:sldId id="281" r:id="rId16"/>
    <p:sldId id="282" r:id="rId17"/>
    <p:sldId id="284" r:id="rId18"/>
    <p:sldId id="285" r:id="rId19"/>
    <p:sldId id="287" r:id="rId20"/>
    <p:sldId id="288" r:id="rId21"/>
    <p:sldId id="289" r:id="rId22"/>
    <p:sldId id="291" r:id="rId23"/>
    <p:sldId id="292" r:id="rId24"/>
    <p:sldId id="293" r:id="rId25"/>
    <p:sldId id="268" r:id="rId26"/>
    <p:sldId id="270" r:id="rId27"/>
    <p:sldId id="269" r:id="rId28"/>
    <p:sldId id="271" r:id="rId29"/>
    <p:sldId id="272" r:id="rId30"/>
    <p:sldId id="273" r:id="rId31"/>
    <p:sldId id="274" r:id="rId32"/>
    <p:sldId id="275" r:id="rId33"/>
    <p:sldId id="278" r:id="rId34"/>
    <p:sldId id="277" r:id="rId35"/>
    <p:sldId id="279" r:id="rId36"/>
    <p:sldId id="280" r:id="rId37"/>
    <p:sldId id="294" r:id="rId38"/>
    <p:sldId id="295" r:id="rId39"/>
    <p:sldId id="296" r:id="rId40"/>
    <p:sldId id="297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9" r:id="rId51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FC3-FA82-4687-9B41-6AE4E1109B08}" type="datetimeFigureOut">
              <a:rPr lang="hu-HU" smtClean="0"/>
              <a:pPr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5AA-79E5-4D2D-BFD3-051CB3F373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FC3-FA82-4687-9B41-6AE4E1109B08}" type="datetimeFigureOut">
              <a:rPr lang="hu-HU" smtClean="0"/>
              <a:pPr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5AA-79E5-4D2D-BFD3-051CB3F373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FC3-FA82-4687-9B41-6AE4E1109B08}" type="datetimeFigureOut">
              <a:rPr lang="hu-HU" smtClean="0"/>
              <a:pPr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5AA-79E5-4D2D-BFD3-051CB3F373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FC3-FA82-4687-9B41-6AE4E1109B08}" type="datetimeFigureOut">
              <a:rPr lang="hu-HU" smtClean="0"/>
              <a:pPr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5AA-79E5-4D2D-BFD3-051CB3F373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FC3-FA82-4687-9B41-6AE4E1109B08}" type="datetimeFigureOut">
              <a:rPr lang="hu-HU" smtClean="0"/>
              <a:pPr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5AA-79E5-4D2D-BFD3-051CB3F373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FC3-FA82-4687-9B41-6AE4E1109B08}" type="datetimeFigureOut">
              <a:rPr lang="hu-HU" smtClean="0"/>
              <a:pPr/>
              <a:t>2017.09.15.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5AA-79E5-4D2D-BFD3-051CB3F373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FC3-FA82-4687-9B41-6AE4E1109B08}" type="datetimeFigureOut">
              <a:rPr lang="hu-HU" smtClean="0"/>
              <a:pPr/>
              <a:t>2017.09.15.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5AA-79E5-4D2D-BFD3-051CB3F373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FC3-FA82-4687-9B41-6AE4E1109B08}" type="datetimeFigureOut">
              <a:rPr lang="hu-HU" smtClean="0"/>
              <a:pPr/>
              <a:t>2017.09.15.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5AA-79E5-4D2D-BFD3-051CB3F373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FC3-FA82-4687-9B41-6AE4E1109B08}" type="datetimeFigureOut">
              <a:rPr lang="hu-HU" smtClean="0"/>
              <a:pPr/>
              <a:t>2017.09.15.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5AA-79E5-4D2D-BFD3-051CB3F373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FC3-FA82-4687-9B41-6AE4E1109B08}" type="datetimeFigureOut">
              <a:rPr lang="hu-HU" smtClean="0"/>
              <a:pPr/>
              <a:t>2017.09.15.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5AA-79E5-4D2D-BFD3-051CB3F373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FC3-FA82-4687-9B41-6AE4E1109B08}" type="datetimeFigureOut">
              <a:rPr lang="hu-HU" smtClean="0"/>
              <a:pPr/>
              <a:t>2017.09.15.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5AA-79E5-4D2D-BFD3-051CB3F373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27FC3-FA82-4687-9B41-6AE4E1109B08}" type="datetimeFigureOut">
              <a:rPr lang="hu-HU" smtClean="0"/>
              <a:pPr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5D5AA-79E5-4D2D-BFD3-051CB3F3730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Játékelmélet, stratégiai magatartás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Válogatott fejezetek </a:t>
            </a:r>
            <a:r>
              <a:rPr lang="hu-HU" dirty="0" smtClean="0"/>
              <a:t>közgazdaságtanból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Nincs „tiszta” Nash-egyensúly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448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	Van olyan játék is, amelynek ún. „tiszta stratégiák” esetén nincs Nash-egyensúlya, pl. a fenti játék esetében ha A fentet játszik, akkor B a balt választja; ekkor A inkább a lentet; de ilyenkor B a jobbra vált; amire A válasza a fent.</a:t>
            </a:r>
            <a:endParaRPr lang="hu-HU" dirty="0"/>
          </a:p>
        </p:txBody>
      </p:sp>
      <p:graphicFrame>
        <p:nvGraphicFramePr>
          <p:cNvPr id="4" name="Tartalom helye 5"/>
          <p:cNvGraphicFramePr>
            <a:graphicFrameLocks/>
          </p:cNvGraphicFramePr>
          <p:nvPr/>
        </p:nvGraphicFramePr>
        <p:xfrm>
          <a:off x="2123728" y="1600200"/>
          <a:ext cx="6563072" cy="254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0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7220">
                <a:tc rowSpan="2" gridSpan="2">
                  <a:txBody>
                    <a:bodyPr/>
                    <a:lstStyle/>
                    <a:p>
                      <a:endParaRPr lang="hu-HU" sz="3200" dirty="0"/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sz="3200" dirty="0" smtClean="0"/>
                        <a:t>B (oszlop)játékos</a:t>
                      </a:r>
                      <a:endParaRPr lang="hu-H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22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Bal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Jobb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220">
                <a:tc rowSpan="2">
                  <a:txBody>
                    <a:bodyPr/>
                    <a:lstStyle/>
                    <a:p>
                      <a:r>
                        <a:rPr lang="hu-HU" sz="3200" dirty="0" smtClean="0"/>
                        <a:t>A (sor-) játékos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Fent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(0</a:t>
                      </a:r>
                      <a:r>
                        <a:rPr lang="hu-HU" sz="3200" baseline="0" dirty="0" smtClean="0"/>
                        <a:t>;</a:t>
                      </a:r>
                      <a:r>
                        <a:rPr lang="hu-HU" sz="3200" baseline="0" dirty="0" err="1" smtClean="0"/>
                        <a:t>0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(0;-1)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22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Lent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(1;0)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(-1;3)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827584" y="1412776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A: fent </a:t>
            </a:r>
            <a:r>
              <a:rPr lang="hu-HU" dirty="0" smtClean="0">
                <a:sym typeface="Wingdings" pitchFamily="2" charset="2"/>
              </a:rPr>
              <a:t> B: bal (0 &gt; -1); de</a:t>
            </a:r>
          </a:p>
          <a:p>
            <a:r>
              <a:rPr lang="hu-HU" dirty="0" smtClean="0">
                <a:sym typeface="Wingdings" pitchFamily="2" charset="2"/>
              </a:rPr>
              <a:t>B: bal  A: lent (1 &gt; 0); ám</a:t>
            </a:r>
          </a:p>
          <a:p>
            <a:r>
              <a:rPr lang="hu-HU" dirty="0" smtClean="0">
                <a:sym typeface="Wingdings" pitchFamily="2" charset="2"/>
              </a:rPr>
              <a:t>A: lent  B: jobb (3 &gt; 0); viszont</a:t>
            </a:r>
          </a:p>
          <a:p>
            <a:r>
              <a:rPr lang="hu-HU" dirty="0" smtClean="0">
                <a:sym typeface="Wingdings" pitchFamily="2" charset="2"/>
              </a:rPr>
              <a:t>B: jobb  A: fent (0 &gt; -1) stb.</a:t>
            </a:r>
            <a:endParaRPr lang="hu-HU" dirty="0"/>
          </a:p>
        </p:txBody>
      </p:sp>
      <p:cxnSp>
        <p:nvCxnSpPr>
          <p:cNvPr id="7" name="Szögletes összekötő 6"/>
          <p:cNvCxnSpPr/>
          <p:nvPr/>
        </p:nvCxnSpPr>
        <p:spPr>
          <a:xfrm rot="10800000">
            <a:off x="1043608" y="1412776"/>
            <a:ext cx="2736304" cy="1008112"/>
          </a:xfrm>
          <a:prstGeom prst="bentConnector3">
            <a:avLst>
              <a:gd name="adj1" fmla="val -1366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Tiszta és kevert stratégiák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Tiszta stratégiák: mindegyik szereplő meghozza a döntését, amihez aztán ragaszkodik.</a:t>
            </a:r>
          </a:p>
          <a:p>
            <a:r>
              <a:rPr lang="hu-HU" dirty="0" smtClean="0"/>
              <a:t>Tiszta stratégiákra nem mindig létezik Nash-egyensúly. Kevert stratégiákra azonban ilyenkor is létezhet.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Kevert stratégia: minden szereplő a stratégiákhoz adott p,q,… valószínűségeket rendel, és egyszer az egyik, másszor (gyakrabban vagy ritkábban – a választott valószínűségektől függően) a másik döntést hozza meg.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hu-HU" dirty="0" smtClean="0"/>
              <a:t>Kevert stratégia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3268960"/>
          </a:xfrm>
        </p:spPr>
        <p:txBody>
          <a:bodyPr>
            <a:noAutofit/>
          </a:bodyPr>
          <a:lstStyle/>
          <a:p>
            <a:r>
              <a:rPr lang="hu-HU" dirty="0" smtClean="0"/>
              <a:t>A cél az, hogy a másik adott (optimális) stratégiája esetén a mi valószínűségekről hozott döntésünk optimális legyen.</a:t>
            </a:r>
          </a:p>
          <a:p>
            <a:r>
              <a:rPr lang="hu-HU" dirty="0" smtClean="0"/>
              <a:t>A játékos r valószínűséggel a fentet, </a:t>
            </a:r>
          </a:p>
          <a:p>
            <a:pPr>
              <a:buNone/>
            </a:pPr>
            <a:r>
              <a:rPr lang="hu-HU" dirty="0" smtClean="0"/>
              <a:t>	(1-r) valószínűséggel a lentet választja.</a:t>
            </a:r>
          </a:p>
          <a:p>
            <a:r>
              <a:rPr lang="hu-HU" dirty="0" smtClean="0"/>
              <a:t>B játékos c valószínűséggel a balt, </a:t>
            </a:r>
          </a:p>
          <a:p>
            <a:pPr>
              <a:buNone/>
            </a:pPr>
            <a:r>
              <a:rPr lang="hu-HU" dirty="0" smtClean="0"/>
              <a:t>	(1-c) valószínűséggel pedig a jobbot.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 smtClean="0"/>
              <a:t>Kifizetések kevert stratégiáknál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/>
          <a:lstStyle/>
          <a:p>
            <a:r>
              <a:rPr lang="hu-HU" dirty="0"/>
              <a:t>Ekkor az egyes kifizetések, szorozva a valószínűségekkel</a:t>
            </a:r>
            <a:r>
              <a:rPr lang="hu-HU" dirty="0" smtClean="0"/>
              <a:t>: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A játékosok várható kifizetései:</a:t>
            </a:r>
          </a:p>
          <a:p>
            <a:r>
              <a:rPr lang="el-GR" dirty="0" smtClean="0"/>
              <a:t>π</a:t>
            </a:r>
            <a:r>
              <a:rPr lang="hu-HU" dirty="0" smtClean="0"/>
              <a:t>(</a:t>
            </a:r>
            <a:r>
              <a:rPr lang="hu-HU" b="1" dirty="0" smtClean="0"/>
              <a:t>A</a:t>
            </a:r>
            <a:r>
              <a:rPr lang="hu-HU" dirty="0" smtClean="0"/>
              <a:t>) = 0rc + 0r[1-c] + 1[1-r]c − 1[1-r][1-c] =      = 1[1-r]c − 1[1-r][1-c]</a:t>
            </a:r>
          </a:p>
          <a:p>
            <a:r>
              <a:rPr lang="el-GR" dirty="0" smtClean="0"/>
              <a:t>π</a:t>
            </a:r>
            <a:r>
              <a:rPr lang="hu-HU" dirty="0" smtClean="0"/>
              <a:t>(</a:t>
            </a:r>
            <a:r>
              <a:rPr lang="hu-HU" b="1" dirty="0" smtClean="0"/>
              <a:t>B</a:t>
            </a:r>
            <a:r>
              <a:rPr lang="hu-HU" dirty="0" smtClean="0"/>
              <a:t>) = 0rc − 1r[1-c] + 0[1-r]c + 3[1-r][1-c] =       = 3[1-r][1-c] </a:t>
            </a:r>
            <a:r>
              <a:rPr lang="hu-HU" dirty="0"/>
              <a:t>− </a:t>
            </a:r>
            <a:r>
              <a:rPr lang="hu-HU" dirty="0" smtClean="0"/>
              <a:t>1r[1-c]</a:t>
            </a:r>
            <a:endParaRPr lang="hu-HU" dirty="0"/>
          </a:p>
          <a:p>
            <a:endParaRPr lang="hu-HU" dirty="0"/>
          </a:p>
        </p:txBody>
      </p:sp>
      <p:graphicFrame>
        <p:nvGraphicFramePr>
          <p:cNvPr id="4" name="Tartalom hely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867549"/>
              </p:ext>
            </p:extLst>
          </p:nvPr>
        </p:nvGraphicFramePr>
        <p:xfrm>
          <a:off x="611560" y="2492896"/>
          <a:ext cx="8064896" cy="109379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486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(0</a:t>
                      </a:r>
                      <a:r>
                        <a:rPr lang="hu-HU" sz="2800" baseline="30000" dirty="0" smtClean="0"/>
                        <a:t>.</a:t>
                      </a:r>
                      <a:r>
                        <a:rPr lang="hu-HU" sz="2800" dirty="0" smtClean="0"/>
                        <a:t>rc</a:t>
                      </a:r>
                      <a:r>
                        <a:rPr lang="hu-HU" sz="2800" baseline="0" dirty="0" smtClean="0"/>
                        <a:t>; </a:t>
                      </a:r>
                      <a:r>
                        <a:rPr lang="hu-HU" sz="2800" baseline="0" dirty="0" err="1" smtClean="0"/>
                        <a:t>0</a:t>
                      </a:r>
                      <a:r>
                        <a:rPr lang="hu-HU" sz="2800" baseline="30000" dirty="0" err="1" smtClean="0"/>
                        <a:t>.</a:t>
                      </a:r>
                      <a:r>
                        <a:rPr lang="hu-HU" sz="2800" baseline="0" dirty="0" err="1" smtClean="0"/>
                        <a:t>rc</a:t>
                      </a:r>
                      <a:r>
                        <a:rPr lang="hu-HU" sz="2800" dirty="0" smtClean="0"/>
                        <a:t>)</a:t>
                      </a:r>
                      <a:endParaRPr lang="hu-H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(0</a:t>
                      </a:r>
                      <a:r>
                        <a:rPr lang="hu-HU" sz="2800" baseline="30000" dirty="0" smtClean="0"/>
                        <a:t>.</a:t>
                      </a:r>
                      <a:r>
                        <a:rPr lang="hu-HU" sz="2800" dirty="0" smtClean="0"/>
                        <a:t>r[1-c];-1</a:t>
                      </a:r>
                      <a:r>
                        <a:rPr lang="hu-HU" sz="2800" baseline="30000" dirty="0" smtClean="0"/>
                        <a:t>.</a:t>
                      </a:r>
                      <a:r>
                        <a:rPr lang="hu-HU" sz="2800" dirty="0" smtClean="0"/>
                        <a:t>r[1-c])</a:t>
                      </a:r>
                      <a:endParaRPr lang="hu-H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634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(1</a:t>
                      </a:r>
                      <a:r>
                        <a:rPr lang="hu-HU" sz="2800" baseline="30000" dirty="0" smtClean="0"/>
                        <a:t>.</a:t>
                      </a:r>
                      <a:r>
                        <a:rPr lang="hu-HU" sz="2800" dirty="0" smtClean="0"/>
                        <a:t>[1-r]c;0</a:t>
                      </a:r>
                      <a:r>
                        <a:rPr lang="hu-HU" sz="2800" baseline="30000" dirty="0" smtClean="0"/>
                        <a:t>.</a:t>
                      </a:r>
                      <a:r>
                        <a:rPr lang="hu-HU" sz="2800" dirty="0" smtClean="0"/>
                        <a:t>[1-r]c)</a:t>
                      </a:r>
                      <a:endParaRPr lang="hu-H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(-1</a:t>
                      </a:r>
                      <a:r>
                        <a:rPr lang="hu-HU" sz="2800" baseline="30000" dirty="0" smtClean="0"/>
                        <a:t>.</a:t>
                      </a:r>
                      <a:r>
                        <a:rPr lang="hu-HU" sz="2800" dirty="0" smtClean="0"/>
                        <a:t>[1-r][1-c];3</a:t>
                      </a:r>
                      <a:r>
                        <a:rPr lang="hu-HU" sz="2800" baseline="30000" dirty="0" smtClean="0"/>
                        <a:t>.</a:t>
                      </a:r>
                      <a:r>
                        <a:rPr lang="hu-HU" sz="2800" dirty="0" smtClean="0"/>
                        <a:t>[1-r][1-c])</a:t>
                      </a:r>
                      <a:endParaRPr lang="hu-H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98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 smtClean="0"/>
              <a:t>A játékosok célfüggvényei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r>
              <a:rPr lang="hu-HU" b="1" dirty="0"/>
              <a:t>B</a:t>
            </a:r>
            <a:r>
              <a:rPr lang="hu-HU" dirty="0" smtClean="0"/>
              <a:t> játékosnál:</a:t>
            </a:r>
          </a:p>
          <a:p>
            <a:endParaRPr lang="hu-HU" dirty="0"/>
          </a:p>
          <a:p>
            <a:r>
              <a:rPr lang="hu-HU" b="1" dirty="0" smtClean="0"/>
              <a:t>A</a:t>
            </a:r>
            <a:r>
              <a:rPr lang="hu-HU" dirty="0" smtClean="0"/>
              <a:t> játékosnál:</a:t>
            </a:r>
          </a:p>
          <a:p>
            <a:endParaRPr lang="hu-HU" dirty="0"/>
          </a:p>
          <a:p>
            <a:r>
              <a:rPr lang="hu-HU" dirty="0" smtClean="0"/>
              <a:t>A függvények maximumhelye (a függvények parciális deriváltjai, azzal a feltételezéssel, hogy </a:t>
            </a:r>
            <a:r>
              <a:rPr lang="hu-HU" dirty="0" err="1" smtClean="0"/>
              <a:t>dr</a:t>
            </a:r>
            <a:r>
              <a:rPr lang="hu-HU" dirty="0" smtClean="0"/>
              <a:t>*/</a:t>
            </a:r>
            <a:r>
              <a:rPr lang="hu-HU" dirty="0" err="1" smtClean="0"/>
              <a:t>dc</a:t>
            </a:r>
            <a:r>
              <a:rPr lang="hu-HU" dirty="0" smtClean="0"/>
              <a:t>=0 és </a:t>
            </a:r>
            <a:r>
              <a:rPr lang="hu-HU" dirty="0" err="1" smtClean="0"/>
              <a:t>dc</a:t>
            </a:r>
            <a:r>
              <a:rPr lang="hu-HU" dirty="0" smtClean="0"/>
              <a:t>*/</a:t>
            </a:r>
            <a:r>
              <a:rPr lang="hu-HU" dirty="0" err="1" smtClean="0"/>
              <a:t>dr</a:t>
            </a:r>
            <a:r>
              <a:rPr lang="hu-HU" dirty="0" smtClean="0"/>
              <a:t>=0 ):</a:t>
            </a:r>
          </a:p>
          <a:p>
            <a:endParaRPr lang="hu-HU" dirty="0" smtClean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817097"/>
              </p:ext>
            </p:extLst>
          </p:nvPr>
        </p:nvGraphicFramePr>
        <p:xfrm>
          <a:off x="3190875" y="1628775"/>
          <a:ext cx="45624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Equation" r:id="rId3" imgW="1981080" imgH="355320" progId="Equation.3">
                  <p:embed/>
                </p:oleObj>
              </mc:Choice>
              <mc:Fallback>
                <p:oleObj name="Equation" r:id="rId3" imgW="1981080" imgH="355320" progId="Equation.3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1628775"/>
                        <a:ext cx="4562475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066667"/>
              </p:ext>
            </p:extLst>
          </p:nvPr>
        </p:nvGraphicFramePr>
        <p:xfrm>
          <a:off x="3176588" y="2708275"/>
          <a:ext cx="435768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Equation" r:id="rId5" imgW="1892160" imgH="355320" progId="Equation.3">
                  <p:embed/>
                </p:oleObj>
              </mc:Choice>
              <mc:Fallback>
                <p:oleObj name="Equation" r:id="rId5" imgW="1892160" imgH="355320" progId="Equation.3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2708275"/>
                        <a:ext cx="4357687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664228"/>
              </p:ext>
            </p:extLst>
          </p:nvPr>
        </p:nvGraphicFramePr>
        <p:xfrm>
          <a:off x="987425" y="5229225"/>
          <a:ext cx="2544763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Equation" r:id="rId7" imgW="1104840" imgH="431640" progId="Equation.3">
                  <p:embed/>
                </p:oleObj>
              </mc:Choice>
              <mc:Fallback>
                <p:oleObj name="Equation" r:id="rId7" imgW="1104840" imgH="431640" progId="Equation.3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5229225"/>
                        <a:ext cx="2544763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Jobb oldali kapcsos zárójel 6"/>
          <p:cNvSpPr/>
          <p:nvPr/>
        </p:nvSpPr>
        <p:spPr>
          <a:xfrm>
            <a:off x="3635896" y="5229200"/>
            <a:ext cx="144016" cy="93610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54772"/>
              </p:ext>
            </p:extLst>
          </p:nvPr>
        </p:nvGraphicFramePr>
        <p:xfrm>
          <a:off x="4183063" y="5257800"/>
          <a:ext cx="12573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Equation" r:id="rId9" imgW="545760" imgH="406080" progId="Equation.3">
                  <p:embed/>
                </p:oleObj>
              </mc:Choice>
              <mc:Fallback>
                <p:oleObj name="Equation" r:id="rId9" imgW="545760" imgH="406080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5257800"/>
                        <a:ext cx="1257300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églalap 8"/>
          <p:cNvSpPr/>
          <p:nvPr/>
        </p:nvSpPr>
        <p:spPr>
          <a:xfrm>
            <a:off x="6012160" y="4797152"/>
            <a:ext cx="298782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Azaz az A játékos 75% valószínűséggel a fentet, 25% valószínűséggel a lentet fogja játszani, B pedig fele-fele arányban a balt és a jobbat.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Legjobbválasz-görbék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hu-HU" dirty="0" smtClean="0"/>
              <a:t>Az előző megoldás a lokális maximumpontot adta meg (a ]0;1</a:t>
            </a:r>
            <a:r>
              <a:rPr lang="hu-HU" dirty="0"/>
              <a:t>[</a:t>
            </a:r>
            <a:r>
              <a:rPr lang="hu-HU" dirty="0" smtClean="0"/>
              <a:t> intervallumon belül), általánosságban azonban egy játéknak lehet több </a:t>
            </a:r>
            <a:r>
              <a:rPr lang="hu-HU" dirty="0" err="1" smtClean="0"/>
              <a:t>Nash-egyensúlyi</a:t>
            </a:r>
            <a:r>
              <a:rPr lang="hu-HU" dirty="0" smtClean="0"/>
              <a:t> pontja is; amelyek között köztes és szélső [tiszta stratégiákra is értelmezett] megoldások egyaránt lehetnek.</a:t>
            </a:r>
          </a:p>
          <a:p>
            <a:r>
              <a:rPr lang="hu-HU" dirty="0" smtClean="0"/>
              <a:t>A tiszta és kevert stratégiákra értelmezett összes egyensúlyi pont meghatározásához az ún. legjobbválasz-görbéket használhatjuk fel.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03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Legjobb válaszok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301608" cy="2664296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Egy játékos „legjobb válasza” az a választás, amely a másik játékos tetszőleges választása esetén a kifizetését maximalizálja.</a:t>
            </a:r>
          </a:p>
          <a:p>
            <a:r>
              <a:rPr lang="hu-HU" dirty="0" smtClean="0"/>
              <a:t>Ha nem egyetlen legjobb választása van, akkor a legjobb válasz valamennyi ilyen választás halmaza. </a:t>
            </a:r>
          </a:p>
        </p:txBody>
      </p:sp>
      <p:graphicFrame>
        <p:nvGraphicFramePr>
          <p:cNvPr id="4" name="Tartalom hely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768623"/>
              </p:ext>
            </p:extLst>
          </p:nvPr>
        </p:nvGraphicFramePr>
        <p:xfrm>
          <a:off x="2195736" y="4077072"/>
          <a:ext cx="6563072" cy="25488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640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7220">
                <a:tc rowSpan="2" gridSpan="2">
                  <a:txBody>
                    <a:bodyPr/>
                    <a:lstStyle/>
                    <a:p>
                      <a:endParaRPr lang="hu-HU" sz="3200" dirty="0"/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sz="3200" dirty="0" smtClean="0"/>
                        <a:t>B (oszlop)játékos</a:t>
                      </a:r>
                      <a:endParaRPr lang="hu-H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22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Bal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Jobb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220">
                <a:tc rowSpan="2">
                  <a:txBody>
                    <a:bodyPr/>
                    <a:lstStyle/>
                    <a:p>
                      <a:r>
                        <a:rPr lang="hu-HU" sz="3200" dirty="0" smtClean="0"/>
                        <a:t>A (sor-) játékos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Fent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(2</a:t>
                      </a:r>
                      <a:r>
                        <a:rPr lang="hu-HU" sz="3200" baseline="0" dirty="0" smtClean="0"/>
                        <a:t>;1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(0;</a:t>
                      </a:r>
                      <a:r>
                        <a:rPr lang="hu-HU" sz="3200" dirty="0" err="1" smtClean="0"/>
                        <a:t>0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22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Lent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(0;</a:t>
                      </a:r>
                      <a:r>
                        <a:rPr lang="hu-HU" sz="3200" dirty="0" err="1" smtClean="0"/>
                        <a:t>0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(1;2)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539552" y="4077072"/>
            <a:ext cx="4690582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hu-HU" sz="2400" dirty="0" smtClean="0"/>
              <a:t>Nézzük az alábbi, </a:t>
            </a:r>
            <a:r>
              <a:rPr lang="hu-HU" sz="2400" dirty="0"/>
              <a:t>korábban már bemutatott </a:t>
            </a:r>
            <a:r>
              <a:rPr lang="hu-HU" sz="2400" dirty="0" smtClean="0"/>
              <a:t>játékot, aminek a tiszta stratégiák közt két egyensúlya volt:</a:t>
            </a:r>
            <a:endParaRPr lang="hu-HU" sz="2400" dirty="0"/>
          </a:p>
        </p:txBody>
      </p:sp>
      <p:sp>
        <p:nvSpPr>
          <p:cNvPr id="6" name="Téglalap 5"/>
          <p:cNvSpPr/>
          <p:nvPr/>
        </p:nvSpPr>
        <p:spPr>
          <a:xfrm>
            <a:off x="5508104" y="5373216"/>
            <a:ext cx="158417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7125158" y="5959253"/>
            <a:ext cx="158417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12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Nash-egyensúly</a:t>
            </a:r>
            <a:r>
              <a:rPr lang="hu-HU" dirty="0" smtClean="0"/>
              <a:t> ált. definíciója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Tekintsünk egy kétszemélyes játékot, amelyben a sorjátékos lehetséges választásai r</a:t>
            </a:r>
            <a:r>
              <a:rPr lang="hu-HU" baseline="-25000" dirty="0" smtClean="0"/>
              <a:t>1</a:t>
            </a:r>
            <a:r>
              <a:rPr lang="hu-HU" dirty="0" smtClean="0"/>
              <a:t>,…,r</a:t>
            </a:r>
            <a:r>
              <a:rPr lang="hu-HU" baseline="-25000" dirty="0" smtClean="0"/>
              <a:t>R</a:t>
            </a:r>
            <a:r>
              <a:rPr lang="hu-HU" dirty="0" smtClean="0"/>
              <a:t>; az oszlopjátékosé pedig c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c</a:t>
            </a:r>
            <a:r>
              <a:rPr lang="hu-HU" baseline="-25000" dirty="0" err="1" smtClean="0"/>
              <a:t>C</a:t>
            </a:r>
            <a:endParaRPr lang="hu-HU" baseline="-25000" dirty="0" smtClean="0"/>
          </a:p>
          <a:p>
            <a:r>
              <a:rPr lang="hu-HU" dirty="0" smtClean="0"/>
              <a:t>A sorjátékos minden r választásához tartozzon az oszlopjátékosnak egy </a:t>
            </a:r>
            <a:r>
              <a:rPr lang="hu-HU" dirty="0" err="1" smtClean="0"/>
              <a:t>b</a:t>
            </a:r>
            <a:r>
              <a:rPr lang="hu-HU" baseline="-25000" dirty="0" err="1" smtClean="0"/>
              <a:t>c</a:t>
            </a:r>
            <a:r>
              <a:rPr lang="hu-HU" dirty="0" smtClean="0"/>
              <a:t>(r) legjobb választása, és az oszlopjátékos minden c választásához a sorjátékosnak egy </a:t>
            </a:r>
            <a:r>
              <a:rPr lang="hu-HU" dirty="0" err="1" smtClean="0"/>
              <a:t>b</a:t>
            </a:r>
            <a:r>
              <a:rPr lang="hu-HU" baseline="-25000" dirty="0" err="1" smtClean="0"/>
              <a:t>r</a:t>
            </a:r>
            <a:r>
              <a:rPr lang="hu-HU" dirty="0" smtClean="0"/>
              <a:t>(c) legjobb választása. </a:t>
            </a:r>
          </a:p>
          <a:p>
            <a:r>
              <a:rPr lang="hu-HU" dirty="0" smtClean="0"/>
              <a:t>Ekkor a játék </a:t>
            </a:r>
            <a:r>
              <a:rPr lang="hu-HU" dirty="0" err="1" smtClean="0"/>
              <a:t>Nash-egyensúlya</a:t>
            </a:r>
            <a:r>
              <a:rPr lang="hu-HU" dirty="0" smtClean="0"/>
              <a:t> az az (r*,c*) stratégiapár lesz, amely kielégíti az alábbi egyenleteket: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410444"/>
              </p:ext>
            </p:extLst>
          </p:nvPr>
        </p:nvGraphicFramePr>
        <p:xfrm>
          <a:off x="3131840" y="5517232"/>
          <a:ext cx="4208546" cy="624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1625400" imgH="241200" progId="Equation.3">
                  <p:embed/>
                </p:oleObj>
              </mc:Choice>
              <mc:Fallback>
                <p:oleObj name="Equation" r:id="rId3" imgW="1625400" imgH="2412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517232"/>
                        <a:ext cx="4208546" cy="6247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975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Kölcsönös következetesség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Nash-egyensúly</a:t>
            </a:r>
            <a:r>
              <a:rPr lang="hu-HU" dirty="0" smtClean="0"/>
              <a:t> definíciója azt követeli meg a választásoktól, hogy kölcsönösen következetesek legyenek. Ha a sorjátékos úgy véli, hogy az oszlopjátékos a balt választja, akkor a fentet fogja játszani, ha viszont az oszlopjátékos arra számít, hogy a sorjátékos a fentet választja, akkor a balt fogja játszani. </a:t>
            </a:r>
          </a:p>
          <a:p>
            <a:r>
              <a:rPr lang="hu-HU" dirty="0" smtClean="0"/>
              <a:t>Vagyis a </a:t>
            </a:r>
            <a:r>
              <a:rPr lang="hu-HU" dirty="0" err="1" smtClean="0"/>
              <a:t>Nash-egyensúlyban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játékosok vélekedései és tényleges cselekedetei azok, amelyek kölcsönösen következetesek.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931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összes </a:t>
            </a:r>
            <a:r>
              <a:rPr lang="hu-HU" dirty="0" err="1" smtClean="0"/>
              <a:t>Nash-egyensúly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hu-HU" sz="2800" dirty="0" smtClean="0"/>
              <a:t>Mivel most már megoldásainkat (a </a:t>
            </a:r>
            <a:r>
              <a:rPr lang="hu-HU" sz="2800" dirty="0" err="1" smtClean="0"/>
              <a:t>Nash-egyensúlyt</a:t>
            </a:r>
            <a:r>
              <a:rPr lang="hu-HU" sz="2800" dirty="0" smtClean="0"/>
              <a:t>) nemcsak a tiszta, hanem a kevert stratégiák mellett is keressük; tegyük fel, hogy r annak a valószínűsége, hogy a sorjátékos a fentet választja, és (1-r) a lent választás valószínűsége. </a:t>
            </a:r>
          </a:p>
          <a:p>
            <a:r>
              <a:rPr lang="hu-HU" sz="2800" dirty="0" smtClean="0"/>
              <a:t>Hasonlóan, legyen c annak a valószínűsége, hogy az oszlopjátékos a balt, (1-c), hogy a jobb stratégiát választja. </a:t>
            </a:r>
          </a:p>
          <a:p>
            <a:r>
              <a:rPr lang="hu-HU" sz="2800" dirty="0" smtClean="0"/>
              <a:t>Tiszta stratégiák esetében r vagy c értéke 0 vagy 1.</a:t>
            </a:r>
          </a:p>
        </p:txBody>
      </p:sp>
    </p:spTree>
    <p:extLst>
      <p:ext uri="{BB962C8B-B14F-4D97-AF65-F5344CB8AC3E}">
        <p14:creationId xmlns:p14="http://schemas.microsoft.com/office/powerpoint/2010/main" val="327017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Stratégiai magatartás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Amennyiben a piacon csak egy vállalat van, akkor a termelési mennyisége illetve árai meghatározásakor csak a saját költségeire, illetve a keresleti oldalra kell tekintettel lennie.</a:t>
            </a:r>
          </a:p>
          <a:p>
            <a:r>
              <a:rPr lang="hu-HU" sz="2800" dirty="0" smtClean="0"/>
              <a:t>Ha pedig egy vállalat tökéletesen versenyző piacon működik, a piaci ár számára adottság lesz, így stratégia kialakítására ugyancsak nincs szükség.</a:t>
            </a:r>
          </a:p>
          <a:p>
            <a:r>
              <a:rPr lang="hu-HU" sz="2800" dirty="0" smtClean="0"/>
              <a:t>Viszont akkor, ha egy vállalat nem árelfogadó, de nincs is egyedül a kínálati oldalon, döntenie kell arról is, hogy milyen módon viszonyul a piacon lévő többi vállalathoz, versenytársként vagy szövetségesként kezeli-e őket.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944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Kevert stratégiák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44823"/>
          </a:xfrm>
        </p:spPr>
        <p:txBody>
          <a:bodyPr>
            <a:normAutofit/>
          </a:bodyPr>
          <a:lstStyle/>
          <a:p>
            <a:r>
              <a:rPr lang="hu-HU" dirty="0" smtClean="0"/>
              <a:t>Számítsuk ki a játékosok várható kifizetéseit, ha a sorjátékos r valószínűséggel választja a fent, az oszlopjátékos pedig c valószínűséggel a bal stratégiát:</a:t>
            </a:r>
            <a:endParaRPr lang="hu-HU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357151"/>
              </p:ext>
            </p:extLst>
          </p:nvPr>
        </p:nvGraphicFramePr>
        <p:xfrm>
          <a:off x="5970984" y="404664"/>
          <a:ext cx="2242592" cy="964704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121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1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352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(2</a:t>
                      </a:r>
                      <a:r>
                        <a:rPr lang="hu-HU" sz="2400" baseline="0" dirty="0" smtClean="0"/>
                        <a:t>;1</a:t>
                      </a:r>
                      <a:r>
                        <a:rPr lang="hu-HU" sz="2400" dirty="0" smtClean="0"/>
                        <a:t>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(0;</a:t>
                      </a:r>
                      <a:r>
                        <a:rPr lang="hu-HU" sz="2400" dirty="0" err="1" smtClean="0"/>
                        <a:t>0</a:t>
                      </a:r>
                      <a:r>
                        <a:rPr lang="hu-HU" sz="2400" dirty="0" smtClean="0"/>
                        <a:t>)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352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(0;</a:t>
                      </a:r>
                      <a:r>
                        <a:rPr lang="hu-HU" sz="2400" dirty="0" err="1" smtClean="0"/>
                        <a:t>0</a:t>
                      </a:r>
                      <a:r>
                        <a:rPr lang="hu-HU" sz="2400" dirty="0" smtClean="0"/>
                        <a:t>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(1;2)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671852"/>
              </p:ext>
            </p:extLst>
          </p:nvPr>
        </p:nvGraphicFramePr>
        <p:xfrm>
          <a:off x="755576" y="3717032"/>
          <a:ext cx="7416824" cy="219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0871">
                <a:tc>
                  <a:txBody>
                    <a:bodyPr/>
                    <a:lstStyle/>
                    <a:p>
                      <a:r>
                        <a:rPr lang="hu-HU" dirty="0" smtClean="0"/>
                        <a:t>Kombinációk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Valószínűség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játékosok</a:t>
                      </a:r>
                      <a:r>
                        <a:rPr lang="hu-HU" baseline="0" dirty="0" smtClean="0"/>
                        <a:t> kifizetése</a:t>
                      </a:r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dirty="0" smtClean="0"/>
                        <a:t>Várható kifizetések</a:t>
                      </a:r>
                    </a:p>
                    <a:p>
                      <a:r>
                        <a:rPr lang="hu-HU" dirty="0" smtClean="0"/>
                        <a:t>Sorjátékos              Oszlopjátékos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842">
                <a:tc>
                  <a:txBody>
                    <a:bodyPr/>
                    <a:lstStyle/>
                    <a:p>
                      <a:r>
                        <a:rPr lang="hu-HU" dirty="0" smtClean="0"/>
                        <a:t>(fent;</a:t>
                      </a:r>
                      <a:r>
                        <a:rPr lang="hu-HU" baseline="0" dirty="0" smtClean="0"/>
                        <a:t> bal)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r </a:t>
                      </a:r>
                      <a:r>
                        <a:rPr lang="hu-HU" baseline="30000" dirty="0" smtClean="0"/>
                        <a:t>.</a:t>
                      </a:r>
                      <a:r>
                        <a:rPr lang="hu-HU" dirty="0" smtClean="0"/>
                        <a:t> 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(2;1)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2rc +</a:t>
                      </a:r>
                      <a:endParaRPr lang="hu-H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rc</a:t>
                      </a:r>
                      <a:r>
                        <a:rPr lang="hu-HU" dirty="0" smtClean="0"/>
                        <a:t> +</a:t>
                      </a:r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(lent;</a:t>
                      </a:r>
                      <a:r>
                        <a:rPr lang="hu-HU" baseline="0" dirty="0" smtClean="0"/>
                        <a:t> bal)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(1−r)</a:t>
                      </a:r>
                      <a:r>
                        <a:rPr lang="hu-HU" baseline="30000" dirty="0" smtClean="0"/>
                        <a:t>.</a:t>
                      </a:r>
                      <a:r>
                        <a:rPr lang="hu-HU" dirty="0" smtClean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(0;</a:t>
                      </a:r>
                      <a:r>
                        <a:rPr lang="hu-HU" dirty="0" err="1" smtClean="0"/>
                        <a:t>0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0(1−r)</a:t>
                      </a:r>
                      <a:r>
                        <a:rPr lang="hu-HU" baseline="30000" dirty="0" smtClean="0"/>
                        <a:t>.</a:t>
                      </a:r>
                      <a:r>
                        <a:rPr lang="hu-HU" dirty="0" smtClean="0"/>
                        <a:t>c</a:t>
                      </a:r>
                      <a:r>
                        <a:rPr lang="hu-HU" baseline="0" dirty="0" smtClean="0"/>
                        <a:t> +</a:t>
                      </a:r>
                      <a:endParaRPr lang="hu-HU" dirty="0" smtClean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0(1−r)</a:t>
                      </a:r>
                      <a:r>
                        <a:rPr lang="hu-HU" baseline="30000" dirty="0" smtClean="0"/>
                        <a:t>.</a:t>
                      </a:r>
                      <a:r>
                        <a:rPr lang="hu-HU" dirty="0" smtClean="0"/>
                        <a:t>c</a:t>
                      </a:r>
                      <a:r>
                        <a:rPr lang="hu-HU" baseline="0" dirty="0" smtClean="0"/>
                        <a:t> +</a:t>
                      </a:r>
                      <a:endParaRPr lang="hu-HU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(fent;</a:t>
                      </a:r>
                      <a:r>
                        <a:rPr lang="hu-HU" baseline="0" dirty="0" smtClean="0"/>
                        <a:t> jobb)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r </a:t>
                      </a:r>
                      <a:r>
                        <a:rPr lang="hu-HU" baseline="30000" dirty="0" smtClean="0"/>
                        <a:t>.</a:t>
                      </a:r>
                      <a:r>
                        <a:rPr lang="hu-HU" dirty="0" smtClean="0"/>
                        <a:t>(1−c)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(0;</a:t>
                      </a:r>
                      <a:r>
                        <a:rPr lang="hu-HU" dirty="0" err="1" smtClean="0"/>
                        <a:t>0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0r(1−c) +</a:t>
                      </a:r>
                      <a:endParaRPr lang="hu-H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0r(1−c) +</a:t>
                      </a:r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(lent;</a:t>
                      </a:r>
                      <a:r>
                        <a:rPr lang="hu-HU" baseline="0" dirty="0" smtClean="0"/>
                        <a:t> jobb)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(1−r)</a:t>
                      </a:r>
                      <a:r>
                        <a:rPr lang="hu-HU" baseline="30000" dirty="0" smtClean="0"/>
                        <a:t>.</a:t>
                      </a:r>
                      <a:r>
                        <a:rPr lang="hu-HU" dirty="0" smtClean="0"/>
                        <a:t>(1−c)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(1;2)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(1−r)</a:t>
                      </a:r>
                      <a:r>
                        <a:rPr lang="hu-HU" baseline="30000" dirty="0" smtClean="0"/>
                        <a:t>.</a:t>
                      </a:r>
                      <a:r>
                        <a:rPr lang="hu-HU" dirty="0" smtClean="0"/>
                        <a:t>(1−c)</a:t>
                      </a:r>
                      <a:r>
                        <a:rPr lang="hu-HU" baseline="0" dirty="0" smtClean="0"/>
                        <a:t> =</a:t>
                      </a:r>
                      <a:endParaRPr lang="hu-HU" dirty="0" smtClean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2(1−r)</a:t>
                      </a:r>
                      <a:r>
                        <a:rPr lang="hu-HU" baseline="30000" dirty="0" smtClean="0"/>
                        <a:t>.</a:t>
                      </a:r>
                      <a:r>
                        <a:rPr lang="hu-HU" dirty="0" smtClean="0"/>
                        <a:t>(1−c)</a:t>
                      </a:r>
                      <a:r>
                        <a:rPr lang="hu-HU" baseline="0" dirty="0" smtClean="0"/>
                        <a:t> =</a:t>
                      </a:r>
                      <a:endParaRPr lang="hu-HU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573027"/>
              </p:ext>
            </p:extLst>
          </p:nvPr>
        </p:nvGraphicFramePr>
        <p:xfrm>
          <a:off x="4932040" y="5949280"/>
          <a:ext cx="3222358" cy="389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842">
                <a:tc>
                  <a:txBody>
                    <a:bodyPr/>
                    <a:lstStyle/>
                    <a:p>
                      <a:r>
                        <a:rPr lang="hu-HU" dirty="0" smtClean="0"/>
                        <a:t>= 3rc+1−r−c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= 3rc+2−2r−2c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8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kifizetés változása ha r változik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/>
              <a:t>Tfh</a:t>
            </a:r>
            <a:r>
              <a:rPr lang="hu-HU" dirty="0" smtClean="0"/>
              <a:t>. a sorjátékos azon gondolkodik, hogy a fent stratégia választásának r valószínűségét </a:t>
            </a:r>
            <a:r>
              <a:rPr lang="el-GR" dirty="0" smtClean="0"/>
              <a:t>Δ</a:t>
            </a:r>
            <a:r>
              <a:rPr lang="hu-HU" dirty="0" smtClean="0"/>
              <a:t>r-rel megnövelje. Hogyan változik a kifizetés?</a:t>
            </a:r>
          </a:p>
          <a:p>
            <a:r>
              <a:rPr lang="el-GR" dirty="0" smtClean="0"/>
              <a:t>π</a:t>
            </a:r>
            <a:r>
              <a:rPr lang="hu-HU" dirty="0" smtClean="0"/>
              <a:t>(A[r])= 3rc − r </a:t>
            </a:r>
            <a:r>
              <a:rPr lang="hu-HU" dirty="0"/>
              <a:t>− </a:t>
            </a:r>
            <a:r>
              <a:rPr lang="hu-HU" dirty="0" smtClean="0"/>
              <a:t>c + 1</a:t>
            </a:r>
          </a:p>
          <a:p>
            <a:r>
              <a:rPr lang="el-GR" dirty="0"/>
              <a:t>π</a:t>
            </a:r>
            <a:r>
              <a:rPr lang="hu-HU" dirty="0" smtClean="0"/>
              <a:t>(A[r+</a:t>
            </a:r>
            <a:r>
              <a:rPr lang="el-GR" dirty="0"/>
              <a:t>Δ</a:t>
            </a:r>
            <a:r>
              <a:rPr lang="hu-HU" dirty="0"/>
              <a:t>r</a:t>
            </a:r>
            <a:r>
              <a:rPr lang="hu-HU" dirty="0" smtClean="0"/>
              <a:t>])</a:t>
            </a:r>
            <a:r>
              <a:rPr lang="hu-HU" dirty="0"/>
              <a:t> </a:t>
            </a:r>
            <a:r>
              <a:rPr lang="hu-HU" dirty="0" smtClean="0"/>
              <a:t>− </a:t>
            </a:r>
            <a:r>
              <a:rPr lang="el-GR" dirty="0"/>
              <a:t>π</a:t>
            </a:r>
            <a:r>
              <a:rPr lang="hu-HU" dirty="0"/>
              <a:t>(A[r</a:t>
            </a:r>
            <a:r>
              <a:rPr lang="hu-HU" dirty="0" smtClean="0"/>
              <a:t>]) = 3(r+</a:t>
            </a:r>
            <a:r>
              <a:rPr lang="el-GR" dirty="0" smtClean="0"/>
              <a:t>Δ</a:t>
            </a:r>
            <a:r>
              <a:rPr lang="hu-HU" dirty="0" smtClean="0"/>
              <a:t>r)c </a:t>
            </a:r>
            <a:r>
              <a:rPr lang="hu-HU" dirty="0"/>
              <a:t>− (r+</a:t>
            </a:r>
            <a:r>
              <a:rPr lang="el-GR" dirty="0"/>
              <a:t>Δ</a:t>
            </a:r>
            <a:r>
              <a:rPr lang="hu-HU" dirty="0" smtClean="0"/>
              <a:t>r) </a:t>
            </a:r>
            <a:r>
              <a:rPr lang="hu-HU" dirty="0"/>
              <a:t>− c + </a:t>
            </a:r>
            <a:r>
              <a:rPr lang="hu-HU" dirty="0" smtClean="0"/>
              <a:t>1 −    − </a:t>
            </a:r>
            <a:r>
              <a:rPr lang="hu-HU" dirty="0"/>
              <a:t>3rc </a:t>
            </a:r>
            <a:r>
              <a:rPr lang="hu-HU" dirty="0" smtClean="0"/>
              <a:t>+ </a:t>
            </a:r>
            <a:r>
              <a:rPr lang="hu-HU" dirty="0"/>
              <a:t>r </a:t>
            </a:r>
            <a:r>
              <a:rPr lang="hu-HU" dirty="0" smtClean="0"/>
              <a:t>+ </a:t>
            </a:r>
            <a:r>
              <a:rPr lang="hu-HU" dirty="0"/>
              <a:t>c −</a:t>
            </a:r>
            <a:r>
              <a:rPr lang="hu-HU" dirty="0" smtClean="0"/>
              <a:t> 1 = 3</a:t>
            </a:r>
            <a:r>
              <a:rPr lang="el-GR" dirty="0"/>
              <a:t>Δ</a:t>
            </a:r>
            <a:r>
              <a:rPr lang="hu-HU" dirty="0" err="1" smtClean="0"/>
              <a:t>rc</a:t>
            </a:r>
            <a:r>
              <a:rPr lang="hu-HU" dirty="0"/>
              <a:t> − </a:t>
            </a:r>
            <a:r>
              <a:rPr lang="el-GR" dirty="0"/>
              <a:t>Δ</a:t>
            </a:r>
            <a:r>
              <a:rPr lang="hu-HU" dirty="0" smtClean="0"/>
              <a:t>r = (3c </a:t>
            </a:r>
            <a:r>
              <a:rPr lang="hu-HU" dirty="0"/>
              <a:t>− </a:t>
            </a:r>
            <a:r>
              <a:rPr lang="hu-HU" dirty="0" smtClean="0"/>
              <a:t>1)</a:t>
            </a:r>
            <a:r>
              <a:rPr lang="el-GR" dirty="0" smtClean="0"/>
              <a:t>Δ</a:t>
            </a:r>
            <a:r>
              <a:rPr lang="hu-HU" dirty="0"/>
              <a:t>r</a:t>
            </a:r>
            <a:r>
              <a:rPr lang="hu-HU" dirty="0" smtClean="0"/>
              <a:t> </a:t>
            </a:r>
          </a:p>
          <a:p>
            <a:r>
              <a:rPr lang="hu-HU" dirty="0" smtClean="0"/>
              <a:t>E kifejezés értéke akkor pozitív, ha 3c &gt; 1 és negatív, ha 3c &lt; 1; azaz a sorjátékos akkor kívánja majd növelni r értékét, ha c &gt; 1/3 és csökkenteni, ha c &lt; 1/3</a:t>
            </a:r>
            <a:r>
              <a:rPr lang="hu-HU" dirty="0"/>
              <a:t>; illetve bármilyen 0 és 1 közötti valószínűséggel elégedett, ha </a:t>
            </a:r>
            <a:r>
              <a:rPr lang="hu-HU" dirty="0" smtClean="0"/>
              <a:t>c </a:t>
            </a:r>
            <a:r>
              <a:rPr lang="hu-HU" dirty="0"/>
              <a:t>= </a:t>
            </a:r>
            <a:r>
              <a:rPr lang="hu-HU" dirty="0" smtClean="0"/>
              <a:t>1/3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603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kifizetés változása ha c változik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/>
              <a:t>Tfh</a:t>
            </a:r>
            <a:r>
              <a:rPr lang="hu-HU" dirty="0" smtClean="0"/>
              <a:t>. az oszlopjátékos azon gondolkodik, hogy a bal stratégia választásának c valószínűségét </a:t>
            </a:r>
            <a:r>
              <a:rPr lang="el-GR" dirty="0" smtClean="0"/>
              <a:t>Δ</a:t>
            </a:r>
            <a:r>
              <a:rPr lang="hu-HU" dirty="0" smtClean="0"/>
              <a:t>c-vel megnövelje. Hogyan változik a kifizetés?</a:t>
            </a:r>
          </a:p>
          <a:p>
            <a:r>
              <a:rPr lang="el-GR" dirty="0" smtClean="0"/>
              <a:t>π</a:t>
            </a:r>
            <a:r>
              <a:rPr lang="hu-HU" dirty="0" smtClean="0"/>
              <a:t>(B[c])= 3rc − 2r </a:t>
            </a:r>
            <a:r>
              <a:rPr lang="hu-HU" dirty="0"/>
              <a:t>− </a:t>
            </a:r>
            <a:r>
              <a:rPr lang="hu-HU" dirty="0" smtClean="0"/>
              <a:t>2c + 2</a:t>
            </a:r>
          </a:p>
          <a:p>
            <a:r>
              <a:rPr lang="el-GR" dirty="0"/>
              <a:t>π</a:t>
            </a:r>
            <a:r>
              <a:rPr lang="hu-HU" dirty="0" smtClean="0"/>
              <a:t>(B[c+</a:t>
            </a:r>
            <a:r>
              <a:rPr lang="el-GR" dirty="0" smtClean="0"/>
              <a:t>Δ</a:t>
            </a:r>
            <a:r>
              <a:rPr lang="hu-HU" dirty="0" smtClean="0"/>
              <a:t>c]) − </a:t>
            </a:r>
            <a:r>
              <a:rPr lang="el-GR" dirty="0"/>
              <a:t>π</a:t>
            </a:r>
            <a:r>
              <a:rPr lang="hu-HU" dirty="0" smtClean="0"/>
              <a:t>(B[c]) = 3(c+</a:t>
            </a:r>
            <a:r>
              <a:rPr lang="el-GR" dirty="0" smtClean="0"/>
              <a:t>Δ</a:t>
            </a:r>
            <a:r>
              <a:rPr lang="hu-HU" dirty="0" smtClean="0"/>
              <a:t>c)r </a:t>
            </a:r>
            <a:r>
              <a:rPr lang="hu-HU" dirty="0"/>
              <a:t>− </a:t>
            </a:r>
            <a:r>
              <a:rPr lang="hu-HU" dirty="0" smtClean="0"/>
              <a:t>2(c+</a:t>
            </a:r>
            <a:r>
              <a:rPr lang="el-GR" dirty="0" smtClean="0"/>
              <a:t>Δ</a:t>
            </a:r>
            <a:r>
              <a:rPr lang="hu-HU" dirty="0" smtClean="0"/>
              <a:t>c) </a:t>
            </a:r>
            <a:r>
              <a:rPr lang="hu-HU" dirty="0"/>
              <a:t>− </a:t>
            </a:r>
            <a:r>
              <a:rPr lang="hu-HU" dirty="0" smtClean="0"/>
              <a:t>2r + 2 − </a:t>
            </a:r>
            <a:r>
              <a:rPr lang="hu-HU" dirty="0"/>
              <a:t>− </a:t>
            </a:r>
            <a:r>
              <a:rPr lang="hu-HU" dirty="0" smtClean="0"/>
              <a:t>3rc + 2c + 2r </a:t>
            </a:r>
            <a:r>
              <a:rPr lang="hu-HU" dirty="0"/>
              <a:t>−</a:t>
            </a:r>
            <a:r>
              <a:rPr lang="hu-HU" dirty="0" smtClean="0"/>
              <a:t> 2 = 3</a:t>
            </a:r>
            <a:r>
              <a:rPr lang="el-GR" dirty="0"/>
              <a:t>Δ</a:t>
            </a:r>
            <a:r>
              <a:rPr lang="hu-HU" dirty="0" err="1" smtClean="0"/>
              <a:t>rc</a:t>
            </a:r>
            <a:r>
              <a:rPr lang="hu-HU" dirty="0"/>
              <a:t> − </a:t>
            </a:r>
            <a:r>
              <a:rPr lang="hu-HU" dirty="0" smtClean="0"/>
              <a:t>2</a:t>
            </a:r>
            <a:r>
              <a:rPr lang="el-GR" dirty="0" smtClean="0"/>
              <a:t>Δ</a:t>
            </a:r>
            <a:r>
              <a:rPr lang="hu-HU" dirty="0" smtClean="0"/>
              <a:t>c = (3r </a:t>
            </a:r>
            <a:r>
              <a:rPr lang="hu-HU" dirty="0"/>
              <a:t>− </a:t>
            </a:r>
            <a:r>
              <a:rPr lang="hu-HU" dirty="0" smtClean="0"/>
              <a:t>2)</a:t>
            </a:r>
            <a:r>
              <a:rPr lang="el-GR" dirty="0" smtClean="0"/>
              <a:t>Δ</a:t>
            </a:r>
            <a:r>
              <a:rPr lang="hu-HU" dirty="0" smtClean="0"/>
              <a:t>c </a:t>
            </a:r>
          </a:p>
          <a:p>
            <a:r>
              <a:rPr lang="hu-HU" dirty="0" smtClean="0"/>
              <a:t>E kifejezés értéke akkor pozitív, ha 3r &gt; 2 és negatív, ha 3r &lt; 2; azaz az oszlopjátékos akkor kívánja majd növelni c értékét, ha r &gt; 2/3 és csökkenteni, ha r &lt; 2/3; illetve bármilyen 0 és 1 közötti valószínűséggel elégedett, ha r = 2/3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466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legjobbválasz-görbék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hu-HU" dirty="0" smtClean="0"/>
              <a:t>Ezeket az információkat felhasználva megrajzolhatók a legjobbválasz-görbék.</a:t>
            </a:r>
          </a:p>
          <a:p>
            <a:r>
              <a:rPr lang="hu-HU" dirty="0" smtClean="0"/>
              <a:t>Ha az oszlopjátékos c = 0-t választ, akkor a sorjátékos az r értékét a lehető legkisebb értéken szeretné meghatározni, ami r = 0.</a:t>
            </a:r>
          </a:p>
          <a:p>
            <a:r>
              <a:rPr lang="hu-HU" dirty="0" smtClean="0"/>
              <a:t>Ez a választás nem változik, amíg c &lt; 1/3, ha viszont c = 1/3, </a:t>
            </a:r>
            <a:r>
              <a:rPr lang="hu-HU" dirty="0"/>
              <a:t>akkor bármely r</a:t>
            </a:r>
            <a:r>
              <a:rPr lang="hu-HU" dirty="0" smtClean="0"/>
              <a:t>∈(0;1) legjobb válasznak minősül. Ha c &gt; 1/3, akkor a sorjátékos legjobb válasza r = 1.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31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986" y="499169"/>
            <a:ext cx="3672408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Legjobbválasz-görbe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772816"/>
            <a:ext cx="3528392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Hasonlóan, amíg r &lt; 2/3, addig c=0; ha r &gt; 2/3, akkor c=1 a legjobb válasz, ill. ha r = 2/3, akkor c 0 és 1 között bármennyi lehet.</a:t>
            </a:r>
          </a:p>
          <a:p>
            <a:pPr marL="0" indent="0">
              <a:buNone/>
            </a:pPr>
            <a:r>
              <a:rPr lang="hu-HU" sz="2400" dirty="0" smtClean="0"/>
              <a:t>A három </a:t>
            </a:r>
            <a:r>
              <a:rPr lang="hu-HU" sz="2400" dirty="0" err="1" smtClean="0"/>
              <a:t>Nash-egyensúly</a:t>
            </a:r>
            <a:r>
              <a:rPr lang="hu-HU" sz="2400" dirty="0" smtClean="0"/>
              <a:t> a metszéspontokban található: (0;</a:t>
            </a:r>
            <a:r>
              <a:rPr lang="hu-HU" sz="2400" dirty="0" err="1" smtClean="0"/>
              <a:t>0</a:t>
            </a:r>
            <a:r>
              <a:rPr lang="hu-HU" sz="2400" dirty="0" smtClean="0"/>
              <a:t>), (1;</a:t>
            </a:r>
            <a:r>
              <a:rPr lang="hu-HU" sz="2400" dirty="0" err="1" smtClean="0"/>
              <a:t>1</a:t>
            </a:r>
            <a:r>
              <a:rPr lang="hu-HU" sz="2400" dirty="0" smtClean="0"/>
              <a:t>) és (2/3;1/3).</a:t>
            </a:r>
            <a:endParaRPr lang="hu-HU" sz="2400" dirty="0"/>
          </a:p>
        </p:txBody>
      </p:sp>
      <p:sp>
        <p:nvSpPr>
          <p:cNvPr id="4" name="Téglalap 3"/>
          <p:cNvSpPr/>
          <p:nvPr/>
        </p:nvSpPr>
        <p:spPr>
          <a:xfrm>
            <a:off x="4067944" y="1547554"/>
            <a:ext cx="4464496" cy="4464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4067944" y="6021288"/>
            <a:ext cx="48965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flipV="1">
            <a:off x="4067944" y="1052736"/>
            <a:ext cx="0" cy="4968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4067944" y="107066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8703127" y="5690206"/>
            <a:ext cx="440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</a:t>
            </a:r>
            <a:endParaRPr lang="hu-HU" dirty="0"/>
          </a:p>
        </p:txBody>
      </p:sp>
      <p:cxnSp>
        <p:nvCxnSpPr>
          <p:cNvPr id="13" name="Egyenes összekötő 12"/>
          <p:cNvCxnSpPr/>
          <p:nvPr/>
        </p:nvCxnSpPr>
        <p:spPr>
          <a:xfrm>
            <a:off x="4067944" y="4512178"/>
            <a:ext cx="4464495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045638" y="1534978"/>
            <a:ext cx="1" cy="4464000"/>
          </a:xfrm>
          <a:prstGeom prst="line">
            <a:avLst/>
          </a:prstGeom>
          <a:ln w="412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8532440" y="1534978"/>
            <a:ext cx="0" cy="2977200"/>
          </a:xfrm>
          <a:prstGeom prst="line">
            <a:avLst/>
          </a:prstGeom>
          <a:ln w="31750">
            <a:solidFill>
              <a:srgbClr val="00B05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>
            <a:off x="4067944" y="4510378"/>
            <a:ext cx="0" cy="1488600"/>
          </a:xfrm>
          <a:prstGeom prst="line">
            <a:avLst/>
          </a:prstGeom>
          <a:ln w="317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 flipH="1">
            <a:off x="7045639" y="1547554"/>
            <a:ext cx="1488848" cy="0"/>
          </a:xfrm>
          <a:prstGeom prst="line">
            <a:avLst/>
          </a:prstGeom>
          <a:ln w="41275">
            <a:solidFill>
              <a:srgbClr val="FFC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/>
          <p:cNvSpPr txBox="1"/>
          <p:nvPr/>
        </p:nvSpPr>
        <p:spPr>
          <a:xfrm>
            <a:off x="3779912" y="58748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0</a:t>
            </a:r>
            <a:endParaRPr lang="hu-HU" dirty="0"/>
          </a:p>
        </p:txBody>
      </p:sp>
      <p:cxnSp>
        <p:nvCxnSpPr>
          <p:cNvPr id="23" name="Egyenes összekötő 22"/>
          <p:cNvCxnSpPr/>
          <p:nvPr/>
        </p:nvCxnSpPr>
        <p:spPr>
          <a:xfrm flipH="1">
            <a:off x="4067944" y="5998978"/>
            <a:ext cx="2977695" cy="0"/>
          </a:xfrm>
          <a:prstGeom prst="line">
            <a:avLst/>
          </a:prstGeom>
          <a:ln w="4127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zis 33"/>
          <p:cNvSpPr/>
          <p:nvPr/>
        </p:nvSpPr>
        <p:spPr>
          <a:xfrm>
            <a:off x="7033655" y="4469393"/>
            <a:ext cx="54000" cy="54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Szövegdoboz 35"/>
          <p:cNvSpPr txBox="1"/>
          <p:nvPr/>
        </p:nvSpPr>
        <p:spPr>
          <a:xfrm>
            <a:off x="4404663" y="535264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oszlopjátékos legjobb választása</a:t>
            </a:r>
            <a:endParaRPr lang="hu-HU" dirty="0"/>
          </a:p>
        </p:txBody>
      </p:sp>
      <p:cxnSp>
        <p:nvCxnSpPr>
          <p:cNvPr id="38" name="Egyenes összekötő nyíllal 37"/>
          <p:cNvCxnSpPr/>
          <p:nvPr/>
        </p:nvCxnSpPr>
        <p:spPr>
          <a:xfrm flipH="1" flipV="1">
            <a:off x="6156176" y="5675812"/>
            <a:ext cx="360040" cy="323166"/>
          </a:xfrm>
          <a:prstGeom prst="straightConnector1">
            <a:avLst/>
          </a:prstGeom>
          <a:ln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zövegdoboz 38"/>
          <p:cNvSpPr txBox="1"/>
          <p:nvPr/>
        </p:nvSpPr>
        <p:spPr>
          <a:xfrm>
            <a:off x="4404663" y="3889675"/>
            <a:ext cx="193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sorjátékos legjobb választása</a:t>
            </a:r>
            <a:endParaRPr lang="hu-HU" dirty="0"/>
          </a:p>
        </p:txBody>
      </p:sp>
      <p:cxnSp>
        <p:nvCxnSpPr>
          <p:cNvPr id="41" name="Egyenes összekötő nyíllal 40"/>
          <p:cNvCxnSpPr/>
          <p:nvPr/>
        </p:nvCxnSpPr>
        <p:spPr>
          <a:xfrm flipV="1">
            <a:off x="4283968" y="4212840"/>
            <a:ext cx="144016" cy="25655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86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Nash-egyensúly és </a:t>
            </a:r>
            <a:br>
              <a:rPr lang="hu-HU" dirty="0" smtClean="0"/>
            </a:br>
            <a:r>
              <a:rPr lang="hu-HU" dirty="0" smtClean="0"/>
              <a:t>a </a:t>
            </a:r>
            <a:r>
              <a:rPr lang="hu-HU" dirty="0" err="1" smtClean="0"/>
              <a:t>Pareto-hatékonyság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A tökéletes verseny esetében „jól működött” az ún. „láthatatlan kéz”, azaz az egyes szereplők optimális döntései egyben a társadalom számára is optimális (ún. </a:t>
            </a:r>
            <a:r>
              <a:rPr lang="hu-HU" dirty="0" err="1" smtClean="0"/>
              <a:t>Pareto-hatékony</a:t>
            </a:r>
            <a:r>
              <a:rPr lang="hu-HU" dirty="0" smtClean="0"/>
              <a:t>) eredményre vezettek.</a:t>
            </a:r>
          </a:p>
          <a:p>
            <a:r>
              <a:rPr lang="hu-HU" dirty="0" smtClean="0"/>
              <a:t>A Nash-egyensúly esetében viszont ez nem feltétlenül teljesül, tehát elképzelhető, hogy bár mindkét fél a maga számára optimális döntést hoz, a végső kifizetés egy másik döntés esetén mindkettejük számára magasabb lehetett volna.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Fogolydilemma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hu-HU" dirty="0" smtClean="0"/>
              <a:t>Alapszituáció: Két előzetesben lévő gyanúsítottat külön hallgatnak ki. Mindketten dönthetnek, hogy vallomást tesznek-e a másikra vagy tagadják a bűntény elkövetését.</a:t>
            </a:r>
          </a:p>
          <a:p>
            <a:r>
              <a:rPr lang="hu-HU" dirty="0" smtClean="0"/>
              <a:t>Ha csak egyikük vall, őt elengedik, és a másik 6 hónap büntetést kap; ha mindkettejük, akkor pedig 3-3 hónapot. Ha mindketten tagadnak, akkor egy kisebb bűncselekmény alapján 1-1 hónap büntetést kapnak.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fogolydilemma kifizetési mátrixa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448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	Mindkét játékos számára a vallomástétel lesz a domináns stratégia [(-3 &gt; -6) és (0 &gt; -1)], így a (vall; </a:t>
            </a:r>
            <a:r>
              <a:rPr lang="hu-HU" dirty="0" err="1" smtClean="0"/>
              <a:t>vall</a:t>
            </a:r>
            <a:r>
              <a:rPr lang="hu-HU" dirty="0" smtClean="0"/>
              <a:t>) kimenet lesz a domináns stratégián alapuló egyensúly, de ez nem </a:t>
            </a:r>
            <a:r>
              <a:rPr lang="hu-HU" dirty="0" err="1" smtClean="0"/>
              <a:t>Pareto-hatékony</a:t>
            </a:r>
            <a:r>
              <a:rPr lang="hu-HU" dirty="0"/>
              <a:t>.</a:t>
            </a:r>
          </a:p>
        </p:txBody>
      </p:sp>
      <p:graphicFrame>
        <p:nvGraphicFramePr>
          <p:cNvPr id="4" name="Tartalom helye 5"/>
          <p:cNvGraphicFramePr>
            <a:graphicFrameLocks/>
          </p:cNvGraphicFramePr>
          <p:nvPr/>
        </p:nvGraphicFramePr>
        <p:xfrm>
          <a:off x="2123728" y="1600200"/>
          <a:ext cx="6563072" cy="254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0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7220">
                <a:tc rowSpan="2" gridSpan="2">
                  <a:txBody>
                    <a:bodyPr/>
                    <a:lstStyle/>
                    <a:p>
                      <a:endParaRPr lang="hu-HU" sz="3200" dirty="0"/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sz="3200" dirty="0" smtClean="0"/>
                        <a:t>2.</a:t>
                      </a:r>
                      <a:r>
                        <a:rPr lang="hu-HU" sz="3200" baseline="0" dirty="0" smtClean="0"/>
                        <a:t> </a:t>
                      </a:r>
                      <a:r>
                        <a:rPr lang="hu-HU" sz="3200" baseline="0" dirty="0" err="1" smtClean="0"/>
                        <a:t>gyanusított</a:t>
                      </a:r>
                      <a:endParaRPr lang="hu-H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22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Vall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Tagad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220">
                <a:tc rowSpan="2">
                  <a:txBody>
                    <a:bodyPr/>
                    <a:lstStyle/>
                    <a:p>
                      <a:r>
                        <a:rPr lang="hu-HU" sz="3200" dirty="0" smtClean="0"/>
                        <a:t>1.gyanú- </a:t>
                      </a:r>
                      <a:r>
                        <a:rPr lang="hu-HU" sz="3200" dirty="0" err="1" smtClean="0"/>
                        <a:t>sított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Vall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(-3</a:t>
                      </a:r>
                      <a:r>
                        <a:rPr lang="hu-HU" sz="3200" baseline="0" dirty="0" smtClean="0"/>
                        <a:t>;</a:t>
                      </a:r>
                      <a:r>
                        <a:rPr lang="hu-HU" sz="3200" baseline="0" dirty="0" err="1" smtClean="0"/>
                        <a:t>-3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(0;-6)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22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Tagad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(-6;0)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(-1;</a:t>
                      </a:r>
                      <a:r>
                        <a:rPr lang="hu-HU" sz="3200" dirty="0" err="1" smtClean="0"/>
                        <a:t>-1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467544" y="1268760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Ha mindketten biztosak lehetnének abban, hogy a másik nem fog „köpni”, akkor kisebb büntetéssel is megúszhatnák.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2123728" y="2204864"/>
            <a:ext cx="3240360" cy="646331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A kifizetések a börtönben töltendő hónapok -1*</a:t>
            </a:r>
            <a:r>
              <a:rPr lang="hu-HU" dirty="0" err="1" smtClean="0"/>
              <a:t>-esei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fogolydilemma-játék </a:t>
            </a:r>
            <a:br>
              <a:rPr lang="hu-HU" dirty="0" smtClean="0"/>
            </a:br>
            <a:r>
              <a:rPr lang="hu-HU" dirty="0" smtClean="0"/>
              <a:t>közgazdasági alkalmazásai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hu-HU" dirty="0" smtClean="0"/>
              <a:t>Ez a gondolatmenet alkalmazható arra az esetre, ha egy </a:t>
            </a:r>
            <a:r>
              <a:rPr lang="hu-HU" dirty="0" err="1" smtClean="0"/>
              <a:t>duopolista</a:t>
            </a:r>
            <a:r>
              <a:rPr lang="hu-HU" dirty="0" smtClean="0"/>
              <a:t> iparágban a vállalatok kartellbe tömörülnek, azaz nem egymással versengve a saját, hanem az együttes profitjukat próbálják maximalizálni.</a:t>
            </a:r>
          </a:p>
          <a:p>
            <a:r>
              <a:rPr lang="hu-HU" dirty="0" smtClean="0"/>
              <a:t>Ilyenkor az optimális kimenet érdekében mindkettejüknek a „monopolista” árhoz kellene tartaniuk magukat, de az egyéni profitjukat növelhetnék, ha a megállapodást megszegve árat csökkentenének.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Ismételt játékok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hu-HU" dirty="0" smtClean="0"/>
              <a:t>A játék kimenete különbözhet akkor, ha a játékot nem csak egyszer játszanák le, hanem a szereplők többször kerülnének ugyanabba a helyzetbe. </a:t>
            </a:r>
          </a:p>
          <a:p>
            <a:r>
              <a:rPr lang="hu-HU" dirty="0" smtClean="0"/>
              <a:t>Az előző példában például, ha a vállalat tudja, hogy a kartell-megállapodás megszegéséért a versenytársa „meg tudja büntetni őt”, azzal hogy csökkenti az árait, akkor ez kevésbé kifizetődővé tehetné számára a csalást.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Játékelméleti megközelítés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hu-HU" dirty="0" smtClean="0"/>
              <a:t>A gazdasági szereplők stratégiai egymásra hatása nagyon változatos módokon történhet, és ezen interakciókat elvileg sokféle módon elemezhetnénk, de legcélszerűbb a játékelmélet eszköztárát segítségül hívnunk.</a:t>
            </a:r>
          </a:p>
          <a:p>
            <a:r>
              <a:rPr lang="hu-HU" dirty="0" smtClean="0"/>
              <a:t>Az interakciót, a „játékot” egy ún. kifizetési mátrix segítségével írjuk le, és kétszemélyes, véges számú stratégiát tartalmazó játékokkal foglalkozunk.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Véges sokszor ismételt játék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hu-HU" sz="2800" smtClean="0"/>
              <a:t>Ha a </a:t>
            </a:r>
            <a:r>
              <a:rPr lang="hu-HU" sz="2800" dirty="0" smtClean="0"/>
              <a:t>játékot csupán véges számban ismétlik meg, és mindketten tudják, hogy melyik lesz az utolsó forduló, akkor ebben a fordulóban úgy kell viselkedniük, mintha a játékot csak egyszer játszanák le, azaz pl. mindketten cserbenhagyják a másikat.</a:t>
            </a:r>
          </a:p>
          <a:p>
            <a:r>
              <a:rPr lang="hu-HU" sz="2800" dirty="0" smtClean="0"/>
              <a:t>Ha viszont tudják, hogy a másik az utolsó alkalommal cserben fogja őket hagyni, akkor már az utolsó előtti alkalommal sem kell kalkulálniuk azzal, hogy legközelebb a társuk bosszúból nem fog kooperálni, mert tudják, hogy ez úgyis mindenképpen </a:t>
            </a:r>
            <a:r>
              <a:rPr lang="hu-HU" sz="2800" dirty="0" err="1" smtClean="0"/>
              <a:t>bekövet-kezik</a:t>
            </a:r>
            <a:r>
              <a:rPr lang="hu-HU" sz="2800" dirty="0" smtClean="0"/>
              <a:t>, így az utolsó előtti fordulóban is csalnak.</a:t>
            </a:r>
          </a:p>
          <a:p>
            <a:r>
              <a:rPr lang="hu-HU" sz="2800" dirty="0" smtClean="0"/>
              <a:t>Ezt a gondolatmenetet kiterjesztve pedig már az első fordulóban is mindketten csalni fognak.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Végtelen sokszor ismételt játék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616624"/>
          </a:xfrm>
        </p:spPr>
        <p:txBody>
          <a:bodyPr>
            <a:noAutofit/>
          </a:bodyPr>
          <a:lstStyle/>
          <a:p>
            <a:r>
              <a:rPr lang="hu-HU" sz="2700" dirty="0" smtClean="0"/>
              <a:t>Ha azonban a játék végtelen sokszor ismétlődhet, akkor van mód az ellenfél magatartásának befolyásolására. </a:t>
            </a:r>
          </a:p>
          <a:p>
            <a:r>
              <a:rPr lang="hu-HU" sz="2700" dirty="0" smtClean="0"/>
              <a:t>Ilyenkor a döntésünket attól is függővé tehetjük, hogy a másik az előző forduló(k)</a:t>
            </a:r>
            <a:r>
              <a:rPr lang="hu-HU" sz="2700" dirty="0" err="1" smtClean="0"/>
              <a:t>ban</a:t>
            </a:r>
            <a:r>
              <a:rPr lang="hu-HU" sz="2700" dirty="0" smtClean="0"/>
              <a:t> mit lépett; és a nem-kooperatív magatartását „megbüntethetjük”, rákényszerítve a kooperálásra.</a:t>
            </a:r>
          </a:p>
          <a:p>
            <a:r>
              <a:rPr lang="hu-HU" sz="2700" dirty="0" smtClean="0"/>
              <a:t>Míg az egyszer lejátszott, és a véges számban ismételt fogoly-dilemma típusú játék esetében mindig a „vallomástétel” a nyerő stratégia, a végtelen sokszor ismételt játékban sikeresebbek lehetnek az eleinte együttműködő, de a másik cserbenhagyását a következő fordulóban megbosszuló „szemet-szemért stratégiák” (</a:t>
            </a:r>
            <a:r>
              <a:rPr lang="hu-HU" sz="2700" i="1" dirty="0" err="1" smtClean="0"/>
              <a:t>tit</a:t>
            </a:r>
            <a:r>
              <a:rPr lang="hu-HU" sz="2700" i="1" dirty="0" smtClean="0"/>
              <a:t> for tat</a:t>
            </a:r>
            <a:r>
              <a:rPr lang="hu-HU" sz="2700" dirty="0" smtClean="0"/>
              <a:t>; </a:t>
            </a:r>
            <a:r>
              <a:rPr lang="hu-HU" sz="2700" i="1" dirty="0" err="1" smtClean="0"/>
              <a:t>tit</a:t>
            </a:r>
            <a:r>
              <a:rPr lang="hu-HU" sz="2700" i="1" dirty="0" smtClean="0"/>
              <a:t> for </a:t>
            </a:r>
            <a:r>
              <a:rPr lang="hu-HU" sz="2700" i="1" dirty="0" err="1" smtClean="0"/>
              <a:t>two</a:t>
            </a:r>
            <a:r>
              <a:rPr lang="hu-HU" sz="2700" i="1" dirty="0" smtClean="0"/>
              <a:t> </a:t>
            </a:r>
            <a:r>
              <a:rPr lang="hu-HU" sz="2700" i="1" dirty="0" err="1" smtClean="0"/>
              <a:t>tats</a:t>
            </a:r>
            <a:r>
              <a:rPr lang="hu-HU" sz="2700" dirty="0" smtClean="0"/>
              <a:t>). </a:t>
            </a:r>
            <a:endParaRPr lang="hu-H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Szekvenciális játékok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játékosok gyakran nem egy időben, hanem egymás után hozzák meg a döntéseiket, pl. </a:t>
            </a:r>
            <a:r>
              <a:rPr lang="hu-HU" b="1" dirty="0" smtClean="0"/>
              <a:t>A</a:t>
            </a:r>
            <a:r>
              <a:rPr lang="hu-HU" dirty="0" smtClean="0"/>
              <a:t> játékos először dönt arról, hogy a fent vagy a lent opciót válassza, és </a:t>
            </a:r>
            <a:r>
              <a:rPr lang="hu-HU" b="1" dirty="0" smtClean="0"/>
              <a:t>B</a:t>
            </a:r>
            <a:r>
              <a:rPr lang="hu-HU" dirty="0" smtClean="0"/>
              <a:t> csak ezután dönti el, hogy a bal vagy a jobb opciót válassza.</a:t>
            </a:r>
          </a:p>
          <a:p>
            <a:r>
              <a:rPr lang="hu-HU" dirty="0" smtClean="0"/>
              <a:t>Ekkor a kifizetési mátrix helyett a játékot ún. extenzív formában (döntési fával) ábrázoljuk, ami a választás időbeliségét is tükrözi.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448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	A fenti játékban pl. két Nash-egyensúlyi pont is van, a (fent; bal) és a (lent; jobb), de ha B csak A után hozza meg a döntését, akkor ezek közül csak az egyik valósulhat meg. </a:t>
            </a:r>
            <a:endParaRPr lang="hu-HU" dirty="0"/>
          </a:p>
        </p:txBody>
      </p:sp>
      <p:graphicFrame>
        <p:nvGraphicFramePr>
          <p:cNvPr id="4" name="Tartalom helye 5"/>
          <p:cNvGraphicFramePr>
            <a:graphicFrameLocks/>
          </p:cNvGraphicFramePr>
          <p:nvPr/>
        </p:nvGraphicFramePr>
        <p:xfrm>
          <a:off x="2123728" y="1600200"/>
          <a:ext cx="6563072" cy="254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0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7220">
                <a:tc rowSpan="2" gridSpan="2">
                  <a:txBody>
                    <a:bodyPr/>
                    <a:lstStyle/>
                    <a:p>
                      <a:endParaRPr lang="hu-HU" sz="3200" dirty="0"/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sz="3200" dirty="0" smtClean="0"/>
                        <a:t>B (oszlop)játékos</a:t>
                      </a:r>
                      <a:endParaRPr lang="hu-H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22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Bal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Jobb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220">
                <a:tc rowSpan="2">
                  <a:txBody>
                    <a:bodyPr/>
                    <a:lstStyle/>
                    <a:p>
                      <a:r>
                        <a:rPr lang="hu-HU" sz="3200" dirty="0" smtClean="0"/>
                        <a:t>A (sor-) játékos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Fent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(1</a:t>
                      </a:r>
                      <a:r>
                        <a:rPr lang="hu-HU" sz="3200" baseline="0" dirty="0" smtClean="0"/>
                        <a:t>;9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(1;9)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22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Lent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(0;</a:t>
                      </a:r>
                      <a:r>
                        <a:rPr lang="hu-HU" sz="3200" dirty="0" err="1" smtClean="0"/>
                        <a:t>0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(2;1)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395536" y="1268611"/>
            <a:ext cx="4752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 kifizetési mátrix elrejti a tényt, hogy az egyik játékos tudni fogja, hogy a másik mit választott az ő döntése előtt; nem érzékelteti a játék aszimmetrikus természetét.</a:t>
            </a:r>
            <a:endParaRPr lang="hu-HU" sz="20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1156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Szekvenciális játék „kifizetési mátrixa”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Extenzív formában </a:t>
            </a:r>
            <a:br>
              <a:rPr lang="hu-HU" dirty="0" smtClean="0"/>
            </a:br>
            <a:r>
              <a:rPr lang="hu-HU" dirty="0" smtClean="0"/>
              <a:t>felírt szekvenciális játék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11560" y="1556792"/>
            <a:ext cx="7992888" cy="4752528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755576" y="393305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</a:t>
            </a:r>
            <a:r>
              <a:rPr lang="hu-HU" b="1" dirty="0" smtClean="0"/>
              <a:t>A</a:t>
            </a:r>
            <a:r>
              <a:rPr lang="hu-HU" dirty="0" smtClean="0"/>
              <a:t> játékos választása</a:t>
            </a:r>
            <a:endParaRPr lang="hu-HU" dirty="0"/>
          </a:p>
        </p:txBody>
      </p:sp>
      <p:cxnSp>
        <p:nvCxnSpPr>
          <p:cNvPr id="7" name="Egyenes összekötő 6"/>
          <p:cNvCxnSpPr/>
          <p:nvPr/>
        </p:nvCxnSpPr>
        <p:spPr>
          <a:xfrm flipV="1">
            <a:off x="2123728" y="3140968"/>
            <a:ext cx="2448272" cy="1008112"/>
          </a:xfrm>
          <a:prstGeom prst="line">
            <a:avLst/>
          </a:prstGeom>
          <a:ln w="3810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V="1">
            <a:off x="2123728" y="4149080"/>
            <a:ext cx="2448272" cy="1008112"/>
          </a:xfrm>
          <a:prstGeom prst="line">
            <a:avLst/>
          </a:prstGeom>
          <a:ln w="38100">
            <a:solidFill>
              <a:srgbClr val="C00000"/>
            </a:solidFill>
            <a:headEnd type="oval"/>
            <a:tailEnd type="oval"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V="1">
            <a:off x="4572000" y="2420888"/>
            <a:ext cx="2448272" cy="720000"/>
          </a:xfrm>
          <a:prstGeom prst="line">
            <a:avLst/>
          </a:prstGeom>
          <a:ln w="3810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V="1">
            <a:off x="4572000" y="3140968"/>
            <a:ext cx="2448272" cy="720000"/>
          </a:xfrm>
          <a:prstGeom prst="line">
            <a:avLst/>
          </a:prstGeom>
          <a:ln w="38100">
            <a:solidFill>
              <a:srgbClr val="C00000"/>
            </a:solidFill>
            <a:headEnd type="oval"/>
            <a:tailEnd type="oval"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4572000" y="5157192"/>
            <a:ext cx="2448272" cy="720000"/>
          </a:xfrm>
          <a:prstGeom prst="line">
            <a:avLst/>
          </a:prstGeom>
          <a:ln w="38100">
            <a:solidFill>
              <a:srgbClr val="C00000"/>
            </a:solidFill>
            <a:headEnd type="oval"/>
            <a:tailEnd type="oval"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V="1">
            <a:off x="4572000" y="4437112"/>
            <a:ext cx="2448272" cy="720000"/>
          </a:xfrm>
          <a:prstGeom prst="line">
            <a:avLst/>
          </a:prstGeom>
          <a:ln w="3810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2627784" y="32129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Fent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2627784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Lent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5148064" y="24208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Bal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5076056" y="35010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Jobb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5148064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Bal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5076056" y="54452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Jobb</a:t>
            </a:r>
            <a:endParaRPr lang="hu-HU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3419872" y="242088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b="1" dirty="0" smtClean="0"/>
              <a:t>B</a:t>
            </a:r>
            <a:r>
              <a:rPr lang="hu-HU" dirty="0" smtClean="0"/>
              <a:t> játékos választása</a:t>
            </a:r>
            <a:endParaRPr lang="hu-HU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3420000" y="515719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b="1" dirty="0" smtClean="0"/>
              <a:t>B</a:t>
            </a:r>
            <a:r>
              <a:rPr lang="hu-HU" dirty="0" smtClean="0"/>
              <a:t> játékos választása</a:t>
            </a:r>
            <a:endParaRPr lang="hu-HU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7020272" y="162880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Kifizetések:</a:t>
            </a:r>
          </a:p>
          <a:p>
            <a:r>
              <a:rPr lang="hu-HU" dirty="0" smtClean="0"/>
              <a:t>     A,     </a:t>
            </a:r>
            <a:r>
              <a:rPr lang="hu-HU" i="1" dirty="0" smtClean="0"/>
              <a:t>B</a:t>
            </a:r>
            <a:endParaRPr lang="hu-HU" i="1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7272000" y="22048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1,      9</a:t>
            </a:r>
            <a:endParaRPr lang="hu-HU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7272000" y="37170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1,      9</a:t>
            </a:r>
            <a:endParaRPr lang="hu-HU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7272000" y="42930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0,      </a:t>
            </a:r>
            <a:r>
              <a:rPr lang="hu-HU" dirty="0" err="1" smtClean="0"/>
              <a:t>0</a:t>
            </a:r>
            <a:endParaRPr lang="hu-HU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7272000" y="57332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2,      1</a:t>
            </a:r>
            <a:endParaRPr lang="hu-HU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899592" y="184482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Amikor B dönt, már ismeri A választását.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A játék megoldása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Ha az </a:t>
            </a:r>
            <a:r>
              <a:rPr lang="hu-HU" b="1" dirty="0" smtClean="0"/>
              <a:t>A</a:t>
            </a:r>
            <a:r>
              <a:rPr lang="hu-HU" dirty="0" smtClean="0"/>
              <a:t> játékos már meghozta a döntését, és a fentet választotta, akkor </a:t>
            </a:r>
            <a:r>
              <a:rPr lang="hu-HU" b="1" dirty="0" smtClean="0"/>
              <a:t>B</a:t>
            </a:r>
            <a:r>
              <a:rPr lang="hu-HU" dirty="0" smtClean="0"/>
              <a:t> bármit választ, a játék kifizetése (1; 9) lesz.</a:t>
            </a:r>
          </a:p>
          <a:p>
            <a:r>
              <a:rPr lang="hu-HU" dirty="0" smtClean="0"/>
              <a:t>Ha viszont </a:t>
            </a:r>
            <a:r>
              <a:rPr lang="hu-HU" b="1" dirty="0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lentet választja, akkor B számára célszerű a jobbot választani (1 &gt; 0), így a játék kifizetése (2; 1) lesz.</a:t>
            </a:r>
          </a:p>
          <a:p>
            <a:r>
              <a:rPr lang="hu-HU" dirty="0" smtClean="0"/>
              <a:t>Így, amikor </a:t>
            </a:r>
            <a:r>
              <a:rPr lang="hu-HU" b="1" dirty="0" smtClean="0"/>
              <a:t>A</a:t>
            </a:r>
            <a:r>
              <a:rPr lang="hu-HU" dirty="0" smtClean="0"/>
              <a:t> kezdetben dönt, akkor már figyelembe veheti </a:t>
            </a:r>
            <a:r>
              <a:rPr lang="hu-HU" b="1" dirty="0" smtClean="0"/>
              <a:t>B </a:t>
            </a:r>
            <a:r>
              <a:rPr lang="hu-HU" dirty="0" smtClean="0"/>
              <a:t>várható reakcióját, és a fent döntés 1; a lent döntés (a várható „jobb” döntés esetén) 2 hasznosságot jelent számára.</a:t>
            </a:r>
          </a:p>
          <a:p>
            <a:r>
              <a:rPr lang="hu-HU" b="1" dirty="0" smtClean="0"/>
              <a:t>A </a:t>
            </a:r>
            <a:r>
              <a:rPr lang="hu-HU" dirty="0" smtClean="0"/>
              <a:t>így a lentet, </a:t>
            </a:r>
            <a:r>
              <a:rPr lang="hu-HU" b="1" dirty="0" smtClean="0"/>
              <a:t>B</a:t>
            </a:r>
            <a:r>
              <a:rPr lang="hu-HU" dirty="0" smtClean="0"/>
              <a:t> a jobbot fogja választani.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hu-HU" dirty="0" smtClean="0"/>
              <a:t>A végkimenetel </a:t>
            </a:r>
            <a:r>
              <a:rPr lang="hu-HU" b="1" dirty="0" smtClean="0"/>
              <a:t>B</a:t>
            </a:r>
            <a:r>
              <a:rPr lang="hu-HU" dirty="0" smtClean="0"/>
              <a:t> szempontjából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(fent; bal) stratégiapáros szekvenciális játék esetében nem egyensúlyi pont, csak a (lent;jobb) az. </a:t>
            </a:r>
          </a:p>
          <a:p>
            <a:r>
              <a:rPr lang="hu-HU" sz="2800" b="1" dirty="0" smtClean="0"/>
              <a:t>B</a:t>
            </a:r>
            <a:r>
              <a:rPr lang="hu-HU" sz="2800" dirty="0" smtClean="0"/>
              <a:t> játékos ezzel rosszul jár, hiszen mindenképpen az 1 kifizetéssel kell megelégednie a (fent; bal) esetén várható 9 helyett, de nem tud ez ellen mit tenni, hiszen ha </a:t>
            </a:r>
            <a:r>
              <a:rPr lang="hu-HU" sz="2800" b="1" dirty="0" smtClean="0"/>
              <a:t>A</a:t>
            </a:r>
            <a:r>
              <a:rPr lang="hu-HU" sz="2800" dirty="0" smtClean="0"/>
              <a:t> már meghozta a döntését (lent), számára a „jobb” az egyetlen racionális választás.</a:t>
            </a:r>
          </a:p>
          <a:p>
            <a:r>
              <a:rPr lang="hu-HU" sz="2800" dirty="0" smtClean="0"/>
              <a:t>Ha </a:t>
            </a:r>
            <a:r>
              <a:rPr lang="hu-HU" sz="2800" b="1" dirty="0" smtClean="0"/>
              <a:t>B</a:t>
            </a:r>
            <a:r>
              <a:rPr lang="hu-HU" sz="2800" dirty="0" smtClean="0"/>
              <a:t> játékos el tudná hitetni </a:t>
            </a:r>
            <a:r>
              <a:rPr lang="hu-HU" sz="2800" b="1" dirty="0" smtClean="0"/>
              <a:t>A</a:t>
            </a:r>
            <a:r>
              <a:rPr lang="hu-HU" sz="2800" dirty="0" smtClean="0"/>
              <a:t>-val, hogy mindenképpen a balt fogja választani, akkor jobb helyzetbe kerülhetne, de ehhez (előre) szűkítenie kell a döntési lehetőségeit.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Zéró összegű játékok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A játékok egy része esetében a két játékos mindenképpen verseng egymással, mert csak egymás rovására érhetnek el magasabb kifizetéseket.</a:t>
            </a:r>
          </a:p>
          <a:p>
            <a:r>
              <a:rPr lang="hu-HU" dirty="0" smtClean="0"/>
              <a:t>A zéró összegű játékokban az egyik játékos pozitív kifizetése (nyeresége) egyenlő a másik játékos negatív kifizetésével (veszteségével).</a:t>
            </a:r>
          </a:p>
          <a:p>
            <a:r>
              <a:rPr lang="hu-HU" dirty="0" smtClean="0"/>
              <a:t>Pl. a labdajátékok (sport) általában tipikusan ebbe a kategóriába tartoznak (az egyik által elért gól/pont miatt a másik távolabb kerül a győzelemtől).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Példa a zéró összegű játékokra</a:t>
            </a:r>
            <a:br>
              <a:rPr lang="hu-HU" dirty="0" smtClean="0"/>
            </a:br>
            <a:r>
              <a:rPr lang="hu-HU" dirty="0" smtClean="0"/>
              <a:t>(Büntetők egy futballmeccsen)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r>
              <a:rPr lang="hu-HU" dirty="0" smtClean="0"/>
              <a:t>A sorjátékos (csatár) büntetőt rúg, az oszlopjátékos (kapus) szeretné hárítani.</a:t>
            </a:r>
          </a:p>
          <a:p>
            <a:r>
              <a:rPr lang="hu-HU" dirty="0" smtClean="0"/>
              <a:t>A sorjátékos a büntetőt rúghatja jobbra vagy balra, az oszlopjátékos pedig vetődhet jobbra vagy balra. A két játékos szimultán dönt arról, hogy merre rúgja a labdát ill. merre vetődjön.</a:t>
            </a:r>
          </a:p>
          <a:p>
            <a:r>
              <a:rPr lang="hu-HU" dirty="0" smtClean="0"/>
              <a:t>A játék kifizetéseit a sikeres büntetők </a:t>
            </a:r>
            <a:r>
              <a:rPr lang="hu-HU" dirty="0" err="1" smtClean="0"/>
              <a:t>száza-lékában</a:t>
            </a:r>
            <a:r>
              <a:rPr lang="hu-HU" dirty="0" smtClean="0"/>
              <a:t> fejezhetjük ki. A játék nem feltétlenül szimmetrikus, hiszen a rúgó lehet jobb- vagy ballábas, a kapus jobb- vagy balkezes.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448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	A kifizetések összege mindegyik négyzetben nulla, a sorjátékos maximalizálni szeretné a sikeres 11-es gyakoriságát, az oszlopjátékos ugyanakkor ezt minimalizálni (a saját negatív kifizetéseit maximalizálni) szeretné.</a:t>
            </a:r>
            <a:endParaRPr lang="hu-HU" dirty="0"/>
          </a:p>
        </p:txBody>
      </p:sp>
      <p:graphicFrame>
        <p:nvGraphicFramePr>
          <p:cNvPr id="4" name="Tartalom helye 5"/>
          <p:cNvGraphicFramePr>
            <a:graphicFrameLocks/>
          </p:cNvGraphicFramePr>
          <p:nvPr/>
        </p:nvGraphicFramePr>
        <p:xfrm>
          <a:off x="2123728" y="1600200"/>
          <a:ext cx="6563072" cy="254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0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7220">
                <a:tc rowSpan="2" gridSpan="2">
                  <a:txBody>
                    <a:bodyPr/>
                    <a:lstStyle/>
                    <a:p>
                      <a:endParaRPr lang="hu-HU" sz="3200" dirty="0"/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sz="3200" b="1" dirty="0" smtClean="0"/>
                        <a:t>B</a:t>
                      </a:r>
                      <a:r>
                        <a:rPr lang="hu-HU" sz="3200" dirty="0" smtClean="0"/>
                        <a:t> (oszlop)játékos</a:t>
                      </a:r>
                      <a:endParaRPr lang="hu-H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22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Bal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Jobb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220">
                <a:tc rowSpan="2">
                  <a:txBody>
                    <a:bodyPr/>
                    <a:lstStyle/>
                    <a:p>
                      <a:r>
                        <a:rPr lang="hu-HU" sz="3200" b="1" dirty="0" smtClean="0"/>
                        <a:t>A</a:t>
                      </a:r>
                      <a:r>
                        <a:rPr lang="hu-HU" sz="3200" dirty="0" smtClean="0"/>
                        <a:t> (sor-) játékos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Bal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(50</a:t>
                      </a:r>
                      <a:r>
                        <a:rPr lang="hu-HU" sz="3200" baseline="0" dirty="0" smtClean="0"/>
                        <a:t>;-50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(80;-80)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22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Jobb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(90;-90)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(20;-20)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395536" y="1124744"/>
            <a:ext cx="4752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Jobbkezes kapus, jobblábas rúgó: a kifizetések azt mutatják, hogy az esetek hány százalékában sikeres a büntető, ha a sorjátékos az adott irányba rúgja és az oszlopjátékos az adott irányba vetődik.</a:t>
            </a:r>
            <a:endParaRPr lang="hu-HU" sz="20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1156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büntető-játék kifizetési mátrixa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5364088" y="980728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A kapus ugyanannyira örül annak is, ha a csatár mellérúgja, mintha ő védené ki!</a:t>
            </a:r>
            <a:endParaRPr lang="hu-HU" sz="1400" dirty="0"/>
          </a:p>
        </p:txBody>
      </p:sp>
      <p:cxnSp>
        <p:nvCxnSpPr>
          <p:cNvPr id="12" name="Szögletes összekötő 11"/>
          <p:cNvCxnSpPr/>
          <p:nvPr/>
        </p:nvCxnSpPr>
        <p:spPr>
          <a:xfrm rot="5400000">
            <a:off x="6192180" y="2168860"/>
            <a:ext cx="1656184" cy="288032"/>
          </a:xfrm>
          <a:prstGeom prst="bentConnector3">
            <a:avLst>
              <a:gd name="adj1" fmla="val 25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zögletes összekötő 26"/>
          <p:cNvCxnSpPr/>
          <p:nvPr/>
        </p:nvCxnSpPr>
        <p:spPr>
          <a:xfrm rot="16200000" flipH="1">
            <a:off x="7164288" y="2492896"/>
            <a:ext cx="2448272" cy="288032"/>
          </a:xfrm>
          <a:prstGeom prst="bentConnector3">
            <a:avLst>
              <a:gd name="adj1" fmla="val -41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Játéktípusok 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853136"/>
          </a:xfrm>
        </p:spPr>
        <p:txBody>
          <a:bodyPr/>
          <a:lstStyle/>
          <a:p>
            <a:r>
              <a:rPr lang="hu-HU" dirty="0" smtClean="0"/>
              <a:t>Az információs halmazok szerint: teljes információs játék (</a:t>
            </a:r>
            <a:r>
              <a:rPr lang="hu-HU" dirty="0" smtClean="0">
                <a:sym typeface="Wingdings"/>
              </a:rPr>
              <a:t> </a:t>
            </a:r>
            <a:r>
              <a:rPr lang="hu-HU" dirty="0" err="1" smtClean="0">
                <a:sym typeface="Wingdings"/>
              </a:rPr>
              <a:t>inform</a:t>
            </a:r>
            <a:r>
              <a:rPr lang="hu-HU" dirty="0" smtClean="0">
                <a:sym typeface="Wingdings"/>
              </a:rPr>
              <a:t>. aszimmetria</a:t>
            </a:r>
            <a:r>
              <a:rPr lang="hu-HU" dirty="0" smtClean="0">
                <a:sym typeface="Wingdings" pitchFamily="2" charset="2"/>
              </a:rPr>
              <a:t>)</a:t>
            </a:r>
          </a:p>
          <a:p>
            <a:r>
              <a:rPr lang="hu-HU" dirty="0" smtClean="0">
                <a:sym typeface="Wingdings" pitchFamily="2" charset="2"/>
              </a:rPr>
              <a:t>A játék egyfordulós vagy többször (véges vagy végtelen sokszor) ismétlik.</a:t>
            </a:r>
          </a:p>
          <a:p>
            <a:r>
              <a:rPr lang="hu-HU" dirty="0" smtClean="0">
                <a:sym typeface="Wingdings" pitchFamily="2" charset="2"/>
              </a:rPr>
              <a:t>A szereplők egyszerre vagy egymás után döntenek (szimultán</a:t>
            </a:r>
            <a:r>
              <a:rPr lang="hu-HU" dirty="0" smtClean="0">
                <a:sym typeface="Wingdings"/>
              </a:rPr>
              <a:t>  szekvenciális)</a:t>
            </a:r>
          </a:p>
          <a:p>
            <a:r>
              <a:rPr lang="hu-HU" dirty="0" smtClean="0">
                <a:sym typeface="Wingdings"/>
              </a:rPr>
              <a:t>Kezdetben a legegyszerűbb, szimultán, teljes információs, egyfordulós játékokat elemezzük.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Kevert stratégiák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hu-HU" dirty="0" smtClean="0"/>
              <a:t>Ha bármelyik játékos előre tudná, hogy a másik merre rúgná a labdát, ill. merre vetődne, akkor előnybe kerülne. Így a sor-játékos időnként balra (p arányban), máskor az erősebbik oldalára (1-p arányban) rúgja a büntetőt, az oszlopjátékos pedig hol balra (q arányban), hol jobbra (1-q arányban) vetődik.</a:t>
            </a:r>
          </a:p>
          <a:p>
            <a:r>
              <a:rPr lang="hu-HU" dirty="0" smtClean="0"/>
              <a:t>Azaz mindkét játékos kevert stratégiát fog követni. (</a:t>
            </a:r>
            <a:r>
              <a:rPr lang="hu-HU" dirty="0" smtClean="0">
                <a:sym typeface="Wingdings" pitchFamily="2" charset="2"/>
              </a:rPr>
              <a:t></a:t>
            </a:r>
            <a:r>
              <a:rPr lang="hu-HU" dirty="0" err="1" smtClean="0">
                <a:sym typeface="Wingdings" pitchFamily="2" charset="2"/>
              </a:rPr>
              <a:t>minimax-stratégia</a:t>
            </a:r>
            <a:r>
              <a:rPr lang="hu-HU" dirty="0" smtClean="0">
                <a:sym typeface="Wingdings" pitchFamily="2" charset="2"/>
              </a:rPr>
              <a:t>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404664"/>
            <a:ext cx="3744416" cy="25202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	A sorjátékos kifizetésének alakulása különböző p értékek mellett:</a:t>
            </a:r>
          </a:p>
          <a:p>
            <a:pPr>
              <a:buNone/>
            </a:pPr>
            <a:r>
              <a:rPr lang="hu-HU" dirty="0" smtClean="0"/>
              <a:t>	50p + 90(1-p) illetve </a:t>
            </a:r>
          </a:p>
          <a:p>
            <a:pPr>
              <a:buNone/>
            </a:pPr>
            <a:r>
              <a:rPr lang="hu-HU" dirty="0" smtClean="0"/>
              <a:t>	80p + 20(1-p)</a:t>
            </a:r>
            <a:endParaRPr lang="hu-HU" dirty="0"/>
          </a:p>
        </p:txBody>
      </p:sp>
      <p:graphicFrame>
        <p:nvGraphicFramePr>
          <p:cNvPr id="4" name="Tartalom helye 5"/>
          <p:cNvGraphicFramePr>
            <a:graphicFrameLocks/>
          </p:cNvGraphicFramePr>
          <p:nvPr/>
        </p:nvGraphicFramePr>
        <p:xfrm>
          <a:off x="611560" y="1124744"/>
          <a:ext cx="8075240" cy="33773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18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6084">
                <a:tc rowSpan="2" gridSpan="2">
                  <a:txBody>
                    <a:bodyPr/>
                    <a:lstStyle/>
                    <a:p>
                      <a:endParaRPr lang="hu-HU" sz="3200" dirty="0"/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sz="3200" b="1" dirty="0" smtClean="0"/>
                        <a:t>B</a:t>
                      </a:r>
                      <a:r>
                        <a:rPr lang="hu-HU" sz="3200" dirty="0" smtClean="0"/>
                        <a:t> (oszlop)játékos választása</a:t>
                      </a:r>
                      <a:endParaRPr lang="hu-H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84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Bal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Jobb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084">
                <a:tc rowSpan="2">
                  <a:txBody>
                    <a:bodyPr/>
                    <a:lstStyle/>
                    <a:p>
                      <a:r>
                        <a:rPr lang="hu-HU" sz="3200" b="1" dirty="0" smtClean="0"/>
                        <a:t>A</a:t>
                      </a:r>
                      <a:r>
                        <a:rPr lang="hu-HU" sz="3200" dirty="0" smtClean="0"/>
                        <a:t> (sor-) játékos választása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Bal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50p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80p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084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Jobb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90(1</a:t>
                      </a:r>
                      <a:r>
                        <a:rPr lang="hu-HU" sz="3200" dirty="0" smtClean="0"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lang="hu-HU" sz="3200" dirty="0" smtClean="0"/>
                        <a:t>p)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20(1</a:t>
                      </a:r>
                      <a:r>
                        <a:rPr lang="hu-HU" sz="3200" dirty="0" smtClean="0"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lang="hu-HU" sz="3200" dirty="0" smtClean="0"/>
                        <a:t>p)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ím 1"/>
          <p:cNvSpPr txBox="1">
            <a:spLocks/>
          </p:cNvSpPr>
          <p:nvPr/>
        </p:nvSpPr>
        <p:spPr>
          <a:xfrm>
            <a:off x="3779912" y="116632"/>
            <a:ext cx="50612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sorjátékos kifizetései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251520" y="4509120"/>
            <a:ext cx="87129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A sorjátékos felismeri, hogy az oszlopjátékos mindig minimalizálni akarja az ő várható kifizetéseit. Így bármilyen p választása mellett a legjobb kifizetés, amiben </a:t>
            </a:r>
            <a:r>
              <a:rPr lang="hu-HU" sz="2800" dirty="0" err="1" smtClean="0"/>
              <a:t>remény-kedhet</a:t>
            </a:r>
            <a:r>
              <a:rPr lang="hu-HU" sz="2800" dirty="0" smtClean="0"/>
              <a:t>, a két stratégiából adódó lehetséges kifizetések minimuma: </a:t>
            </a:r>
            <a:r>
              <a:rPr lang="el-GR" sz="2800" dirty="0" smtClean="0"/>
              <a:t>π</a:t>
            </a:r>
            <a:r>
              <a:rPr lang="hu-HU" sz="2800" dirty="0" smtClean="0"/>
              <a:t> = min{50p + 90(1</a:t>
            </a:r>
            <a:r>
              <a:rPr lang="hu-HU" sz="2800" dirty="0" smtClean="0">
                <a:latin typeface="Times New Roman"/>
                <a:cs typeface="Times New Roman"/>
              </a:rPr>
              <a:t>−</a:t>
            </a:r>
            <a:r>
              <a:rPr lang="hu-HU" sz="2800" dirty="0" smtClean="0"/>
              <a:t>p);80p + 20(1</a:t>
            </a:r>
            <a:r>
              <a:rPr lang="hu-HU" sz="2800" dirty="0" smtClean="0">
                <a:latin typeface="Times New Roman"/>
                <a:cs typeface="Times New Roman"/>
              </a:rPr>
              <a:t> − </a:t>
            </a:r>
            <a:r>
              <a:rPr lang="hu-HU" sz="2800" dirty="0" smtClean="0"/>
              <a:t>p)}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sorjátékos stratégiája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hu-HU" dirty="0" smtClean="0"/>
              <a:t>A sorjátékos célja természetesen az, hogy ezt a kifejezést maximalizálja: 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Mivel (90 </a:t>
            </a:r>
            <a:r>
              <a:rPr lang="hu-HU" dirty="0" smtClean="0">
                <a:cs typeface="Times New Roman"/>
              </a:rPr>
              <a:t>− </a:t>
            </a:r>
            <a:r>
              <a:rPr lang="hu-HU" dirty="0" smtClean="0"/>
              <a:t>40p) értéke p=0-nál 90, de p</a:t>
            </a:r>
            <a:r>
              <a:rPr lang="hu-HU" dirty="0" smtClean="0">
                <a:cs typeface="Times New Roman"/>
              </a:rPr>
              <a:t> növekedésével csökken, és (60p + 20) értéke p=0-nál 20, de p növekedésével nő (p=1-nél 80), így a kifejezés ott lesz maximális, ahol fennáll: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971600" y="2636912"/>
          <a:ext cx="6364883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3" imgW="2717640" imgH="583920" progId="Equation.3">
                  <p:embed/>
                </p:oleObj>
              </mc:Choice>
              <mc:Fallback>
                <p:oleObj name="Equation" r:id="rId3" imgW="2717640" imgH="583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636912"/>
                        <a:ext cx="6364883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339752" y="5949280"/>
          <a:ext cx="57150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5" imgW="2527200" imgH="203040" progId="Equation.3">
                  <p:embed/>
                </p:oleObj>
              </mc:Choice>
              <mc:Fallback>
                <p:oleObj name="Equation" r:id="rId5" imgW="25272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949280"/>
                        <a:ext cx="57150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zövegdoboz 21"/>
          <p:cNvSpPr txBox="1"/>
          <p:nvPr/>
        </p:nvSpPr>
        <p:spPr>
          <a:xfrm>
            <a:off x="4716016" y="23488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90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4572000" y="20608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100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92080" y="476672"/>
            <a:ext cx="385192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sorjátékos kifizetései grafikusan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4536504" cy="4925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Az egyenesek a sorjátékos várható kifizetéseit mutatják adott p mellett (ami azt a valószínűséget adja meg, hogy a sorjátékos balra rúgja a büntetőt). Bármit is választ a sorjátékos, az oszlopjátékos megpróbálja minimalizálni a kifizetését (vastag vonal).</a:t>
            </a:r>
            <a:endParaRPr lang="hu-HU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5076056" y="2204864"/>
            <a:ext cx="0" cy="360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 flipH="1" flipV="1">
            <a:off x="5076056" y="2204864"/>
            <a:ext cx="3600000" cy="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8676456" y="2204864"/>
            <a:ext cx="0" cy="360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H="1" flipV="1">
            <a:off x="5076056" y="5805264"/>
            <a:ext cx="3600000" cy="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H="1">
            <a:off x="5076056" y="2924944"/>
            <a:ext cx="3600400" cy="216016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H="1" flipV="1">
            <a:off x="5076056" y="2564824"/>
            <a:ext cx="3600400" cy="144024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H="1">
            <a:off x="5076056" y="3573016"/>
            <a:ext cx="2520280" cy="1512088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H="1" flipV="1">
            <a:off x="7596336" y="3573016"/>
            <a:ext cx="1080120" cy="432128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4716016" y="48691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8675948" y="270892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80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8675948" y="378904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4572000" y="155679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sorjátékos sikerszázaléka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4932040" y="57332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0</a:t>
            </a:r>
            <a:endParaRPr lang="hu-HU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7199784" y="602128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balra rúgás p valószínűsége</a:t>
            </a:r>
            <a:endParaRPr lang="hu-HU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8532440" y="573325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</a:t>
            </a:r>
            <a:endParaRPr lang="hu-HU" dirty="0"/>
          </a:p>
        </p:txBody>
      </p:sp>
      <p:cxnSp>
        <p:nvCxnSpPr>
          <p:cNvPr id="32" name="Egyenes összekötő 31"/>
          <p:cNvCxnSpPr/>
          <p:nvPr/>
        </p:nvCxnSpPr>
        <p:spPr>
          <a:xfrm>
            <a:off x="7596336" y="3573016"/>
            <a:ext cx="0" cy="22322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flipH="1">
            <a:off x="7596336" y="3573016"/>
            <a:ext cx="108012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/>
          <p:nvPr/>
        </p:nvSpPr>
        <p:spPr>
          <a:xfrm>
            <a:off x="8675948" y="3356992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62</a:t>
            </a:r>
            <a:endParaRPr lang="hu-HU" dirty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61950" y="404813"/>
          <a:ext cx="5354638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Equation" r:id="rId3" imgW="2717640" imgH="507960" progId="Equation.3">
                  <p:embed/>
                </p:oleObj>
              </mc:Choice>
              <mc:Fallback>
                <p:oleObj name="Equation" r:id="rId3" imgW="2717640" imgH="507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404813"/>
                        <a:ext cx="5354638" cy="100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Szövegdoboz 38"/>
          <p:cNvSpPr txBox="1"/>
          <p:nvPr/>
        </p:nvSpPr>
        <p:spPr>
          <a:xfrm>
            <a:off x="7380312" y="573325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0,7</a:t>
            </a:r>
            <a:endParaRPr lang="hu-H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3744416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oszlopjátékos stratégiája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448272"/>
          </a:xfrm>
        </p:spPr>
        <p:txBody>
          <a:bodyPr/>
          <a:lstStyle/>
          <a:p>
            <a:r>
              <a:rPr lang="hu-HU" dirty="0" smtClean="0"/>
              <a:t>Az oszlopjátékos célja a sorjátékoséval éppen ellentétes, ő az alábbi kifizetést </a:t>
            </a:r>
            <a:r>
              <a:rPr lang="hu-HU" i="1" dirty="0" smtClean="0"/>
              <a:t>minimalizálná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endParaRPr lang="hu-HU" dirty="0" smtClean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683568" y="5157192"/>
          <a:ext cx="737393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3" imgW="3149280" imgH="583920" progId="Equation.3">
                  <p:embed/>
                </p:oleObj>
              </mc:Choice>
              <mc:Fallback>
                <p:oleObj name="Equation" r:id="rId3" imgW="3149280" imgH="583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157192"/>
                        <a:ext cx="7373938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rtalom helye 5"/>
          <p:cNvGraphicFramePr>
            <a:graphicFrameLocks/>
          </p:cNvGraphicFramePr>
          <p:nvPr/>
        </p:nvGraphicFramePr>
        <p:xfrm>
          <a:off x="611560" y="620688"/>
          <a:ext cx="8075240" cy="33773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18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6084">
                <a:tc rowSpan="2" gridSpan="2">
                  <a:txBody>
                    <a:bodyPr/>
                    <a:lstStyle/>
                    <a:p>
                      <a:endParaRPr lang="hu-HU" sz="3200" dirty="0"/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sz="3200" b="1" dirty="0" smtClean="0"/>
                        <a:t>B</a:t>
                      </a:r>
                      <a:r>
                        <a:rPr lang="hu-HU" sz="3200" dirty="0" smtClean="0"/>
                        <a:t> (oszlop)játékos választása</a:t>
                      </a:r>
                      <a:endParaRPr lang="hu-H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84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Bal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Jobb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084">
                <a:tc rowSpan="2">
                  <a:txBody>
                    <a:bodyPr/>
                    <a:lstStyle/>
                    <a:p>
                      <a:r>
                        <a:rPr lang="hu-HU" sz="3200" b="1" dirty="0" smtClean="0"/>
                        <a:t>A</a:t>
                      </a:r>
                      <a:r>
                        <a:rPr lang="hu-HU" sz="3200" dirty="0" smtClean="0"/>
                        <a:t> (sor-) játékos választása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Bal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50q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80(1</a:t>
                      </a:r>
                      <a:r>
                        <a:rPr lang="hu-HU" sz="3200" dirty="0" smtClean="0"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lang="hu-HU" sz="3200" dirty="0" smtClean="0">
                          <a:latin typeface="+mn-lt"/>
                          <a:cs typeface="+mn-cs"/>
                        </a:rPr>
                        <a:t>q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084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Jobb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90q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20(1</a:t>
                      </a:r>
                      <a:r>
                        <a:rPr lang="hu-HU" sz="3200" dirty="0" smtClean="0"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lang="hu-HU" sz="3200" dirty="0" smtClean="0">
                          <a:latin typeface="+mn-lt"/>
                          <a:cs typeface="+mn-cs"/>
                        </a:rPr>
                        <a:t>q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323528" y="1412776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táblázat a </a:t>
            </a:r>
            <a:r>
              <a:rPr lang="hu-HU" b="1" i="1" dirty="0" smtClean="0"/>
              <a:t>sorjátékos</a:t>
            </a:r>
            <a:r>
              <a:rPr lang="hu-HU" i="1" dirty="0" smtClean="0"/>
              <a:t> </a:t>
            </a:r>
            <a:r>
              <a:rPr lang="hu-HU" dirty="0" smtClean="0"/>
              <a:t>kifizetéseit mutatja az oszlopjátékos adott q választása mellett; az oszlopjátékos kifizetése ennek -1*</a:t>
            </a:r>
            <a:r>
              <a:rPr lang="hu-HU" dirty="0" err="1" smtClean="0"/>
              <a:t>-ese</a:t>
            </a:r>
            <a:r>
              <a:rPr lang="hu-HU" dirty="0" smtClean="0"/>
              <a:t>.</a:t>
            </a:r>
            <a:endParaRPr lang="hu-HU" i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zövegdoboz 21"/>
          <p:cNvSpPr txBox="1"/>
          <p:nvPr/>
        </p:nvSpPr>
        <p:spPr>
          <a:xfrm>
            <a:off x="4716016" y="27089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80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4572000" y="20608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100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24128" y="476672"/>
            <a:ext cx="3419872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kapus stratégiája grafikusan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4392488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Az egyenesek a </a:t>
            </a:r>
            <a:r>
              <a:rPr lang="hu-HU" b="1" i="1" dirty="0" smtClean="0"/>
              <a:t>sorjátékos</a:t>
            </a:r>
            <a:r>
              <a:rPr lang="hu-HU" dirty="0" smtClean="0"/>
              <a:t> várható kifizetéseit mutatják adott q mellett (ami azt a valószínűséget adja meg, hogy a kapus balra fog elvetődni). Bármit is választ az oszlopjátékos, a sorjátékos megpróbálja maximalizálni a kifizetését (vastag vonal).</a:t>
            </a:r>
            <a:endParaRPr lang="hu-HU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5076056" y="2204864"/>
            <a:ext cx="0" cy="360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 flipH="1" flipV="1">
            <a:off x="5076056" y="2204864"/>
            <a:ext cx="3600000" cy="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8676456" y="2204864"/>
            <a:ext cx="0" cy="360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H="1" flipV="1">
            <a:off x="5076056" y="5805264"/>
            <a:ext cx="3600000" cy="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H="1">
            <a:off x="5076056" y="2564904"/>
            <a:ext cx="3600400" cy="252020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H="1" flipV="1">
            <a:off x="5076056" y="2924944"/>
            <a:ext cx="3600400" cy="108012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H="1">
            <a:off x="7236296" y="2564904"/>
            <a:ext cx="1440160" cy="1008112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H="1" flipV="1">
            <a:off x="5076056" y="2924944"/>
            <a:ext cx="2160240" cy="648072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4716016" y="48691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8675948" y="270892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80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8675948" y="378904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4572000" y="155679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b="1" i="1" dirty="0" smtClean="0"/>
              <a:t>sorjátékos</a:t>
            </a:r>
            <a:r>
              <a:rPr lang="hu-HU" dirty="0" smtClean="0"/>
              <a:t> sikerszázaléka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4932040" y="57332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0</a:t>
            </a:r>
            <a:endParaRPr lang="hu-HU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7020272" y="602128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balra vetődés q valószínűsége</a:t>
            </a:r>
            <a:endParaRPr lang="hu-HU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8532440" y="573325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</a:t>
            </a:r>
            <a:endParaRPr lang="hu-HU" dirty="0"/>
          </a:p>
        </p:txBody>
      </p:sp>
      <p:cxnSp>
        <p:nvCxnSpPr>
          <p:cNvPr id="32" name="Egyenes összekötő 31"/>
          <p:cNvCxnSpPr/>
          <p:nvPr/>
        </p:nvCxnSpPr>
        <p:spPr>
          <a:xfrm>
            <a:off x="7236296" y="3573016"/>
            <a:ext cx="0" cy="22322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flipH="1">
            <a:off x="7308304" y="3573016"/>
            <a:ext cx="136815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/>
          <p:nvPr/>
        </p:nvSpPr>
        <p:spPr>
          <a:xfrm>
            <a:off x="8675948" y="3356992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62</a:t>
            </a:r>
            <a:endParaRPr lang="hu-HU" dirty="0"/>
          </a:p>
        </p:txBody>
      </p:sp>
      <p:cxnSp>
        <p:nvCxnSpPr>
          <p:cNvPr id="33" name="Egyenes összekötő 32"/>
          <p:cNvCxnSpPr/>
          <p:nvPr/>
        </p:nvCxnSpPr>
        <p:spPr>
          <a:xfrm>
            <a:off x="5076056" y="2204864"/>
            <a:ext cx="0" cy="72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79513" y="332656"/>
          <a:ext cx="5760640" cy="1136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3" imgW="2577960" imgH="507960" progId="Equation.3">
                  <p:embed/>
                </p:oleObj>
              </mc:Choice>
              <mc:Fallback>
                <p:oleObj name="Equation" r:id="rId3" imgW="257796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3" y="332656"/>
                        <a:ext cx="5760640" cy="11360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Egyenes összekötő 36"/>
          <p:cNvCxnSpPr/>
          <p:nvPr/>
        </p:nvCxnSpPr>
        <p:spPr>
          <a:xfrm>
            <a:off x="8676456" y="2204864"/>
            <a:ext cx="0" cy="3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zövegdoboz 42"/>
          <p:cNvSpPr txBox="1"/>
          <p:nvPr/>
        </p:nvSpPr>
        <p:spPr>
          <a:xfrm>
            <a:off x="7020272" y="573325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0,6</a:t>
            </a:r>
            <a:endParaRPr lang="hu-H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egyensúlyi stratégiák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r>
              <a:rPr lang="hu-HU" dirty="0" smtClean="0"/>
              <a:t>Ezzel megadtuk az egyensúlyi stratégiákat mindkét játékos számára. A csatárnak az esetek 70%-ában balra kell rúgnia a labdát, a kapusnak 60%-ban balra kell vetődnie. </a:t>
            </a:r>
          </a:p>
          <a:p>
            <a:r>
              <a:rPr lang="hu-HU" dirty="0" smtClean="0"/>
              <a:t>Ezeket az értékeket úgy választottuk meg, hogy a játékosok kifizetései ugyanazok legyenek, bármit is csinál a másik játékos, mivel ezeket a kifizetéseket a szemben álló játékosok stratégiai választásait egyenlővé téve kaptuk meg.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eredmények konzisztenciája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Ha a sorjátékos a p=0,7-es valószínűséget választja, az oszlopjátékos számára közömbös, hogy balra vagy jobbra vetődik.  Az oszlopjátékos akkor lesz a legelégedettebb, ha q=0,6 valószínűséggel vetődik balra.</a:t>
            </a:r>
          </a:p>
          <a:p>
            <a:r>
              <a:rPr lang="hu-HU" dirty="0" smtClean="0"/>
              <a:t>Hasonlóan, ha az oszlopjátékos 0,6 valószínűséggel balra vetődik, akkor a sorjátékos számára közömbös, hogy balra vagy jobbra rúgja a büntetőt. Az teszi leginkább elégedetté, ha balra rúg 0,7 valószínűséggel.</a:t>
            </a:r>
            <a:endParaRPr lang="hu-HU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14300" y="5661025"/>
          <a:ext cx="8920163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Equation" r:id="rId3" imgW="3466800" imgH="380880" progId="Equation.3">
                  <p:embed/>
                </p:oleObj>
              </mc:Choice>
              <mc:Fallback>
                <p:oleObj name="Equation" r:id="rId3" imgW="3466800" imgH="380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5661025"/>
                        <a:ext cx="8920163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egyensúly értelmezése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hu-HU" dirty="0" smtClean="0"/>
              <a:t>Ez azt jelenti, hogy ezek a valószínűségi választások egyben Nash-egyensúlyi helyzetek is: mindegyik játékos optimalizálja a helyzetét a másik adott választásai mellett.</a:t>
            </a:r>
          </a:p>
          <a:p>
            <a:r>
              <a:rPr lang="hu-HU" dirty="0" smtClean="0"/>
              <a:t>Egyensúlyi helyzetben a sorjátékos 62 %-ban értékesíti a büntetőt, míg 38 %-ban kihagyja. Ez a legtöbb, amit elérhet, ha a másik játékos optimálisan válaszol. Hasonlóképpen, a kapus legfeljebb 38%-ban tudja elkerülni a gólt.</a:t>
            </a:r>
            <a:endParaRPr lang="hu-H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Legjobbválasz-görbék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>
            <a:normAutofit/>
          </a:bodyPr>
          <a:lstStyle/>
          <a:p>
            <a:r>
              <a:rPr lang="hu-HU" dirty="0" smtClean="0"/>
              <a:t>Mi a helyzet akkor, ha a másik nem optimálisan válaszol? E kérdés megválaszolásához felhasználhatjuk a korábban már bemutatott legjobbválasz-görbéket. </a:t>
            </a:r>
          </a:p>
          <a:p>
            <a:r>
              <a:rPr lang="hu-HU" dirty="0" smtClean="0"/>
              <a:t>Ha p kisebb 0,7-nél, akkor az oszlopjátékosnak balra kell vetődnie, ha nagyobb, akkor pedig jobbra. Hasonlóan, ha q kisebb 0,6-nál, a sorjátékosnak balra érdemes rúgni a büntetőt, ha nagyobb 0,6-nál, akkor pedig jobbra.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850106"/>
          </a:xfrm>
        </p:spPr>
        <p:txBody>
          <a:bodyPr/>
          <a:lstStyle/>
          <a:p>
            <a:r>
              <a:rPr lang="hu-HU" dirty="0" smtClean="0"/>
              <a:t>A kifizetési mátrix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23528" y="5229200"/>
            <a:ext cx="8219256" cy="1224136"/>
          </a:xfrm>
        </p:spPr>
        <p:txBody>
          <a:bodyPr/>
          <a:lstStyle/>
          <a:p>
            <a:r>
              <a:rPr lang="hu-HU" dirty="0" smtClean="0"/>
              <a:t>A két játékos döntése együttesen határozza meg a játék kimenetelét, a két játékos „kifizetését”.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sz="half" idx="2"/>
          </p:nvPr>
        </p:nvGraphicFramePr>
        <p:xfrm>
          <a:off x="2123728" y="1600200"/>
          <a:ext cx="6563072" cy="254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0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7220">
                <a:tc rowSpan="2" gridSpan="2">
                  <a:txBody>
                    <a:bodyPr/>
                    <a:lstStyle/>
                    <a:p>
                      <a:endParaRPr lang="hu-HU" sz="3200" dirty="0"/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sz="3200" dirty="0" smtClean="0"/>
                        <a:t>B (oszlop)játékos</a:t>
                      </a:r>
                      <a:endParaRPr lang="hu-H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22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Bal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Jobb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220">
                <a:tc rowSpan="2">
                  <a:txBody>
                    <a:bodyPr/>
                    <a:lstStyle/>
                    <a:p>
                      <a:r>
                        <a:rPr lang="hu-HU" sz="3200" dirty="0" smtClean="0"/>
                        <a:t>A (sor-) játékos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Fent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(2</a:t>
                      </a:r>
                      <a:r>
                        <a:rPr lang="hu-HU" sz="3200" baseline="0" dirty="0" smtClean="0"/>
                        <a:t>;</a:t>
                      </a:r>
                      <a:r>
                        <a:rPr lang="hu-HU" sz="3200" baseline="0" dirty="0" err="1" smtClean="0"/>
                        <a:t>2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(1;0)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22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Lent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(0;1)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(-1;</a:t>
                      </a:r>
                      <a:r>
                        <a:rPr lang="hu-HU" sz="3200" dirty="0" err="1" smtClean="0"/>
                        <a:t>-1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971600" y="1340768"/>
            <a:ext cx="2376264" cy="369332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Választható stratégiák</a:t>
            </a:r>
            <a:endParaRPr lang="hu-HU" dirty="0"/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2843808" y="1700808"/>
            <a:ext cx="108012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3347864" y="1700808"/>
            <a:ext cx="208823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1979712" y="191683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sorjátékos stratégiái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3491880" y="126876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</a:t>
            </a:r>
            <a:r>
              <a:rPr lang="hu-HU" dirty="0" err="1" smtClean="0"/>
              <a:t>oszlopjáté-</a:t>
            </a:r>
            <a:r>
              <a:rPr lang="hu-HU" dirty="0" smtClean="0"/>
              <a:t> kos stratégiái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2699792" y="4725144"/>
            <a:ext cx="2304256" cy="369332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A sorjátékos kifizetései</a:t>
            </a:r>
            <a:endParaRPr lang="hu-HU" dirty="0"/>
          </a:p>
        </p:txBody>
      </p:sp>
      <p:cxnSp>
        <p:nvCxnSpPr>
          <p:cNvPr id="16" name="Egyenes összekötő nyíllal 15"/>
          <p:cNvCxnSpPr/>
          <p:nvPr/>
        </p:nvCxnSpPr>
        <p:spPr>
          <a:xfrm flipV="1">
            <a:off x="4211960" y="3356992"/>
            <a:ext cx="1512168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V="1">
            <a:off x="4644008" y="4005064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flipV="1">
            <a:off x="5004048" y="3356992"/>
            <a:ext cx="237626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 flipV="1">
            <a:off x="5004048" y="4005064"/>
            <a:ext cx="252028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/>
          <p:cNvSpPr txBox="1"/>
          <p:nvPr/>
        </p:nvSpPr>
        <p:spPr>
          <a:xfrm>
            <a:off x="6804248" y="332656"/>
            <a:ext cx="1800200" cy="646331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Az oszlopjátékos kifizetései</a:t>
            </a:r>
            <a:endParaRPr lang="hu-HU" dirty="0"/>
          </a:p>
        </p:txBody>
      </p:sp>
      <p:cxnSp>
        <p:nvCxnSpPr>
          <p:cNvPr id="34" name="Egyenes összekötő nyíllal 33"/>
          <p:cNvCxnSpPr/>
          <p:nvPr/>
        </p:nvCxnSpPr>
        <p:spPr>
          <a:xfrm flipH="1">
            <a:off x="6012160" y="980728"/>
            <a:ext cx="2088232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 flipH="1">
            <a:off x="6084168" y="980728"/>
            <a:ext cx="2448272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 flipH="1">
            <a:off x="7740352" y="980728"/>
            <a:ext cx="648072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 flipH="1">
            <a:off x="7956376" y="980728"/>
            <a:ext cx="648072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églalap 40"/>
          <p:cNvSpPr/>
          <p:nvPr/>
        </p:nvSpPr>
        <p:spPr>
          <a:xfrm>
            <a:off x="251520" y="1772816"/>
            <a:ext cx="1656184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Ilyen stratégiák lehetnek pl.: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 smtClean="0"/>
              <a:t>Áremelés/ árcsökkentés;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 smtClean="0"/>
              <a:t>Kooperáció/ küzdelem</a:t>
            </a:r>
          </a:p>
        </p:txBody>
      </p:sp>
      <p:sp>
        <p:nvSpPr>
          <p:cNvPr id="42" name="Téglalap 41"/>
          <p:cNvSpPr/>
          <p:nvPr/>
        </p:nvSpPr>
        <p:spPr>
          <a:xfrm>
            <a:off x="5076056" y="188640"/>
            <a:ext cx="1656184" cy="1287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Kifizetés lehet (pl.): profit, hasznosság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zövegdoboz 34"/>
          <p:cNvSpPr txBox="1"/>
          <p:nvPr/>
        </p:nvSpPr>
        <p:spPr>
          <a:xfrm>
            <a:off x="8244408" y="6021288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</a:t>
            </a:r>
            <a:endParaRPr lang="hu-HU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5292080" y="328498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oszlopjátékos legjobb választása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727478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Legjobbválasz-görbék (11-es)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4032448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700" dirty="0" smtClean="0"/>
              <a:t>A két görbe csak a p=0,7 és a q=0,6 értéknél metszi egymást. </a:t>
            </a:r>
          </a:p>
          <a:p>
            <a:pPr marL="0" indent="0">
              <a:buNone/>
            </a:pPr>
            <a:r>
              <a:rPr lang="hu-HU" sz="2700" dirty="0" smtClean="0"/>
              <a:t>A legjobbválasz-görbék megmondják mindkét játékosnak azt, hogy mit kell tennie a másik játékos bármely választása esetén.</a:t>
            </a:r>
          </a:p>
          <a:p>
            <a:pPr marL="0" indent="0">
              <a:buNone/>
            </a:pPr>
            <a:r>
              <a:rPr lang="hu-HU" sz="2700" dirty="0" smtClean="0"/>
              <a:t>Az optimális választásra adott optimális válasz a két görbe metszéspontja, a Nash-egyensúly.</a:t>
            </a:r>
            <a:endParaRPr lang="hu-HU" sz="2700" dirty="0"/>
          </a:p>
        </p:txBody>
      </p:sp>
      <p:sp>
        <p:nvSpPr>
          <p:cNvPr id="4" name="Téglalap 3"/>
          <p:cNvSpPr/>
          <p:nvPr/>
        </p:nvSpPr>
        <p:spPr>
          <a:xfrm>
            <a:off x="4788024" y="2492896"/>
            <a:ext cx="3600000" cy="360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4788024" y="6093296"/>
            <a:ext cx="38164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flipV="1">
            <a:off x="4788024" y="2276872"/>
            <a:ext cx="0" cy="3816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4716016" y="19168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q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8460432" y="5733256"/>
            <a:ext cx="440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</a:t>
            </a:r>
            <a:endParaRPr lang="hu-HU" dirty="0"/>
          </a:p>
        </p:txBody>
      </p:sp>
      <p:cxnSp>
        <p:nvCxnSpPr>
          <p:cNvPr id="13" name="Egyenes összekötő 12"/>
          <p:cNvCxnSpPr/>
          <p:nvPr/>
        </p:nvCxnSpPr>
        <p:spPr>
          <a:xfrm>
            <a:off x="4788024" y="3933056"/>
            <a:ext cx="36000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308304" y="2492896"/>
            <a:ext cx="1" cy="3599904"/>
          </a:xfrm>
          <a:prstGeom prst="line">
            <a:avLst/>
          </a:prstGeom>
          <a:ln w="412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8388424" y="3952808"/>
            <a:ext cx="0" cy="2140488"/>
          </a:xfrm>
          <a:prstGeom prst="line">
            <a:avLst/>
          </a:prstGeom>
          <a:ln w="31750">
            <a:solidFill>
              <a:srgbClr val="00B05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>
            <a:off x="4788024" y="2492896"/>
            <a:ext cx="0" cy="1440000"/>
          </a:xfrm>
          <a:prstGeom prst="line">
            <a:avLst/>
          </a:prstGeom>
          <a:ln w="317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 flipH="1">
            <a:off x="7308304" y="2492896"/>
            <a:ext cx="1080120" cy="0"/>
          </a:xfrm>
          <a:prstGeom prst="line">
            <a:avLst/>
          </a:prstGeom>
          <a:ln w="41275">
            <a:solidFill>
              <a:srgbClr val="FFC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/>
          <p:cNvSpPr txBox="1"/>
          <p:nvPr/>
        </p:nvSpPr>
        <p:spPr>
          <a:xfrm>
            <a:off x="4499992" y="59468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0</a:t>
            </a:r>
            <a:endParaRPr lang="hu-HU" dirty="0"/>
          </a:p>
        </p:txBody>
      </p:sp>
      <p:cxnSp>
        <p:nvCxnSpPr>
          <p:cNvPr id="23" name="Egyenes összekötő 22"/>
          <p:cNvCxnSpPr/>
          <p:nvPr/>
        </p:nvCxnSpPr>
        <p:spPr>
          <a:xfrm flipH="1">
            <a:off x="4788024" y="6070986"/>
            <a:ext cx="2520000" cy="0"/>
          </a:xfrm>
          <a:prstGeom prst="line">
            <a:avLst/>
          </a:prstGeom>
          <a:ln w="41275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zis 33"/>
          <p:cNvSpPr/>
          <p:nvPr/>
        </p:nvSpPr>
        <p:spPr>
          <a:xfrm>
            <a:off x="7272080" y="3888008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8" name="Egyenes összekötő nyíllal 37"/>
          <p:cNvCxnSpPr/>
          <p:nvPr/>
        </p:nvCxnSpPr>
        <p:spPr>
          <a:xfrm flipH="1" flipV="1">
            <a:off x="6804248" y="5733256"/>
            <a:ext cx="360040" cy="323166"/>
          </a:xfrm>
          <a:prstGeom prst="straightConnector1">
            <a:avLst/>
          </a:prstGeom>
          <a:ln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zövegdoboz 38"/>
          <p:cNvSpPr txBox="1"/>
          <p:nvPr/>
        </p:nvSpPr>
        <p:spPr>
          <a:xfrm>
            <a:off x="5004048" y="5373216"/>
            <a:ext cx="193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sorjátékos legjobb választása</a:t>
            </a:r>
            <a:endParaRPr lang="hu-HU" dirty="0"/>
          </a:p>
        </p:txBody>
      </p:sp>
      <p:cxnSp>
        <p:nvCxnSpPr>
          <p:cNvPr id="41" name="Egyenes összekötő nyíllal 40"/>
          <p:cNvCxnSpPr/>
          <p:nvPr/>
        </p:nvCxnSpPr>
        <p:spPr>
          <a:xfrm flipV="1">
            <a:off x="5148064" y="3645024"/>
            <a:ext cx="144016" cy="25655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4355976" y="371703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0,6</a:t>
            </a:r>
            <a:endParaRPr lang="hu-HU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7092280" y="6021288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0,7</a:t>
            </a:r>
            <a:endParaRPr lang="hu-HU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4499992" y="227687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</a:t>
            </a:r>
            <a:endParaRPr lang="hu-HU" dirty="0"/>
          </a:p>
        </p:txBody>
      </p:sp>
      <p:sp>
        <p:nvSpPr>
          <p:cNvPr id="40" name="Téglalap 39"/>
          <p:cNvSpPr/>
          <p:nvPr/>
        </p:nvSpPr>
        <p:spPr>
          <a:xfrm>
            <a:off x="5796136" y="1052736"/>
            <a:ext cx="266429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p – a sorjátékos balra rúgja a labdát</a:t>
            </a:r>
          </a:p>
          <a:p>
            <a:pPr algn="ctr"/>
            <a:r>
              <a:rPr lang="hu-HU" sz="2000" b="1" dirty="0" smtClean="0"/>
              <a:t>q – az oszlopjátékos balra vetődik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386486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 smtClean="0"/>
              <a:t>Domináns stratégia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játéknak létezik ún. </a:t>
            </a:r>
            <a:r>
              <a:rPr lang="hu-HU" b="1" dirty="0" smtClean="0"/>
              <a:t>domináns stratégiá</a:t>
            </a:r>
            <a:r>
              <a:rPr lang="hu-HU" dirty="0" smtClean="0"/>
              <a:t>n alapuló egyensúlya, ha mindkét játékos számára van olyan döntés, ami mindig optimális, attól függetlenül, hogy a másik játékos melyik lehetőséget választja.</a:t>
            </a:r>
          </a:p>
          <a:p>
            <a:r>
              <a:rPr lang="hu-HU" dirty="0" smtClean="0"/>
              <a:t>Az előző példában pl. a „fent” az </a:t>
            </a:r>
            <a:r>
              <a:rPr lang="hu-HU" b="1" dirty="0" smtClean="0"/>
              <a:t>A</a:t>
            </a:r>
            <a:r>
              <a:rPr lang="hu-HU" dirty="0" smtClean="0"/>
              <a:t> játékos számára mindig magasabb kifizetést </a:t>
            </a:r>
            <a:r>
              <a:rPr lang="hu-HU" dirty="0" err="1" smtClean="0"/>
              <a:t>ered-ményez</a:t>
            </a:r>
            <a:r>
              <a:rPr lang="hu-HU" dirty="0" smtClean="0"/>
              <a:t> (2 &gt; 1;</a:t>
            </a:r>
            <a:r>
              <a:rPr lang="hu-HU" dirty="0" err="1" smtClean="0"/>
              <a:t>1</a:t>
            </a:r>
            <a:r>
              <a:rPr lang="hu-HU" dirty="0" smtClean="0"/>
              <a:t> &gt; -1); és a </a:t>
            </a:r>
            <a:r>
              <a:rPr lang="hu-HU" b="1" dirty="0" smtClean="0"/>
              <a:t>B</a:t>
            </a:r>
            <a:r>
              <a:rPr lang="hu-HU" dirty="0" smtClean="0"/>
              <a:t> játékos számára a „bal” mindig jobb, mint a „jobb” (2 &gt; 1;</a:t>
            </a:r>
            <a:r>
              <a:rPr lang="hu-HU" dirty="0" err="1" smtClean="0"/>
              <a:t>1</a:t>
            </a:r>
            <a:r>
              <a:rPr lang="hu-HU" dirty="0" smtClean="0"/>
              <a:t> &gt; -1).</a:t>
            </a:r>
          </a:p>
          <a:p>
            <a:r>
              <a:rPr lang="hu-HU" dirty="0" smtClean="0"/>
              <a:t>A játék kimenetele tehát „fent, bal” lesz, a hozzá tartozó (2; </a:t>
            </a:r>
            <a:r>
              <a:rPr lang="hu-HU" dirty="0" err="1" smtClean="0"/>
              <a:t>2</a:t>
            </a:r>
            <a:r>
              <a:rPr lang="hu-HU" dirty="0" smtClean="0"/>
              <a:t>) egységnyi kifizetéssel.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Nincs mindig domináns stratégia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448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	Domináns stratégián alapuló egyensúlya nem minden játéknak van, ebben a példában pl. ha az </a:t>
            </a:r>
            <a:r>
              <a:rPr lang="hu-HU" b="1" dirty="0" smtClean="0"/>
              <a:t>A</a:t>
            </a:r>
            <a:r>
              <a:rPr lang="hu-HU" dirty="0" smtClean="0"/>
              <a:t> játékos a „fentet” választja, a </a:t>
            </a:r>
            <a:r>
              <a:rPr lang="hu-HU" b="1" dirty="0" smtClean="0"/>
              <a:t>B</a:t>
            </a:r>
            <a:r>
              <a:rPr lang="hu-HU" dirty="0" smtClean="0"/>
              <a:t> játékos legjobb választása a „bal”, de ha a „jobbot”, akkor a lent. (A játék szimmetrikus.)</a:t>
            </a:r>
            <a:endParaRPr lang="hu-HU" dirty="0"/>
          </a:p>
        </p:txBody>
      </p:sp>
      <p:graphicFrame>
        <p:nvGraphicFramePr>
          <p:cNvPr id="4" name="Tartalom helye 5"/>
          <p:cNvGraphicFramePr>
            <a:graphicFrameLocks/>
          </p:cNvGraphicFramePr>
          <p:nvPr/>
        </p:nvGraphicFramePr>
        <p:xfrm>
          <a:off x="2123728" y="1600200"/>
          <a:ext cx="6563072" cy="254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0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7220">
                <a:tc rowSpan="2" gridSpan="2">
                  <a:txBody>
                    <a:bodyPr/>
                    <a:lstStyle/>
                    <a:p>
                      <a:endParaRPr lang="hu-HU" sz="3200" dirty="0"/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sz="3200" dirty="0" smtClean="0"/>
                        <a:t>B (oszlop)játékos</a:t>
                      </a:r>
                      <a:endParaRPr lang="hu-H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22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Bal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Jobb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220">
                <a:tc rowSpan="2">
                  <a:txBody>
                    <a:bodyPr/>
                    <a:lstStyle/>
                    <a:p>
                      <a:r>
                        <a:rPr lang="hu-HU" sz="3200" dirty="0" smtClean="0"/>
                        <a:t>A (sor-) játékos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Fent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(2</a:t>
                      </a:r>
                      <a:r>
                        <a:rPr lang="hu-HU" sz="3200" baseline="0" dirty="0" smtClean="0"/>
                        <a:t>;1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(0;</a:t>
                      </a:r>
                      <a:r>
                        <a:rPr lang="hu-HU" sz="3200" dirty="0" err="1" smtClean="0"/>
                        <a:t>0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22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Lent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(0;</a:t>
                      </a:r>
                      <a:r>
                        <a:rPr lang="hu-HU" sz="3200" dirty="0" err="1" smtClean="0"/>
                        <a:t>0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(1;2)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827584" y="1412776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A: fent </a:t>
            </a:r>
            <a:r>
              <a:rPr lang="hu-HU" dirty="0" smtClean="0">
                <a:sym typeface="Wingdings" pitchFamily="2" charset="2"/>
              </a:rPr>
              <a:t> B: bal (1 &gt; 0); de</a:t>
            </a:r>
          </a:p>
          <a:p>
            <a:r>
              <a:rPr lang="hu-HU" dirty="0" smtClean="0">
                <a:sym typeface="Wingdings" pitchFamily="2" charset="2"/>
              </a:rPr>
              <a:t>A: lent  B: jobb (2 &gt; 0);</a:t>
            </a:r>
          </a:p>
          <a:p>
            <a:r>
              <a:rPr lang="hu-HU" dirty="0" smtClean="0">
                <a:sym typeface="Wingdings" pitchFamily="2" charset="2"/>
              </a:rPr>
              <a:t>B: bal  A: fent (2 &gt; 0); de</a:t>
            </a:r>
          </a:p>
          <a:p>
            <a:r>
              <a:rPr lang="hu-HU" dirty="0" smtClean="0">
                <a:sym typeface="Wingdings" pitchFamily="2" charset="2"/>
              </a:rPr>
              <a:t>B: jobb  A: lent (1 &gt; 0).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21263"/>
            <a:ext cx="5544616" cy="1143000"/>
          </a:xfrm>
        </p:spPr>
        <p:txBody>
          <a:bodyPr/>
          <a:lstStyle/>
          <a:p>
            <a:r>
              <a:rPr lang="hu-HU" dirty="0" smtClean="0"/>
              <a:t>Nash-egyensúly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916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Ilyen esetekben feltételeznünk kell azt, hogy a másik játékos racionálisan fog dönteni, és meg kell keresni azt, hogy a másik szereplő optimális választása esetén számunkra milyen választás lesz optimális. </a:t>
            </a:r>
          </a:p>
          <a:p>
            <a:r>
              <a:rPr lang="hu-HU" sz="2800" dirty="0" smtClean="0"/>
              <a:t>Egy stratégiapáros [pl. fent, bal] ún. </a:t>
            </a:r>
            <a:r>
              <a:rPr lang="hu-HU" sz="2800" b="1" dirty="0" smtClean="0"/>
              <a:t>Nash-egyensúlyt </a:t>
            </a:r>
            <a:r>
              <a:rPr lang="hu-HU" sz="2800" dirty="0" smtClean="0"/>
              <a:t>alkot, ha B adott döntése esetén A döntése optimális, és A adott döntése esetén B döntése is optimális.</a:t>
            </a:r>
          </a:p>
          <a:p>
            <a:r>
              <a:rPr lang="hu-HU" sz="2800" dirty="0" smtClean="0"/>
              <a:t>A Nash-egyensúly úgy értelmezhető, mint a másik játékos választására vonatkozó kölcsönös várakozás: a másik döntéséről tudomást szerezve senki sem akarja megváltoztatni a magatartását.</a:t>
            </a:r>
            <a:endParaRPr lang="hu-HU" sz="2800" dirty="0"/>
          </a:p>
        </p:txBody>
      </p:sp>
      <p:sp>
        <p:nvSpPr>
          <p:cNvPr id="4" name="Téglalap 3"/>
          <p:cNvSpPr/>
          <p:nvPr/>
        </p:nvSpPr>
        <p:spPr>
          <a:xfrm>
            <a:off x="5508104" y="188640"/>
            <a:ext cx="288032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Minden domináns stratégián alapuló egyensúly egyben Nash-egyensúly is.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Egynél több Nash-egyensúly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játéknak akár több Nash-egyensúlyi pontja is lehet, pl. ha az A játékos a „fentet” választotta, a B játékos a „balt”, akkor az a játékos csökkentené a kifizetését, aki megváltoztatná a döntést. </a:t>
            </a:r>
          </a:p>
          <a:p>
            <a:r>
              <a:rPr lang="hu-HU" dirty="0" smtClean="0"/>
              <a:t>De amennyiben a B játékos a „jobb” stratégiát választotta, az A pedig a „lentet”, akkor innen sem éri meg egyik játékosnak sem elmozdulni.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3867</Words>
  <Application>Microsoft Office PowerPoint</Application>
  <PresentationFormat>Diavetítés a képernyőre (4:3 oldalarány)</PresentationFormat>
  <Paragraphs>380</Paragraphs>
  <Slides>50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50</vt:i4>
      </vt:variant>
    </vt:vector>
  </HeadingPairs>
  <TitlesOfParts>
    <vt:vector size="56" baseType="lpstr">
      <vt:lpstr>Arial</vt:lpstr>
      <vt:lpstr>Calibri</vt:lpstr>
      <vt:lpstr>Times New Roman</vt:lpstr>
      <vt:lpstr>Wingdings</vt:lpstr>
      <vt:lpstr>Office-téma</vt:lpstr>
      <vt:lpstr>Equation</vt:lpstr>
      <vt:lpstr>Játékelmélet, stratégiai magatartás</vt:lpstr>
      <vt:lpstr>Stratégiai magatartás</vt:lpstr>
      <vt:lpstr>Játékelméleti megközelítés</vt:lpstr>
      <vt:lpstr>Játéktípusok típusai</vt:lpstr>
      <vt:lpstr>A kifizetési mátrix</vt:lpstr>
      <vt:lpstr>Domináns stratégia</vt:lpstr>
      <vt:lpstr>Nincs mindig domináns stratégia</vt:lpstr>
      <vt:lpstr>Nash-egyensúly</vt:lpstr>
      <vt:lpstr>Egynél több Nash-egyensúly</vt:lpstr>
      <vt:lpstr>Nincs „tiszta” Nash-egyensúly</vt:lpstr>
      <vt:lpstr>Tiszta és kevert stratégiák</vt:lpstr>
      <vt:lpstr>Kevert stratégia</vt:lpstr>
      <vt:lpstr>Kifizetések kevert stratégiáknál</vt:lpstr>
      <vt:lpstr>A játékosok célfüggvényei</vt:lpstr>
      <vt:lpstr>Legjobbválasz-görbék</vt:lpstr>
      <vt:lpstr>Legjobb válaszok</vt:lpstr>
      <vt:lpstr>Nash-egyensúly ált. definíciója</vt:lpstr>
      <vt:lpstr>Kölcsönös következetesség</vt:lpstr>
      <vt:lpstr>Az összes Nash-egyensúly </vt:lpstr>
      <vt:lpstr>Kevert stratégiák esetén</vt:lpstr>
      <vt:lpstr>A kifizetés változása ha r változik</vt:lpstr>
      <vt:lpstr>A kifizetés változása ha c változik</vt:lpstr>
      <vt:lpstr>A legjobbválasz-görbék</vt:lpstr>
      <vt:lpstr>Legjobbválasz-görbe</vt:lpstr>
      <vt:lpstr>A Nash-egyensúly és  a Pareto-hatékonyság</vt:lpstr>
      <vt:lpstr>Fogolydilemma</vt:lpstr>
      <vt:lpstr>A fogolydilemma kifizetési mátrixa</vt:lpstr>
      <vt:lpstr>A fogolydilemma-játék  közgazdasági alkalmazásai</vt:lpstr>
      <vt:lpstr>Ismételt játékok</vt:lpstr>
      <vt:lpstr>Véges sokszor ismételt játék</vt:lpstr>
      <vt:lpstr>Végtelen sokszor ismételt játék</vt:lpstr>
      <vt:lpstr>Szekvenciális játékok</vt:lpstr>
      <vt:lpstr>PowerPoint-bemutató</vt:lpstr>
      <vt:lpstr>Extenzív formában  felírt szekvenciális játék</vt:lpstr>
      <vt:lpstr>A játék megoldása</vt:lpstr>
      <vt:lpstr>A végkimenetel B szempontjából</vt:lpstr>
      <vt:lpstr>Zéró összegű játékok</vt:lpstr>
      <vt:lpstr>Példa a zéró összegű játékokra (Büntetők egy futballmeccsen)</vt:lpstr>
      <vt:lpstr>PowerPoint-bemutató</vt:lpstr>
      <vt:lpstr>Kevert stratégiák</vt:lpstr>
      <vt:lpstr>PowerPoint-bemutató</vt:lpstr>
      <vt:lpstr>A sorjátékos stratégiája</vt:lpstr>
      <vt:lpstr>A sorjátékos kifizetései grafikusan</vt:lpstr>
      <vt:lpstr>Az oszlopjátékos stratégiája</vt:lpstr>
      <vt:lpstr>A kapus stratégiája grafikusan</vt:lpstr>
      <vt:lpstr>Az egyensúlyi stratégiák</vt:lpstr>
      <vt:lpstr>Az eredmények konzisztenciája</vt:lpstr>
      <vt:lpstr>Az egyensúly értelmezése</vt:lpstr>
      <vt:lpstr>Legjobbválasz-görbék</vt:lpstr>
      <vt:lpstr>Legjobbválasz-görbék (11-es)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Bánhidi Zoltán</dc:creator>
  <cp:lastModifiedBy>kgt</cp:lastModifiedBy>
  <cp:revision>80</cp:revision>
  <cp:lastPrinted>2014-10-21T14:15:46Z</cp:lastPrinted>
  <dcterms:created xsi:type="dcterms:W3CDTF">2014-10-20T16:31:32Z</dcterms:created>
  <dcterms:modified xsi:type="dcterms:W3CDTF">2017-09-15T14:33:20Z</dcterms:modified>
</cp:coreProperties>
</file>