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7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36C23-24B6-4D16-9B20-352E756E346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1E53B-F5EB-411A-8B60-91A4083D6E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00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1E53B-F5EB-411A-8B60-91A4083D6E36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19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1E53B-F5EB-411A-8B60-91A4083D6E36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72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54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18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5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7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41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2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39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32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33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065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1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BF33-9BD9-48A9-9269-A0B1578F6910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20CC-0268-4EF3-9CEA-E277782E6A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72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Oligopólium-modellek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3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Cournot-egyensúly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több vállalat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hu-HU" dirty="0" smtClean="0"/>
              <a:t>Ez a modell általánosítható több vállalatra is.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n vállalatról van szó, legyen az iparági összkibocsátás: Y=y</a:t>
            </a:r>
            <a:r>
              <a:rPr lang="hu-HU" baseline="-25000" dirty="0" smtClean="0"/>
              <a:t>1</a:t>
            </a:r>
            <a:r>
              <a:rPr lang="hu-HU" dirty="0" smtClean="0"/>
              <a:t>+…+</a:t>
            </a:r>
            <a:r>
              <a:rPr lang="hu-HU" dirty="0" err="1" smtClean="0"/>
              <a:t>y</a:t>
            </a:r>
            <a:r>
              <a:rPr lang="hu-HU" baseline="-25000" dirty="0" err="1" smtClean="0"/>
              <a:t>n</a:t>
            </a:r>
            <a:endParaRPr lang="hu-HU" baseline="-25000" dirty="0" smtClean="0"/>
          </a:p>
          <a:p>
            <a:r>
              <a:rPr lang="hu-HU" dirty="0" smtClean="0"/>
              <a:t>Az i. vállalat számára a profitmaximum-feltétel: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879434"/>
              </p:ext>
            </p:extLst>
          </p:nvPr>
        </p:nvGraphicFramePr>
        <p:xfrm>
          <a:off x="827584" y="3861048"/>
          <a:ext cx="365125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2260440" imgH="1396800" progId="Equation.3">
                  <p:embed/>
                </p:oleObj>
              </mc:Choice>
              <mc:Fallback>
                <p:oleObj name="Equation" r:id="rId3" imgW="2260440" imgH="139680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365125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788024" y="4077072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Ahol: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ε</a:t>
            </a:r>
            <a:r>
              <a:rPr lang="hu-HU" sz="2400" dirty="0" smtClean="0"/>
              <a:t>(Y)[&lt;0] a piaci kereslet (Y) árrugalmassága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/>
              <a:t>s</a:t>
            </a:r>
            <a:r>
              <a:rPr lang="hu-HU" sz="2400" baseline="-25000" dirty="0" err="1" smtClean="0"/>
              <a:t>i</a:t>
            </a:r>
            <a:r>
              <a:rPr lang="hu-HU" sz="2400" dirty="0" smtClean="0"/>
              <a:t> az i vállalat piaci részesedése (</a:t>
            </a:r>
            <a:r>
              <a:rPr lang="hu-HU" sz="2400" dirty="0" err="1"/>
              <a:t>s</a:t>
            </a:r>
            <a:r>
              <a:rPr lang="hu-HU" sz="2400" baseline="-25000" dirty="0" err="1"/>
              <a:t>i</a:t>
            </a:r>
            <a:r>
              <a:rPr lang="hu-HU" sz="2400" dirty="0" smtClean="0"/>
              <a:t> = </a:t>
            </a:r>
            <a:r>
              <a:rPr lang="hu-HU" sz="2400" dirty="0" err="1" smtClean="0"/>
              <a:t>y</a:t>
            </a:r>
            <a:r>
              <a:rPr lang="hu-HU" sz="2400" baseline="-25000" dirty="0" err="1" smtClean="0"/>
              <a:t>i</a:t>
            </a:r>
            <a:r>
              <a:rPr lang="hu-HU" sz="2400" dirty="0" smtClean="0"/>
              <a:t>/Y)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846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eredmény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Ebben a kifejezésben (</a:t>
            </a:r>
            <a:r>
              <a:rPr lang="el-GR" dirty="0" smtClean="0"/>
              <a:t>ε</a:t>
            </a:r>
            <a:r>
              <a:rPr lang="hu-HU" dirty="0" smtClean="0"/>
              <a:t>[Y]/</a:t>
            </a:r>
            <a:r>
              <a:rPr lang="hu-HU" dirty="0" err="1" smtClean="0"/>
              <a:t>s</a:t>
            </a:r>
            <a:r>
              <a:rPr lang="hu-HU" baseline="-25000" dirty="0" err="1" smtClean="0"/>
              <a:t>i</a:t>
            </a:r>
            <a:r>
              <a:rPr lang="hu-HU" dirty="0" smtClean="0"/>
              <a:t>) a vállalat keresleti függvényére vonatkozó rugalmasságnak tekinthető: minél kisebb a vállalat piaci részesedése, annál rugalmasabb a keresleti függvénye (kisebb a piaci ereje).</a:t>
            </a:r>
          </a:p>
          <a:p>
            <a:r>
              <a:rPr lang="hu-HU" dirty="0" smtClean="0"/>
              <a:t>Ha a piaci részesedés 1 (monopólium), a vállalati keresleti görbe a piaci keresleti görbe, ha pedig a piaci részesedés nagyon alacsony (0 közeli), akkor a vállalati keresleti görbe csaknem vízszintes (tökéletes versenyhez közeli; ilyenkor P = MC).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68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Bertrand-verseny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Cournot-modellben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vállalatok a termelt mennyiségeket határozzák meg, és a piacra bízzák az ár meghatározását.</a:t>
            </a:r>
          </a:p>
          <a:p>
            <a:r>
              <a:rPr lang="hu-HU" dirty="0" smtClean="0"/>
              <a:t>Egy másik megközelítés szerint a vállalatok az áraikat választják meg (szimultán módon), és a piacon dől el, hogy mennyit adhatnak el.</a:t>
            </a:r>
          </a:p>
          <a:p>
            <a:r>
              <a:rPr lang="hu-HU" dirty="0" smtClean="0"/>
              <a:t>Amikor egy vállalat megválasztja, hogy milyen áron ad el, előre kell látnia azt, hogy a többi vállalat milyen árat állapít meg.</a:t>
            </a:r>
          </a:p>
        </p:txBody>
      </p:sp>
    </p:spTree>
    <p:extLst>
      <p:ext uri="{BB962C8B-B14F-4D97-AF65-F5344CB8AC3E}">
        <p14:creationId xmlns:p14="http://schemas.microsoft.com/office/powerpoint/2010/main" val="32492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Bertrand-egyensúly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Hasonlóan a </a:t>
            </a:r>
            <a:r>
              <a:rPr lang="hu-HU" dirty="0" err="1" smtClean="0"/>
              <a:t>Cournot-egyensúlyhoz</a:t>
            </a:r>
            <a:r>
              <a:rPr lang="hu-HU" dirty="0" smtClean="0"/>
              <a:t>, az egyensúlyban itt is olyan árpárra van szükség, amelyben a két ár egyaránt profitmaximalizáló ár a két vállalat számára, ha a másik ára az adott szinten rögzített.</a:t>
            </a:r>
          </a:p>
          <a:p>
            <a:r>
              <a:rPr lang="hu-HU" dirty="0" smtClean="0"/>
              <a:t>Homogén termékek, és egyező határköltségek esetén a Bertrand-egyensúly a tökéletes verseny egyensúlyával fog megegyezni, ahol az ár egyenlő a határköltséggel.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58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919"/>
            <a:ext cx="8229600" cy="1143000"/>
          </a:xfrm>
        </p:spPr>
        <p:txBody>
          <a:bodyPr/>
          <a:lstStyle/>
          <a:p>
            <a:r>
              <a:rPr lang="hu-HU" dirty="0" smtClean="0"/>
              <a:t>A Bertrand-egyensúly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ár minimuma a határköltség lesz, hiszen, ha ennél kisebb, a vállalat növelheti a profitját a kibocsátása csökkentésével.</a:t>
            </a:r>
          </a:p>
          <a:p>
            <a:r>
              <a:rPr lang="hu-HU" dirty="0" smtClean="0"/>
              <a:t>Ha az ár nagyobb mint a határköltség, a vállalatok mindig ösztönözve lesznek arra, hogy csökkentsék az áraikat.</a:t>
            </a:r>
          </a:p>
          <a:p>
            <a:r>
              <a:rPr lang="hu-HU" dirty="0" smtClean="0"/>
              <a:t>Tegyük fel, hogy kezdetben mindkét vállalat ára p</a:t>
            </a:r>
            <a:r>
              <a:rPr lang="hu-HU" baseline="-25000" dirty="0" smtClean="0"/>
              <a:t>i</a:t>
            </a:r>
            <a:r>
              <a:rPr lang="hu-HU" baseline="30000" dirty="0" smtClean="0"/>
              <a:t>t</a:t>
            </a:r>
            <a:r>
              <a:rPr lang="hu-HU" dirty="0" smtClean="0"/>
              <a:t> &gt; MC, és a piaci kereslet felét elégítik ki.</a:t>
            </a:r>
          </a:p>
          <a:p>
            <a:r>
              <a:rPr lang="hu-HU" dirty="0" smtClean="0"/>
              <a:t>Ekkor, ha bármilyen kis mértékben csökkenti az árat (</a:t>
            </a:r>
            <a:r>
              <a:rPr lang="hu-HU" dirty="0"/>
              <a:t>p</a:t>
            </a:r>
            <a:r>
              <a:rPr lang="hu-HU" baseline="-25000" dirty="0"/>
              <a:t>i</a:t>
            </a:r>
            <a:r>
              <a:rPr lang="hu-HU" baseline="30000" dirty="0"/>
              <a:t>t </a:t>
            </a:r>
            <a:r>
              <a:rPr lang="hu-HU" dirty="0" smtClean="0"/>
              <a:t>=</a:t>
            </a:r>
            <a:r>
              <a:rPr lang="hu-HU" dirty="0"/>
              <a:t> </a:t>
            </a:r>
            <a:r>
              <a:rPr lang="hu-HU" dirty="0" err="1" smtClean="0"/>
              <a:t>p</a:t>
            </a:r>
            <a:r>
              <a:rPr lang="hu-HU" baseline="-25000" dirty="0" err="1" smtClean="0"/>
              <a:t>i</a:t>
            </a:r>
            <a:r>
              <a:rPr lang="hu-HU" baseline="30000" dirty="0" err="1" smtClean="0"/>
              <a:t>t</a:t>
            </a:r>
            <a:r>
              <a:rPr lang="hu-HU" dirty="0" smtClean="0"/>
              <a:t>−</a:t>
            </a:r>
            <a:r>
              <a:rPr lang="el-GR" dirty="0" smtClean="0"/>
              <a:t>ε</a:t>
            </a:r>
            <a:r>
              <a:rPr lang="hu-HU" dirty="0" smtClean="0"/>
              <a:t>), a vállalat letarolhatja az egész piacot (y</a:t>
            </a:r>
            <a:r>
              <a:rPr lang="hu-HU" baseline="-25000" dirty="0" smtClean="0"/>
              <a:t>1</a:t>
            </a:r>
            <a:r>
              <a:rPr lang="hu-HU" dirty="0" smtClean="0"/>
              <a:t>=Y) és növelheti a profitját.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09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Bertrand-egyensúly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8600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Ám a másik vállalat pont ugyanígy gondolkodik, így semmilyen, a határköltségnél alacsonyabb ár nem lehet egyensúlyi ár, mert ekkor árcsökkentéssel növelhető a profit.</a:t>
            </a:r>
          </a:p>
          <a:p>
            <a:r>
              <a:rPr lang="hu-HU" dirty="0" smtClean="0"/>
              <a:t>A Bertrand-verseny logikája a fogoly-dilemmához hasonlóan képzelhető el, a vállalatok mindketten jobban járnának, ha megállapodnának egy magasabb (monopolista) árban, de egyénileg mindig ösztönözve vannak az árcsökkentésre.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40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918" y="125760"/>
            <a:ext cx="8229600" cy="1143000"/>
          </a:xfrm>
        </p:spPr>
        <p:txBody>
          <a:bodyPr/>
          <a:lstStyle/>
          <a:p>
            <a:r>
              <a:rPr lang="hu-HU" dirty="0" smtClean="0"/>
              <a:t>A Bertrand-verseny logikája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437112"/>
            <a:ext cx="8435280" cy="194421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MC</a:t>
            </a:r>
            <a:r>
              <a:rPr lang="hu-HU" baseline="-25000" dirty="0" smtClean="0"/>
              <a:t>1</a:t>
            </a:r>
            <a:r>
              <a:rPr lang="hu-HU" dirty="0" smtClean="0"/>
              <a:t>=MC</a:t>
            </a:r>
            <a:r>
              <a:rPr lang="hu-HU" baseline="-25000" dirty="0" smtClean="0"/>
              <a:t>2</a:t>
            </a:r>
            <a:r>
              <a:rPr lang="hu-HU" dirty="0" smtClean="0"/>
              <a:t>=c és y(p) = (a</a:t>
            </a:r>
            <a:r>
              <a:rPr lang="el-GR" dirty="0"/>
              <a:t>−</a:t>
            </a:r>
            <a:r>
              <a:rPr lang="hu-HU" dirty="0" err="1" smtClean="0"/>
              <a:t>b</a:t>
            </a:r>
            <a:r>
              <a:rPr lang="hu-HU" baseline="30000" dirty="0" err="1" smtClean="0"/>
              <a:t>.</a:t>
            </a:r>
            <a:r>
              <a:rPr lang="hu-HU" dirty="0" err="1" smtClean="0"/>
              <a:t>p</a:t>
            </a:r>
            <a:r>
              <a:rPr lang="hu-HU" dirty="0"/>
              <a:t>)</a:t>
            </a:r>
            <a:r>
              <a:rPr lang="hu-HU" dirty="0" smtClean="0"/>
              <a:t>/2 </a:t>
            </a:r>
          </a:p>
          <a:p>
            <a:r>
              <a:rPr lang="el-GR" dirty="0"/>
              <a:t>π</a:t>
            </a:r>
            <a:r>
              <a:rPr lang="hu-HU" baseline="-25000" dirty="0"/>
              <a:t>0</a:t>
            </a:r>
            <a:r>
              <a:rPr lang="hu-HU" dirty="0" smtClean="0"/>
              <a:t>= </a:t>
            </a:r>
            <a:r>
              <a:rPr lang="el-GR" dirty="0" smtClean="0"/>
              <a:t>π</a:t>
            </a:r>
            <a:r>
              <a:rPr lang="hu-HU" dirty="0" smtClean="0"/>
              <a:t>(p</a:t>
            </a:r>
            <a:r>
              <a:rPr lang="hu-HU" baseline="-25000" dirty="0" smtClean="0"/>
              <a:t>0</a:t>
            </a:r>
            <a:r>
              <a:rPr lang="hu-HU" dirty="0" smtClean="0"/>
              <a:t>, y=</a:t>
            </a:r>
            <a:r>
              <a:rPr lang="hu-HU" dirty="0" err="1" smtClean="0"/>
              <a:t>Y</a:t>
            </a:r>
            <a:r>
              <a:rPr lang="hu-HU" dirty="0" smtClean="0"/>
              <a:t>/2) = 0,5(p</a:t>
            </a:r>
            <a:r>
              <a:rPr lang="hu-HU" baseline="-25000" dirty="0" smtClean="0"/>
              <a:t>0</a:t>
            </a:r>
            <a:r>
              <a:rPr lang="el-GR" dirty="0"/>
              <a:t>−</a:t>
            </a:r>
            <a:r>
              <a:rPr lang="hu-HU" dirty="0" smtClean="0"/>
              <a:t>c)</a:t>
            </a:r>
            <a:r>
              <a:rPr lang="hu-HU" baseline="30000" dirty="0" smtClean="0"/>
              <a:t>.</a:t>
            </a:r>
            <a:r>
              <a:rPr lang="hu-HU" dirty="0" smtClean="0"/>
              <a:t>(a</a:t>
            </a:r>
            <a:r>
              <a:rPr lang="el-GR" dirty="0" smtClean="0"/>
              <a:t> </a:t>
            </a:r>
            <a:r>
              <a:rPr lang="el-GR" dirty="0"/>
              <a:t>− </a:t>
            </a:r>
            <a:r>
              <a:rPr lang="hu-HU" dirty="0" smtClean="0"/>
              <a:t>b</a:t>
            </a:r>
            <a:r>
              <a:rPr lang="hu-HU" baseline="30000" dirty="0" smtClean="0"/>
              <a:t>.</a:t>
            </a:r>
            <a:r>
              <a:rPr lang="hu-HU" dirty="0" smtClean="0"/>
              <a:t>p</a:t>
            </a:r>
            <a:r>
              <a:rPr lang="hu-HU" baseline="-25000" dirty="0" smtClean="0"/>
              <a:t>0</a:t>
            </a:r>
            <a:r>
              <a:rPr lang="hu-HU" dirty="0" smtClean="0"/>
              <a:t>)</a:t>
            </a:r>
          </a:p>
          <a:p>
            <a:r>
              <a:rPr lang="el-GR" dirty="0" smtClean="0"/>
              <a:t>γ</a:t>
            </a:r>
            <a:r>
              <a:rPr lang="hu-HU" dirty="0" smtClean="0"/>
              <a:t> = </a:t>
            </a:r>
            <a:r>
              <a:rPr lang="el-GR" dirty="0"/>
              <a:t>π</a:t>
            </a:r>
            <a:r>
              <a:rPr lang="hu-HU" dirty="0" smtClean="0"/>
              <a:t>(p</a:t>
            </a:r>
            <a:r>
              <a:rPr lang="hu-HU" baseline="-25000" dirty="0" smtClean="0"/>
              <a:t>0</a:t>
            </a:r>
            <a:r>
              <a:rPr lang="hu-HU" dirty="0" smtClean="0"/>
              <a:t>, y=</a:t>
            </a:r>
            <a:r>
              <a:rPr lang="hu-HU" dirty="0" err="1" smtClean="0"/>
              <a:t>Y</a:t>
            </a:r>
            <a:r>
              <a:rPr lang="hu-HU" dirty="0" smtClean="0"/>
              <a:t>/2) </a:t>
            </a:r>
            <a:r>
              <a:rPr lang="el-GR" dirty="0" smtClean="0"/>
              <a:t>−</a:t>
            </a:r>
            <a:r>
              <a:rPr lang="hu-HU" dirty="0" smtClean="0"/>
              <a:t> </a:t>
            </a:r>
            <a:r>
              <a:rPr lang="el-GR" dirty="0"/>
              <a:t>π</a:t>
            </a:r>
            <a:r>
              <a:rPr lang="hu-HU" dirty="0" smtClean="0"/>
              <a:t>(p</a:t>
            </a:r>
            <a:r>
              <a:rPr lang="hu-HU" baseline="-25000" dirty="0" smtClean="0"/>
              <a:t>0</a:t>
            </a:r>
            <a:r>
              <a:rPr lang="hu-HU" dirty="0" smtClean="0"/>
              <a:t>−</a:t>
            </a:r>
            <a:r>
              <a:rPr lang="el-GR" dirty="0"/>
              <a:t>ε</a:t>
            </a:r>
            <a:r>
              <a:rPr lang="hu-HU" dirty="0" smtClean="0"/>
              <a:t>, y=</a:t>
            </a:r>
            <a:r>
              <a:rPr lang="hu-HU" dirty="0" err="1" smtClean="0"/>
              <a:t>Y</a:t>
            </a:r>
            <a:r>
              <a:rPr lang="hu-HU" dirty="0" smtClean="0"/>
              <a:t>/2</a:t>
            </a:r>
            <a:r>
              <a:rPr lang="hu-HU" dirty="0"/>
              <a:t>) </a:t>
            </a:r>
            <a:r>
              <a:rPr lang="hu-HU" dirty="0" smtClean="0"/>
              <a:t>= =0,5(p</a:t>
            </a:r>
            <a:r>
              <a:rPr lang="hu-HU" baseline="-25000" dirty="0" smtClean="0"/>
              <a:t>0</a:t>
            </a:r>
            <a:r>
              <a:rPr lang="el-GR" dirty="0"/>
              <a:t>−</a:t>
            </a:r>
            <a:r>
              <a:rPr lang="hu-HU" dirty="0" smtClean="0"/>
              <a:t>c)</a:t>
            </a:r>
            <a:r>
              <a:rPr lang="hu-HU" baseline="30000" dirty="0" smtClean="0"/>
              <a:t>.</a:t>
            </a:r>
            <a:r>
              <a:rPr lang="hu-HU" dirty="0" smtClean="0"/>
              <a:t>(a</a:t>
            </a:r>
            <a:r>
              <a:rPr lang="el-GR" dirty="0" smtClean="0"/>
              <a:t>−</a:t>
            </a:r>
            <a:r>
              <a:rPr lang="hu-HU" dirty="0" smtClean="0"/>
              <a:t>b</a:t>
            </a:r>
            <a:r>
              <a:rPr lang="hu-HU" baseline="30000" dirty="0" smtClean="0"/>
              <a:t>.</a:t>
            </a:r>
            <a:r>
              <a:rPr lang="hu-HU" dirty="0" smtClean="0"/>
              <a:t>p</a:t>
            </a:r>
            <a:r>
              <a:rPr lang="hu-HU" baseline="-25000" dirty="0" smtClean="0"/>
              <a:t>0</a:t>
            </a:r>
            <a:r>
              <a:rPr lang="hu-HU" dirty="0" smtClean="0"/>
              <a:t>) </a:t>
            </a:r>
            <a:r>
              <a:rPr lang="el-GR" dirty="0"/>
              <a:t>− </a:t>
            </a:r>
            <a:r>
              <a:rPr lang="hu-HU" dirty="0" smtClean="0"/>
              <a:t>0,5(p</a:t>
            </a:r>
            <a:r>
              <a:rPr lang="hu-HU" baseline="-25000" dirty="0" smtClean="0"/>
              <a:t>0</a:t>
            </a:r>
            <a:r>
              <a:rPr lang="el-GR" dirty="0" smtClean="0"/>
              <a:t>−</a:t>
            </a:r>
            <a:r>
              <a:rPr lang="hu-HU" dirty="0" smtClean="0"/>
              <a:t>c</a:t>
            </a:r>
            <a:r>
              <a:rPr lang="el-GR" dirty="0" smtClean="0"/>
              <a:t>−ε</a:t>
            </a:r>
            <a:r>
              <a:rPr lang="hu-HU" dirty="0" smtClean="0"/>
              <a:t>)</a:t>
            </a:r>
            <a:r>
              <a:rPr lang="hu-HU" baseline="30000" dirty="0" smtClean="0"/>
              <a:t>.</a:t>
            </a:r>
            <a:r>
              <a:rPr lang="hu-HU" dirty="0" smtClean="0"/>
              <a:t>(</a:t>
            </a:r>
            <a:r>
              <a:rPr lang="hu-HU" dirty="0" err="1" smtClean="0"/>
              <a:t>a-b</a:t>
            </a:r>
            <a:r>
              <a:rPr lang="hu-HU" baseline="30000" dirty="0" smtClean="0"/>
              <a:t>.</a:t>
            </a:r>
            <a:r>
              <a:rPr lang="hu-HU" dirty="0" smtClean="0"/>
              <a:t>[p</a:t>
            </a:r>
            <a:r>
              <a:rPr lang="hu-HU" baseline="-25000" dirty="0" smtClean="0"/>
              <a:t>0</a:t>
            </a:r>
            <a:r>
              <a:rPr lang="el-GR" dirty="0" smtClean="0"/>
              <a:t>−ε</a:t>
            </a:r>
            <a:r>
              <a:rPr lang="hu-HU" dirty="0" smtClean="0"/>
              <a:t>]) &gt; 0</a:t>
            </a:r>
            <a:endParaRPr lang="hu-HU" dirty="0"/>
          </a:p>
          <a:p>
            <a:endParaRPr lang="hu-HU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082218"/>
              </p:ext>
            </p:extLst>
          </p:nvPr>
        </p:nvGraphicFramePr>
        <p:xfrm>
          <a:off x="755576" y="1340768"/>
          <a:ext cx="8147248" cy="288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6496">
                <a:tc rowSpan="2" gridSpan="2">
                  <a:txBody>
                    <a:bodyPr/>
                    <a:lstStyle/>
                    <a:p>
                      <a:endParaRPr lang="hu-HU" sz="32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3200" dirty="0" smtClean="0"/>
                        <a:t>B. vállalat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67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p</a:t>
                      </a:r>
                      <a:r>
                        <a:rPr lang="hu-HU" sz="3200" baseline="-25000" dirty="0" smtClean="0"/>
                        <a:t>b</a:t>
                      </a:r>
                      <a:r>
                        <a:rPr lang="hu-HU" sz="3200" dirty="0" smtClean="0"/>
                        <a:t>=p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baseline="0" dirty="0" smtClean="0"/>
                        <a:t>−</a:t>
                      </a:r>
                      <a:r>
                        <a:rPr lang="el-GR" sz="3200" baseline="0" dirty="0" smtClean="0"/>
                        <a:t>ε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p</a:t>
                      </a:r>
                      <a:r>
                        <a:rPr lang="hu-HU" sz="3200" baseline="-25000" dirty="0" smtClean="0"/>
                        <a:t>b</a:t>
                      </a:r>
                      <a:r>
                        <a:rPr lang="hu-HU" sz="3200" dirty="0" smtClean="0"/>
                        <a:t>=p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dirty="0" smtClean="0"/>
                        <a:t>&gt;</a:t>
                      </a:r>
                      <a:r>
                        <a:rPr lang="hu-HU" sz="3200" dirty="0" err="1" smtClean="0"/>
                        <a:t>MC</a:t>
                      </a:r>
                      <a:r>
                        <a:rPr lang="hu-HU" sz="3200" baseline="-25000" dirty="0" err="1" smtClean="0"/>
                        <a:t>b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r>
                        <a:rPr lang="hu-HU" sz="3200" dirty="0" smtClean="0"/>
                        <a:t>A. vállalat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err="1" smtClean="0"/>
                        <a:t>p</a:t>
                      </a:r>
                      <a:r>
                        <a:rPr lang="hu-HU" sz="3200" baseline="-25000" dirty="0" err="1" smtClean="0"/>
                        <a:t>a</a:t>
                      </a:r>
                      <a:r>
                        <a:rPr lang="hu-HU" sz="3200" dirty="0" smtClean="0"/>
                        <a:t>=p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baseline="0" dirty="0" smtClean="0"/>
                        <a:t>−</a:t>
                      </a:r>
                      <a:r>
                        <a:rPr lang="el-GR" sz="3200" baseline="0" dirty="0" smtClean="0"/>
                        <a:t>ε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</a:t>
                      </a:r>
                      <a:r>
                        <a:rPr lang="el-GR" sz="3200" dirty="0" smtClean="0"/>
                        <a:t>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el-GR" sz="3200" dirty="0" smtClean="0"/>
                        <a:t>−γ</a:t>
                      </a:r>
                      <a:r>
                        <a:rPr lang="hu-HU" sz="3200" dirty="0" smtClean="0"/>
                        <a:t>;</a:t>
                      </a:r>
                      <a:r>
                        <a:rPr lang="el-GR" sz="3200" dirty="0" smtClean="0"/>
                        <a:t>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el-GR" sz="3200" dirty="0" smtClean="0"/>
                        <a:t>−γ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(2[</a:t>
                      </a:r>
                      <a:r>
                        <a:rPr lang="el-GR" sz="3200" dirty="0" smtClean="0"/>
                        <a:t>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el-GR" sz="3200" dirty="0" smtClean="0"/>
                        <a:t>−γ</a:t>
                      </a:r>
                      <a:r>
                        <a:rPr lang="hu-HU" sz="3200" dirty="0" smtClean="0"/>
                        <a:t>];0)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err="1" smtClean="0"/>
                        <a:t>p</a:t>
                      </a:r>
                      <a:r>
                        <a:rPr lang="hu-HU" sz="3200" baseline="-25000" dirty="0" err="1" smtClean="0"/>
                        <a:t>a</a:t>
                      </a:r>
                      <a:r>
                        <a:rPr lang="hu-HU" sz="3200" dirty="0" smtClean="0"/>
                        <a:t>=p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dirty="0" smtClean="0"/>
                        <a:t>&gt;</a:t>
                      </a:r>
                      <a:r>
                        <a:rPr lang="hu-HU" sz="3200" dirty="0" err="1" smtClean="0"/>
                        <a:t>MC</a:t>
                      </a:r>
                      <a:r>
                        <a:rPr lang="hu-HU" sz="3200" baseline="-25000" dirty="0" err="1" smtClean="0"/>
                        <a:t>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(0;2[</a:t>
                      </a:r>
                      <a:r>
                        <a:rPr lang="el-GR" sz="3200" dirty="0" smtClean="0"/>
                        <a:t>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el-GR" sz="3200" dirty="0" smtClean="0"/>
                        <a:t>−γ</a:t>
                      </a:r>
                      <a:r>
                        <a:rPr lang="hu-HU" sz="3200" dirty="0" smtClean="0"/>
                        <a:t>])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(</a:t>
                      </a:r>
                      <a:r>
                        <a:rPr lang="el-GR" sz="3200" dirty="0" smtClean="0"/>
                        <a:t>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dirty="0" smtClean="0"/>
                        <a:t>;</a:t>
                      </a:r>
                      <a:r>
                        <a:rPr lang="el-GR" sz="3200" dirty="0" smtClean="0"/>
                        <a:t> π</a:t>
                      </a:r>
                      <a:r>
                        <a:rPr lang="hu-HU" sz="3200" baseline="-25000" dirty="0" smtClean="0"/>
                        <a:t>0</a:t>
                      </a:r>
                      <a:r>
                        <a:rPr lang="hu-HU" sz="3200" dirty="0" smtClean="0"/>
                        <a:t>)</a:t>
                      </a:r>
                      <a:endParaRPr lang="hu-H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6636005" y="4738430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Ha MC &lt; p</a:t>
            </a:r>
            <a:r>
              <a:rPr lang="hu-HU" sz="2400" baseline="-25000" dirty="0" smtClean="0"/>
              <a:t>0</a:t>
            </a:r>
            <a:r>
              <a:rPr lang="hu-HU" sz="2400" dirty="0" smtClean="0"/>
              <a:t> &lt; P</a:t>
            </a:r>
            <a:r>
              <a:rPr lang="hu-HU" sz="2400" baseline="-25000" dirty="0" smtClean="0"/>
              <a:t>M</a:t>
            </a:r>
            <a:r>
              <a:rPr lang="hu-HU" sz="2400" dirty="0" smtClean="0"/>
              <a:t>  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117374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Mindkét vállalat számára az árcsökkentés a domináns stratégia, egészen addig, amíg az ár a határköltség fölött van. Együtt jobban járnának azzal, ha egy ennél magasabb árban [pl. a monopolista árban] állapodnának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0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Szekvenciális játékok: mennyiségi vezérlés (</a:t>
            </a:r>
            <a:r>
              <a:rPr lang="hu-HU" dirty="0" err="1" smtClean="0"/>
              <a:t>Stackelberg-duopólium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az 1. vállalat a vezérlő és y</a:t>
            </a:r>
            <a:r>
              <a:rPr lang="hu-HU" baseline="-25000" dirty="0" smtClean="0"/>
              <a:t>1</a:t>
            </a:r>
            <a:r>
              <a:rPr lang="hu-HU" dirty="0" smtClean="0"/>
              <a:t> mennyiséget bocsát ki. A 2. vállalat válaszul y</a:t>
            </a:r>
            <a:r>
              <a:rPr lang="hu-HU" baseline="-25000" dirty="0" smtClean="0"/>
              <a:t>2</a:t>
            </a:r>
            <a:r>
              <a:rPr lang="hu-HU" dirty="0" smtClean="0"/>
              <a:t> mennyiség kibocsátását határozza el.</a:t>
            </a:r>
          </a:p>
          <a:p>
            <a:r>
              <a:rPr lang="hu-HU" dirty="0" smtClean="0"/>
              <a:t>Mindkét vállalat tudja, hogy a piaci egyensúlyi ár az összes kibocsátott termékmennyiségtől függ: </a:t>
            </a:r>
          </a:p>
          <a:p>
            <a:r>
              <a:rPr lang="hu-HU" dirty="0" smtClean="0"/>
              <a:t>Y = y</a:t>
            </a:r>
            <a:r>
              <a:rPr lang="hu-HU" baseline="-25000" dirty="0" smtClean="0"/>
              <a:t>1 </a:t>
            </a:r>
            <a:r>
              <a:rPr lang="hu-HU" dirty="0" smtClean="0"/>
              <a:t>+ y</a:t>
            </a:r>
            <a:r>
              <a:rPr lang="hu-HU" baseline="-25000" dirty="0" smtClean="0"/>
              <a:t>2</a:t>
            </a:r>
            <a:r>
              <a:rPr lang="hu-HU" dirty="0" smtClean="0"/>
              <a:t> és p(Y) = p(y</a:t>
            </a:r>
            <a:r>
              <a:rPr lang="hu-HU" baseline="-25000" dirty="0" smtClean="0"/>
              <a:t>1</a:t>
            </a:r>
            <a:r>
              <a:rPr lang="hu-HU" dirty="0" smtClean="0"/>
              <a:t>+y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</a:p>
          <a:p>
            <a:r>
              <a:rPr lang="hu-HU" dirty="0" smtClean="0"/>
              <a:t>Milyen kibocsátási szintet választ a vezérlő? Ez attól függ, mit gondol arról, hogyan fog a követő reagálni az ő döntéseire. Feltételezheti, hogy a követő is megpróbálja maximalizálni a profitját, adottnak véve a vezérlő által már meghozott kibocsátási döntést. A vezető tehát figyelembe kell vegye a követő maximalizálási problémáját.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22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követő vállalat reakciógörbéje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Feltételezzük, hogy a követő maximalizálni akarja a profitját a vezérlő már ismert kibocsátási döntését figyelembe véve:</a:t>
            </a:r>
          </a:p>
          <a:p>
            <a:r>
              <a:rPr lang="hu-HU" dirty="0" smtClean="0"/>
              <a:t>A követő vállalat profitfüggvénye:</a:t>
            </a:r>
          </a:p>
          <a:p>
            <a:endParaRPr lang="hu-HU" dirty="0"/>
          </a:p>
          <a:p>
            <a:r>
              <a:rPr lang="hu-HU" dirty="0" smtClean="0"/>
              <a:t>Ez ott maximális, ahol M</a:t>
            </a:r>
            <a:r>
              <a:rPr lang="el-GR" dirty="0" smtClean="0"/>
              <a:t>π</a:t>
            </a:r>
            <a:r>
              <a:rPr lang="hu-HU" baseline="-25000" dirty="0" smtClean="0"/>
              <a:t>2</a:t>
            </a:r>
            <a:r>
              <a:rPr lang="hu-HU" dirty="0" smtClean="0"/>
              <a:t> = 0, azaz MR = MC: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5420"/>
              </p:ext>
            </p:extLst>
          </p:nvPr>
        </p:nvGraphicFramePr>
        <p:xfrm>
          <a:off x="827584" y="3717032"/>
          <a:ext cx="68024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2514600" imgH="228600" progId="Equation.3">
                  <p:embed/>
                </p:oleObj>
              </mc:Choice>
              <mc:Fallback>
                <p:oleObj name="Equation" r:id="rId3" imgW="2514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3717032"/>
                        <a:ext cx="6802438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58164"/>
              </p:ext>
            </p:extLst>
          </p:nvPr>
        </p:nvGraphicFramePr>
        <p:xfrm>
          <a:off x="899592" y="5013176"/>
          <a:ext cx="69421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" imgW="3390840" imgH="457200" progId="Equation.3">
                  <p:embed/>
                </p:oleObj>
              </mc:Choice>
              <mc:Fallback>
                <p:oleObj name="Equation" r:id="rId5" imgW="33908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5013176"/>
                        <a:ext cx="694213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Jobb oldali kapcsos zárójel 5"/>
          <p:cNvSpPr/>
          <p:nvPr/>
        </p:nvSpPr>
        <p:spPr>
          <a:xfrm rot="16200000" flipH="1">
            <a:off x="5328084" y="4977172"/>
            <a:ext cx="108012" cy="1980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3131840" y="603253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Ez biztosan negatív, ha a ker. </a:t>
            </a:r>
            <a:r>
              <a:rPr lang="hu-HU" dirty="0" err="1" smtClean="0"/>
              <a:t>fv</a:t>
            </a:r>
            <a:r>
              <a:rPr lang="hu-HU" dirty="0" smtClean="0"/>
              <a:t>. negatív meredekségű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3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követő reakciófüggvénye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/>
          <a:lstStyle/>
          <a:p>
            <a:r>
              <a:rPr lang="hu-HU" dirty="0" smtClean="0"/>
              <a:t>A követő profitmaximalizáló döntése a vezető döntésétől függ, ezt fejezi ki a reakciófüggvény:</a:t>
            </a:r>
          </a:p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r>
              <a:rPr lang="hu-HU" dirty="0" smtClean="0"/>
              <a:t> = f</a:t>
            </a:r>
            <a:r>
              <a:rPr lang="hu-HU" baseline="-25000" dirty="0" smtClean="0"/>
              <a:t>2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</a:p>
          <a:p>
            <a:r>
              <a:rPr lang="hu-HU" dirty="0" smtClean="0"/>
              <a:t>Vezessük le a reakciófüggvényt egy lineáris keresleti görbére (</a:t>
            </a:r>
            <a:r>
              <a:rPr lang="hu-HU" dirty="0"/>
              <a:t>p = a−b</a:t>
            </a:r>
            <a:r>
              <a:rPr lang="hu-HU" baseline="30000" dirty="0"/>
              <a:t>.</a:t>
            </a:r>
            <a:r>
              <a:rPr lang="hu-HU" dirty="0"/>
              <a:t>[y</a:t>
            </a:r>
            <a:r>
              <a:rPr lang="hu-HU" baseline="-25000" dirty="0"/>
              <a:t>1 </a:t>
            </a:r>
            <a:r>
              <a:rPr lang="hu-HU" dirty="0"/>
              <a:t>+y</a:t>
            </a:r>
            <a:r>
              <a:rPr lang="hu-HU" baseline="-25000" dirty="0"/>
              <a:t>2</a:t>
            </a:r>
            <a:r>
              <a:rPr lang="hu-HU" dirty="0" smtClean="0"/>
              <a:t>]), a határ-költség továbbra is legyen konstans (MC</a:t>
            </a:r>
            <a:r>
              <a:rPr lang="hu-HU" baseline="-25000" dirty="0" smtClean="0"/>
              <a:t>2 </a:t>
            </a:r>
            <a:r>
              <a:rPr lang="hu-HU" dirty="0" smtClean="0"/>
              <a:t>= c).</a:t>
            </a:r>
          </a:p>
          <a:p>
            <a:r>
              <a:rPr lang="hu-HU" dirty="0" smtClean="0"/>
              <a:t>Ekkor a vállalat profitfüggvénye: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700754"/>
              </p:ext>
            </p:extLst>
          </p:nvPr>
        </p:nvGraphicFramePr>
        <p:xfrm>
          <a:off x="744538" y="5373688"/>
          <a:ext cx="51546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2336760" imgH="457200" progId="Equation.3">
                  <p:embed/>
                </p:oleObj>
              </mc:Choice>
              <mc:Fallback>
                <p:oleObj name="Equation" r:id="rId3" imgW="23367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538" y="5373688"/>
                        <a:ext cx="5154612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588224" y="544522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Feltesszük, hogy a &gt; c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175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Oligopólium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Fogalmi lehatárolás: egynél több vállalat van a piacon, de nincsenek olyan sokan, hogy egyenként az árra elhanyagolható lenne a hatásuk.</a:t>
            </a:r>
          </a:p>
          <a:p>
            <a:r>
              <a:rPr lang="hu-HU" sz="2800" dirty="0" smtClean="0"/>
              <a:t>Az </a:t>
            </a:r>
            <a:r>
              <a:rPr lang="hu-HU" sz="2800" dirty="0" err="1" smtClean="0"/>
              <a:t>oligopólium</a:t>
            </a:r>
            <a:r>
              <a:rPr lang="hu-HU" sz="2800" dirty="0" smtClean="0"/>
              <a:t> modelljei általában a stratégiai kölcsönkapcsolatokra fókuszálnak, amelyeket pl. a játékelmélet segítségével modellezhetünk.</a:t>
            </a:r>
          </a:p>
          <a:p>
            <a:r>
              <a:rPr lang="hu-HU" sz="2800" dirty="0" smtClean="0"/>
              <a:t>Egy (nagy) modell nem alkalmas arra, hogy a vállalatok </a:t>
            </a:r>
            <a:r>
              <a:rPr lang="hu-HU" sz="2800" dirty="0" err="1" smtClean="0"/>
              <a:t>oligopolista</a:t>
            </a:r>
            <a:r>
              <a:rPr lang="hu-HU" sz="2800" dirty="0" smtClean="0"/>
              <a:t> környezetben való viselkedését megfelelően jellemezze, ilyen iparágakban a valóságban is többféle magatartási formát figyelhetünk meg.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854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Isoprofit-görbék</a:t>
            </a:r>
            <a:r>
              <a:rPr lang="hu-HU" sz="3600" dirty="0" smtClean="0"/>
              <a:t> (egyenlőprofit-görbék)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Ezt a kifejezést felhasználva felírhatók a vállalat ún. </a:t>
            </a:r>
            <a:r>
              <a:rPr lang="hu-HU" dirty="0" err="1" smtClean="0"/>
              <a:t>isoprofit-görbéi</a:t>
            </a:r>
            <a:r>
              <a:rPr lang="hu-HU" dirty="0" smtClean="0"/>
              <a:t>, amelyek azon y</a:t>
            </a:r>
            <a:r>
              <a:rPr lang="hu-HU" baseline="-25000" dirty="0" smtClean="0"/>
              <a:t>1</a:t>
            </a:r>
            <a:r>
              <a:rPr lang="hu-HU" dirty="0" smtClean="0"/>
              <a:t>,y</a:t>
            </a:r>
            <a:r>
              <a:rPr lang="hu-HU" baseline="-25000" dirty="0" smtClean="0"/>
              <a:t>2</a:t>
            </a:r>
            <a:r>
              <a:rPr lang="hu-HU" dirty="0" smtClean="0"/>
              <a:t> kombinációkat adják meg, amelyek a 2. vállalat számára konstans profitszintet kínálnak.</a:t>
            </a:r>
          </a:p>
          <a:p>
            <a:r>
              <a:rPr lang="hu-HU" dirty="0" smtClean="0"/>
              <a:t>A görbe egyenlete tehát:</a:t>
            </a:r>
          </a:p>
          <a:p>
            <a:endParaRPr lang="hu-HU" dirty="0"/>
          </a:p>
          <a:p>
            <a:r>
              <a:rPr lang="hu-HU" dirty="0" smtClean="0"/>
              <a:t>Az optimális választásnál a határprofit (d</a:t>
            </a:r>
            <a:r>
              <a:rPr lang="el-GR" dirty="0" smtClean="0"/>
              <a:t>π</a:t>
            </a:r>
            <a:r>
              <a:rPr lang="hu-HU" baseline="-25000" dirty="0" smtClean="0"/>
              <a:t>2</a:t>
            </a:r>
            <a:r>
              <a:rPr lang="hu-HU" dirty="0" smtClean="0"/>
              <a:t>/dy</a:t>
            </a:r>
            <a:r>
              <a:rPr lang="hu-HU" baseline="-25000" dirty="0"/>
              <a:t>2</a:t>
            </a:r>
            <a:r>
              <a:rPr lang="hu-HU" dirty="0" smtClean="0"/>
              <a:t>) nulla, tehát az egyenlőprofit-görbének az (y</a:t>
            </a:r>
            <a:r>
              <a:rPr lang="hu-HU" baseline="-25000" dirty="0" smtClean="0"/>
              <a:t>1,</a:t>
            </a:r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r>
              <a:rPr lang="hu-HU" dirty="0" smtClean="0"/>
              <a:t>) térben függőlegesnek kell lennie. Ezeket a pontokat összekötve kapjuk meg a reakciógörbét.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49603"/>
              </p:ext>
            </p:extLst>
          </p:nvPr>
        </p:nvGraphicFramePr>
        <p:xfrm>
          <a:off x="827584" y="3645024"/>
          <a:ext cx="44069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4" imgW="1701720" imgH="241200" progId="Equation.3">
                  <p:embed/>
                </p:oleObj>
              </mc:Choice>
              <mc:Fallback>
                <p:oleObj name="Equation" r:id="rId4" imgW="1701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3645024"/>
                        <a:ext cx="440690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4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vállalat reakciógörbéi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4104456" cy="4525963"/>
          </a:xfrm>
        </p:spPr>
        <p:txBody>
          <a:bodyPr>
            <a:noAutofit/>
          </a:bodyPr>
          <a:lstStyle/>
          <a:p>
            <a:r>
              <a:rPr lang="hu-HU" sz="2800" dirty="0" smtClean="0"/>
              <a:t>Az algebrai levezetést a korábbiakban már bemutattuk a </a:t>
            </a:r>
            <a:r>
              <a:rPr lang="hu-HU" sz="2800" dirty="0" err="1" smtClean="0"/>
              <a:t>Cournot-modell</a:t>
            </a:r>
            <a:r>
              <a:rPr lang="hu-HU" sz="2800" dirty="0" smtClean="0"/>
              <a:t> esetében. </a:t>
            </a:r>
          </a:p>
          <a:p>
            <a:r>
              <a:rPr lang="hu-HU" sz="2800" dirty="0" smtClean="0"/>
              <a:t>Itt annyi a különbség, hogy az 1. vállalat kibocsátása már ismert, így nem kell a várakozásokra hagyatkoznunk.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1216"/>
              </p:ext>
            </p:extLst>
          </p:nvPr>
        </p:nvGraphicFramePr>
        <p:xfrm>
          <a:off x="6371208" y="5114943"/>
          <a:ext cx="2160240" cy="902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1002960" imgH="419040" progId="Equation.3">
                  <p:embed/>
                </p:oleObj>
              </mc:Choice>
              <mc:Fallback>
                <p:oleObj name="Equation" r:id="rId3" imgW="1002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1208" y="5114943"/>
                        <a:ext cx="2160240" cy="902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 flipV="1">
            <a:off x="4932040" y="260648"/>
            <a:ext cx="0" cy="576064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932040" y="6021288"/>
            <a:ext cx="3772949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956426" y="1628800"/>
            <a:ext cx="2711918" cy="35476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 flipV="1">
            <a:off x="4871408" y="2894809"/>
            <a:ext cx="1068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>
            <a:stCxn id="12" idx="0"/>
          </p:cNvCxnSpPr>
          <p:nvPr/>
        </p:nvCxnSpPr>
        <p:spPr>
          <a:xfrm flipV="1">
            <a:off x="5939837" y="2755423"/>
            <a:ext cx="0" cy="32618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4325257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615801" y="601732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608004" y="26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8495928" y="601732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endParaRPr lang="hu-HU" dirty="0"/>
          </a:p>
        </p:txBody>
      </p:sp>
      <p:sp>
        <p:nvSpPr>
          <p:cNvPr id="27" name="Szabadkézi sokszög 26"/>
          <p:cNvSpPr/>
          <p:nvPr/>
        </p:nvSpPr>
        <p:spPr>
          <a:xfrm>
            <a:off x="4934857" y="836712"/>
            <a:ext cx="1277270" cy="4339771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abadkézi sokszög 27"/>
          <p:cNvSpPr/>
          <p:nvPr/>
        </p:nvSpPr>
        <p:spPr>
          <a:xfrm>
            <a:off x="4928186" y="1019515"/>
            <a:ext cx="1021816" cy="3471817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abadkézi sokszög 28"/>
          <p:cNvSpPr>
            <a:spLocks noChangeAspect="1"/>
          </p:cNvSpPr>
          <p:nvPr/>
        </p:nvSpPr>
        <p:spPr>
          <a:xfrm>
            <a:off x="4956426" y="620910"/>
            <a:ext cx="1532724" cy="5396411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  <a:gd name="connsiteX0" fmla="*/ 29028 w 1277270"/>
              <a:gd name="connsiteY0" fmla="*/ 4497009 h 4497009"/>
              <a:gd name="connsiteX1" fmla="*/ 1277257 w 1277270"/>
              <a:gd name="connsiteY1" fmla="*/ 2552095 h 4497009"/>
              <a:gd name="connsiteX2" fmla="*/ 0 w 1277270"/>
              <a:gd name="connsiteY2" fmla="*/ 0 h 449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497009">
                <a:moveTo>
                  <a:pt x="29028" y="4497009"/>
                </a:moveTo>
                <a:cubicBezTo>
                  <a:pt x="13909" y="4119033"/>
                  <a:pt x="1282095" y="3301596"/>
                  <a:pt x="1277257" y="2552095"/>
                </a:cubicBezTo>
                <a:cubicBezTo>
                  <a:pt x="1272419" y="1802594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badkézi sokszög 29"/>
          <p:cNvSpPr>
            <a:spLocks noChangeAspect="1"/>
          </p:cNvSpPr>
          <p:nvPr/>
        </p:nvSpPr>
        <p:spPr>
          <a:xfrm>
            <a:off x="4924642" y="1155284"/>
            <a:ext cx="817453" cy="2777454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6818514" y="276109"/>
            <a:ext cx="20014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profit összességében akkor lehet maximális (a monopolista profit), ha az első vállalat nem termel, tehát a 2. vállalat a leginkább balra lévő egyenlőprofit-görbére törekszik.</a:t>
            </a:r>
            <a:endParaRPr lang="hu-HU" dirty="0"/>
          </a:p>
        </p:txBody>
      </p:sp>
      <p:cxnSp>
        <p:nvCxnSpPr>
          <p:cNvPr id="34" name="Egyenes összekötő nyíllal 33"/>
          <p:cNvCxnSpPr/>
          <p:nvPr/>
        </p:nvCxnSpPr>
        <p:spPr>
          <a:xfrm>
            <a:off x="7020272" y="4491332"/>
            <a:ext cx="72008" cy="685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vezérlő problémája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hu-HU" dirty="0" smtClean="0"/>
              <a:t>A vezérlő ismeri a követő reakciógörbéit, és a saját kibocsátását ennek figyelembevételével fogja optimalizálni. </a:t>
            </a:r>
          </a:p>
          <a:p>
            <a:r>
              <a:rPr lang="hu-HU" dirty="0" smtClean="0"/>
              <a:t>A vezérlő profitmaximalizálási problémája: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2. egyenletet behelyettesítve az elsőbe: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77000"/>
              </p:ext>
            </p:extLst>
          </p:nvPr>
        </p:nvGraphicFramePr>
        <p:xfrm>
          <a:off x="858837" y="3716338"/>
          <a:ext cx="4081079" cy="122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1777680" imgH="533160" progId="Equation.3">
                  <p:embed/>
                </p:oleObj>
              </mc:Choice>
              <mc:Fallback>
                <p:oleObj name="Equation" r:id="rId3" imgW="17776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8837" y="3716338"/>
                        <a:ext cx="4081079" cy="122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533623"/>
              </p:ext>
            </p:extLst>
          </p:nvPr>
        </p:nvGraphicFramePr>
        <p:xfrm>
          <a:off x="827584" y="5589240"/>
          <a:ext cx="5343336" cy="79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1968480" imgH="291960" progId="Equation.3">
                  <p:embed/>
                </p:oleObj>
              </mc:Choice>
              <mc:Fallback>
                <p:oleObj name="Equation" r:id="rId5" imgW="19684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5589240"/>
                        <a:ext cx="5343336" cy="792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9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vezérlő gondolkodásmódja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vezérlő tudja, hogy az összkibocsátás</a:t>
            </a:r>
            <a:r>
              <a:rPr lang="hu-HU" dirty="0"/>
              <a:t> y</a:t>
            </a:r>
            <a:r>
              <a:rPr lang="hu-HU" baseline="-25000" dirty="0"/>
              <a:t>1 </a:t>
            </a:r>
            <a:r>
              <a:rPr lang="hu-HU" dirty="0"/>
              <a:t>+y</a:t>
            </a:r>
            <a:r>
              <a:rPr lang="hu-HU" baseline="-25000" dirty="0"/>
              <a:t>2</a:t>
            </a:r>
            <a:r>
              <a:rPr lang="hu-HU" dirty="0" smtClean="0"/>
              <a:t> lesz, azaz a saját kibocsátása plusz a követőé, és tudja, hogy ez hatni fog az árra is.</a:t>
            </a:r>
          </a:p>
          <a:p>
            <a:r>
              <a:rPr lang="hu-HU" dirty="0" smtClean="0"/>
              <a:t>Fel kell ismernie azt is, hogy a saját kibocsátásán keresztül hatást gyakorol a követő kibocsátási szintjére, ezt ki is használja.</a:t>
            </a:r>
          </a:p>
          <a:p>
            <a:r>
              <a:rPr lang="hu-HU" dirty="0" smtClean="0"/>
              <a:t>Az előzőekben számított lineáris ([a−c−by</a:t>
            </a:r>
            <a:r>
              <a:rPr lang="hu-HU" baseline="-25000" dirty="0" smtClean="0"/>
              <a:t>1</a:t>
            </a:r>
            <a:r>
              <a:rPr lang="hu-HU" dirty="0" smtClean="0"/>
              <a:t>]/2b) reakciógörbe esetén, ahol p(Y) = a − </a:t>
            </a:r>
            <a:r>
              <a:rPr lang="hu-HU" dirty="0" err="1" smtClean="0"/>
              <a:t>bY</a:t>
            </a:r>
            <a:r>
              <a:rPr lang="hu-HU" dirty="0" smtClean="0"/>
              <a:t>; és a határköltség MC</a:t>
            </a:r>
            <a:r>
              <a:rPr lang="hu-HU" baseline="-25000" dirty="0" smtClean="0"/>
              <a:t>1 </a:t>
            </a:r>
            <a:r>
              <a:rPr lang="hu-HU" dirty="0" smtClean="0"/>
              <a:t>= MC</a:t>
            </a:r>
            <a:r>
              <a:rPr lang="hu-HU" baseline="-25000" dirty="0" smtClean="0"/>
              <a:t>2 </a:t>
            </a:r>
            <a:r>
              <a:rPr lang="hu-HU" dirty="0" smtClean="0"/>
              <a:t>= c a vezérlő profitja: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411296"/>
              </p:ext>
            </p:extLst>
          </p:nvPr>
        </p:nvGraphicFramePr>
        <p:xfrm>
          <a:off x="251520" y="5805264"/>
          <a:ext cx="8725932" cy="8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3" imgW="3898800" imgH="393480" progId="Equation.3">
                  <p:embed/>
                </p:oleObj>
              </mc:Choice>
              <mc:Fallback>
                <p:oleObj name="Equation" r:id="rId3" imgW="3898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5805264"/>
                        <a:ext cx="8725932" cy="878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vezérlő és a követő kibocsátása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hu-HU" dirty="0" smtClean="0"/>
              <a:t>Ezt a kifejezést egyszerűsítve az alábbihoz jutunk: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 ezt a kifejezést maximalizáljuk (M</a:t>
            </a:r>
            <a:r>
              <a:rPr lang="el-GR" dirty="0" smtClean="0"/>
              <a:t>π</a:t>
            </a:r>
            <a:r>
              <a:rPr lang="hu-HU" baseline="-25000" dirty="0" smtClean="0"/>
              <a:t>1</a:t>
            </a:r>
            <a:r>
              <a:rPr lang="hu-HU" dirty="0" smtClean="0"/>
              <a:t> = 0):</a:t>
            </a:r>
          </a:p>
          <a:p>
            <a:endParaRPr lang="hu-HU" dirty="0"/>
          </a:p>
          <a:p>
            <a:r>
              <a:rPr lang="hu-HU" dirty="0" smtClean="0"/>
              <a:t>Ezt visszahelyettesítve a követő problémájába: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225465"/>
              </p:ext>
            </p:extLst>
          </p:nvPr>
        </p:nvGraphicFramePr>
        <p:xfrm>
          <a:off x="179512" y="2420888"/>
          <a:ext cx="8675535" cy="138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3" imgW="4038480" imgH="647640" progId="Equation.3">
                  <p:embed/>
                </p:oleObj>
              </mc:Choice>
              <mc:Fallback>
                <p:oleObj name="Equation" r:id="rId3" imgW="4038480" imgH="6476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8675535" cy="1384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70566"/>
              </p:ext>
            </p:extLst>
          </p:nvPr>
        </p:nvGraphicFramePr>
        <p:xfrm>
          <a:off x="971600" y="4365104"/>
          <a:ext cx="446722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5" imgW="2387520" imgH="431640" progId="Equation.3">
                  <p:embed/>
                </p:oleObj>
              </mc:Choice>
              <mc:Fallback>
                <p:oleObj name="Equation" r:id="rId5" imgW="23875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4365104"/>
                        <a:ext cx="4467225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685565"/>
              </p:ext>
            </p:extLst>
          </p:nvPr>
        </p:nvGraphicFramePr>
        <p:xfrm>
          <a:off x="899592" y="5733256"/>
          <a:ext cx="73850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7" imgW="3441600" imgH="393480" progId="Equation.3">
                  <p:embed/>
                </p:oleObj>
              </mc:Choice>
              <mc:Fallback>
                <p:oleObj name="Equation" r:id="rId7" imgW="3441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9592" y="5733256"/>
                        <a:ext cx="7385050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3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nyíllal 4"/>
          <p:cNvCxnSpPr/>
          <p:nvPr/>
        </p:nvCxnSpPr>
        <p:spPr>
          <a:xfrm flipV="1">
            <a:off x="637133" y="271945"/>
            <a:ext cx="0" cy="576064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V="1">
            <a:off x="637133" y="6017321"/>
            <a:ext cx="7646454" cy="3052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1305845" y="629980"/>
            <a:ext cx="3986235" cy="541786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313097" y="26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7635515" y="5988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endParaRPr lang="hu-HU" dirty="0"/>
          </a:p>
        </p:txBody>
      </p:sp>
      <p:sp>
        <p:nvSpPr>
          <p:cNvPr id="27" name="Szabadkézi sokszög 26"/>
          <p:cNvSpPr/>
          <p:nvPr/>
        </p:nvSpPr>
        <p:spPr>
          <a:xfrm rot="16200000">
            <a:off x="3455353" y="3193207"/>
            <a:ext cx="1277270" cy="4339771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abadkézi sokszög 27"/>
          <p:cNvSpPr/>
          <p:nvPr/>
        </p:nvSpPr>
        <p:spPr>
          <a:xfrm rot="16200000">
            <a:off x="3852000" y="3801032"/>
            <a:ext cx="1021816" cy="3471817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abadkézi sokszög 28"/>
          <p:cNvSpPr>
            <a:spLocks noChangeAspect="1"/>
          </p:cNvSpPr>
          <p:nvPr/>
        </p:nvSpPr>
        <p:spPr>
          <a:xfrm rot="16200000">
            <a:off x="3140255" y="2655726"/>
            <a:ext cx="1517724" cy="5186543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  <a:gd name="connsiteX0" fmla="*/ 29028 w 1277270"/>
              <a:gd name="connsiteY0" fmla="*/ 4497009 h 4497009"/>
              <a:gd name="connsiteX1" fmla="*/ 1277257 w 1277270"/>
              <a:gd name="connsiteY1" fmla="*/ 2552095 h 4497009"/>
              <a:gd name="connsiteX2" fmla="*/ 0 w 1277270"/>
              <a:gd name="connsiteY2" fmla="*/ 0 h 4497009"/>
              <a:gd name="connsiteX0" fmla="*/ 141 w 1250510"/>
              <a:gd name="connsiteY0" fmla="*/ 3997334 h 3997334"/>
              <a:gd name="connsiteX1" fmla="*/ 1248370 w 1250510"/>
              <a:gd name="connsiteY1" fmla="*/ 2052420 h 3997334"/>
              <a:gd name="connsiteX2" fmla="*/ 320883 w 1250510"/>
              <a:gd name="connsiteY2" fmla="*/ 0 h 3997334"/>
              <a:gd name="connsiteX0" fmla="*/ 16537 w 1264770"/>
              <a:gd name="connsiteY0" fmla="*/ 4322119 h 4322119"/>
              <a:gd name="connsiteX1" fmla="*/ 1264766 w 1264770"/>
              <a:gd name="connsiteY1" fmla="*/ 2377205 h 4322119"/>
              <a:gd name="connsiteX2" fmla="*/ 0 w 1264770"/>
              <a:gd name="connsiteY2" fmla="*/ 0 h 432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4770" h="4322119">
                <a:moveTo>
                  <a:pt x="16537" y="4322119"/>
                </a:moveTo>
                <a:cubicBezTo>
                  <a:pt x="1418" y="3944143"/>
                  <a:pt x="1267522" y="3097558"/>
                  <a:pt x="1264766" y="2377205"/>
                </a:cubicBezTo>
                <a:cubicBezTo>
                  <a:pt x="1262010" y="165685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badkézi sokszög 29"/>
          <p:cNvSpPr>
            <a:spLocks noChangeAspect="1"/>
          </p:cNvSpPr>
          <p:nvPr/>
        </p:nvSpPr>
        <p:spPr>
          <a:xfrm rot="16200000">
            <a:off x="4142384" y="4250395"/>
            <a:ext cx="817453" cy="2777454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270" h="4339771">
                <a:moveTo>
                  <a:pt x="29028" y="4339771"/>
                </a:moveTo>
                <a:cubicBezTo>
                  <a:pt x="13909" y="3961795"/>
                  <a:pt x="1282095" y="3118152"/>
                  <a:pt x="1277257" y="2394857"/>
                </a:cubicBezTo>
                <a:cubicBezTo>
                  <a:pt x="1272419" y="1671562"/>
                  <a:pt x="15724" y="7257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abadkézi sokszög 24"/>
          <p:cNvSpPr>
            <a:spLocks noChangeAspect="1"/>
          </p:cNvSpPr>
          <p:nvPr/>
        </p:nvSpPr>
        <p:spPr>
          <a:xfrm rot="16200000">
            <a:off x="2828446" y="1967587"/>
            <a:ext cx="1841229" cy="6223855"/>
          </a:xfrm>
          <a:custGeom>
            <a:avLst/>
            <a:gdLst>
              <a:gd name="connsiteX0" fmla="*/ 75936 w 1260263"/>
              <a:gd name="connsiteY0" fmla="*/ 0 h 2362885"/>
              <a:gd name="connsiteX1" fmla="*/ 104965 w 1260263"/>
              <a:gd name="connsiteY1" fmla="*/ 2322285 h 2362885"/>
              <a:gd name="connsiteX2" fmla="*/ 1091936 w 1260263"/>
              <a:gd name="connsiteY2" fmla="*/ 1451428 h 2362885"/>
              <a:gd name="connsiteX3" fmla="*/ 1251593 w 1260263"/>
              <a:gd name="connsiteY3" fmla="*/ 1103085 h 2362885"/>
              <a:gd name="connsiteX0" fmla="*/ 1059677 w 1155433"/>
              <a:gd name="connsiteY0" fmla="*/ 2162629 h 2498369"/>
              <a:gd name="connsiteX1" fmla="*/ 135 w 1155433"/>
              <a:gd name="connsiteY1" fmla="*/ 1219200 h 2498369"/>
              <a:gd name="connsiteX2" fmla="*/ 987106 w 1155433"/>
              <a:gd name="connsiteY2" fmla="*/ 348343 h 2498369"/>
              <a:gd name="connsiteX3" fmla="*/ 1146763 w 1155433"/>
              <a:gd name="connsiteY3" fmla="*/ 0 h 2498369"/>
              <a:gd name="connsiteX0" fmla="*/ 1349828 w 1349828"/>
              <a:gd name="connsiteY0" fmla="*/ 3381829 h 3717569"/>
              <a:gd name="connsiteX1" fmla="*/ 290286 w 1349828"/>
              <a:gd name="connsiteY1" fmla="*/ 2438400 h 3717569"/>
              <a:gd name="connsiteX2" fmla="*/ 1277257 w 1349828"/>
              <a:gd name="connsiteY2" fmla="*/ 1567543 h 3717569"/>
              <a:gd name="connsiteX3" fmla="*/ 0 w 1349828"/>
              <a:gd name="connsiteY3" fmla="*/ 0 h 3717569"/>
              <a:gd name="connsiteX0" fmla="*/ 1349828 w 1395677"/>
              <a:gd name="connsiteY0" fmla="*/ 3381829 h 3381829"/>
              <a:gd name="connsiteX1" fmla="*/ 1277257 w 1395677"/>
              <a:gd name="connsiteY1" fmla="*/ 1567543 h 3381829"/>
              <a:gd name="connsiteX2" fmla="*/ 0 w 1395677"/>
              <a:gd name="connsiteY2" fmla="*/ 0 h 3381829"/>
              <a:gd name="connsiteX0" fmla="*/ 29028 w 1277270"/>
              <a:gd name="connsiteY0" fmla="*/ 4499429 h 4499429"/>
              <a:gd name="connsiteX1" fmla="*/ 1277257 w 1277270"/>
              <a:gd name="connsiteY1" fmla="*/ 1567543 h 4499429"/>
              <a:gd name="connsiteX2" fmla="*/ 0 w 1277270"/>
              <a:gd name="connsiteY2" fmla="*/ 0 h 4499429"/>
              <a:gd name="connsiteX0" fmla="*/ 29028 w 1277270"/>
              <a:gd name="connsiteY0" fmla="*/ 3512457 h 3512457"/>
              <a:gd name="connsiteX1" fmla="*/ 1277257 w 1277270"/>
              <a:gd name="connsiteY1" fmla="*/ 1567543 h 3512457"/>
              <a:gd name="connsiteX2" fmla="*/ 0 w 1277270"/>
              <a:gd name="connsiteY2" fmla="*/ 0 h 3512457"/>
              <a:gd name="connsiteX0" fmla="*/ 29028 w 1277270"/>
              <a:gd name="connsiteY0" fmla="*/ 4339771 h 4339771"/>
              <a:gd name="connsiteX1" fmla="*/ 1277257 w 1277270"/>
              <a:gd name="connsiteY1" fmla="*/ 2394857 h 4339771"/>
              <a:gd name="connsiteX2" fmla="*/ 0 w 1277270"/>
              <a:gd name="connsiteY2" fmla="*/ 0 h 4339771"/>
              <a:gd name="connsiteX0" fmla="*/ 29028 w 1277270"/>
              <a:gd name="connsiteY0" fmla="*/ 4497009 h 4497009"/>
              <a:gd name="connsiteX1" fmla="*/ 1277257 w 1277270"/>
              <a:gd name="connsiteY1" fmla="*/ 2552095 h 4497009"/>
              <a:gd name="connsiteX2" fmla="*/ 0 w 1277270"/>
              <a:gd name="connsiteY2" fmla="*/ 0 h 4497009"/>
              <a:gd name="connsiteX0" fmla="*/ 141 w 1250510"/>
              <a:gd name="connsiteY0" fmla="*/ 3997334 h 3997334"/>
              <a:gd name="connsiteX1" fmla="*/ 1248370 w 1250510"/>
              <a:gd name="connsiteY1" fmla="*/ 2052420 h 3997334"/>
              <a:gd name="connsiteX2" fmla="*/ 320883 w 1250510"/>
              <a:gd name="connsiteY2" fmla="*/ 0 h 3997334"/>
              <a:gd name="connsiteX0" fmla="*/ 16537 w 1264770"/>
              <a:gd name="connsiteY0" fmla="*/ 4322119 h 4322119"/>
              <a:gd name="connsiteX1" fmla="*/ 1264766 w 1264770"/>
              <a:gd name="connsiteY1" fmla="*/ 2377205 h 4322119"/>
              <a:gd name="connsiteX2" fmla="*/ 0 w 1264770"/>
              <a:gd name="connsiteY2" fmla="*/ 0 h 4322119"/>
              <a:gd name="connsiteX0" fmla="*/ 16537 w 1234531"/>
              <a:gd name="connsiteY0" fmla="*/ 4322119 h 4322119"/>
              <a:gd name="connsiteX1" fmla="*/ 1234527 w 1234531"/>
              <a:gd name="connsiteY1" fmla="*/ 2276411 h 4322119"/>
              <a:gd name="connsiteX2" fmla="*/ 0 w 1234531"/>
              <a:gd name="connsiteY2" fmla="*/ 0 h 4322119"/>
              <a:gd name="connsiteX0" fmla="*/ 132 w 1278631"/>
              <a:gd name="connsiteY0" fmla="*/ 4322121 h 4322121"/>
              <a:gd name="connsiteX1" fmla="*/ 1278599 w 1278631"/>
              <a:gd name="connsiteY1" fmla="*/ 2276411 h 4322121"/>
              <a:gd name="connsiteX2" fmla="*/ 44072 w 1278631"/>
              <a:gd name="connsiteY2" fmla="*/ 0 h 432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8631" h="4322121">
                <a:moveTo>
                  <a:pt x="132" y="4322121"/>
                </a:moveTo>
                <a:cubicBezTo>
                  <a:pt x="-14987" y="3944145"/>
                  <a:pt x="1271276" y="2996764"/>
                  <a:pt x="1278599" y="2276411"/>
                </a:cubicBezTo>
                <a:cubicBezTo>
                  <a:pt x="1285922" y="1556058"/>
                  <a:pt x="59796" y="72571"/>
                  <a:pt x="440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2" name="Egyenes összekötő 31"/>
          <p:cNvCxnSpPr/>
          <p:nvPr/>
        </p:nvCxnSpPr>
        <p:spPr>
          <a:xfrm>
            <a:off x="637133" y="2204864"/>
            <a:ext cx="5626740" cy="333207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1520558" y="15956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1. vállalat reakciógörbéje</a:t>
            </a:r>
          </a:p>
          <a:p>
            <a:r>
              <a:rPr lang="hu-HU" dirty="0" err="1" smtClean="0"/>
              <a:t>Cournot-esetben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637133" y="282909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/>
              <a:t>2</a:t>
            </a:r>
            <a:r>
              <a:rPr lang="hu-HU" dirty="0" smtClean="0"/>
              <a:t>. vállalat reakciógörbéje</a:t>
            </a:r>
            <a:endParaRPr lang="hu-HU" dirty="0"/>
          </a:p>
        </p:txBody>
      </p:sp>
      <p:sp>
        <p:nvSpPr>
          <p:cNvPr id="36" name="Ellipszis 35"/>
          <p:cNvSpPr/>
          <p:nvPr/>
        </p:nvSpPr>
        <p:spPr>
          <a:xfrm>
            <a:off x="3846151" y="410489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Szövegdoboz 36"/>
          <p:cNvSpPr txBox="1"/>
          <p:nvPr/>
        </p:nvSpPr>
        <p:spPr>
          <a:xfrm>
            <a:off x="3886252" y="378113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Cournot-egyensúly</a:t>
            </a:r>
            <a:endParaRPr lang="hu-HU" dirty="0"/>
          </a:p>
        </p:txBody>
      </p:sp>
      <p:sp>
        <p:nvSpPr>
          <p:cNvPr id="38" name="Ellipszis 37"/>
          <p:cNvSpPr/>
          <p:nvPr/>
        </p:nvSpPr>
        <p:spPr>
          <a:xfrm>
            <a:off x="4644008" y="45988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/>
          <p:cNvSpPr txBox="1"/>
          <p:nvPr/>
        </p:nvSpPr>
        <p:spPr>
          <a:xfrm>
            <a:off x="5406220" y="427563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Stackelberg-egyensúly</a:t>
            </a:r>
            <a:endParaRPr lang="hu-HU" dirty="0"/>
          </a:p>
        </p:txBody>
      </p:sp>
      <p:cxnSp>
        <p:nvCxnSpPr>
          <p:cNvPr id="40" name="Egyenes összekötő nyíllal 39"/>
          <p:cNvCxnSpPr>
            <a:stCxn id="38" idx="7"/>
          </p:cNvCxnSpPr>
          <p:nvPr/>
        </p:nvCxnSpPr>
        <p:spPr>
          <a:xfrm flipV="1">
            <a:off x="4736192" y="4490135"/>
            <a:ext cx="681047" cy="124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3846151" y="445314"/>
            <a:ext cx="4686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3450503" y="116632"/>
            <a:ext cx="54419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Az ábrán a két vállalat reakciógörbéi és az 1. vállalat egyenlőprofit-görbéi láthatók.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2. vállalat követőként viselkedik, a saját reakciógörbéje mentén választja meg a kibocsátási szintet az 1. vállalat döntésétől függően.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vezérlő vállalat pedig azt a pontot fogja kiválasztani a követő reakciógörbéjén, ami számára a legmagasabb profitot biztosítja (ahol a reakciógörbe a legmagasabb profitszintet jelentő </a:t>
            </a:r>
            <a:r>
              <a:rPr lang="hu-HU" sz="2000" dirty="0" err="1" smtClean="0"/>
              <a:t>isoprofit-görbéjét</a:t>
            </a:r>
            <a:r>
              <a:rPr lang="hu-HU" sz="2000" dirty="0" smtClean="0"/>
              <a:t> érinti).</a:t>
            </a:r>
            <a:endParaRPr lang="hu-HU" sz="20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771974" y="410489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1. vállalat </a:t>
            </a:r>
            <a:r>
              <a:rPr lang="hu-HU" dirty="0" err="1" smtClean="0"/>
              <a:t>isoprofit-görbéi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67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</a:t>
            </a:r>
            <a:r>
              <a:rPr lang="hu-HU" dirty="0" err="1" smtClean="0"/>
              <a:t>Stackelberg-modellre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Stackelberg-model</a:t>
            </a:r>
            <a:r>
              <a:rPr lang="hu-HU" dirty="0" smtClean="0"/>
              <a:t> felhasználható olyan iparágak leírására, ahol egy domináns vállalat, vagy „természetes” vezérlő vállalat van.</a:t>
            </a:r>
          </a:p>
          <a:p>
            <a:r>
              <a:rPr lang="hu-HU" dirty="0" smtClean="0"/>
              <a:t>Pl. az PC-korszak hajnalán az IBM-et gyakran tekintették az iparága domináns vállalatának.</a:t>
            </a:r>
          </a:p>
          <a:p>
            <a:r>
              <a:rPr lang="hu-HU" dirty="0" smtClean="0"/>
              <a:t>A számítógépiparban jellemző kisvállalati viselkedési minta az volt, hogy a kisebb vállalatok követőként vártak az IBM egy-egy új termékének bejelentésére, majd ehhez igazították saját termékeikre vonatkozó döntéseiket.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Az árvezérlés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kibocsátandó mennyiség helyett a vezérlő az árat is megszabhatja. A vezérlőnek itt is előre kell látnia azt, hogy a követő hogyan fog viselkedni. A profitmaximalizálási problémáját ennek figyelembevételével oldja meg.</a:t>
            </a:r>
          </a:p>
          <a:p>
            <a:r>
              <a:rPr lang="hu-HU" dirty="0" smtClean="0"/>
              <a:t>Így először ebben a modellben is a követő problémáját kell megvizsgálni. Mivel a termékek homogének, biztosak lehetünk benne, hogy az egyensúlyban a követőnek mindig a vezérlővel azonos árat kell megállapítania. (Egyébként valamelyik vállalat „letarolná” a piacot.)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18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követő döntése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Tfh</a:t>
            </a:r>
            <a:r>
              <a:rPr lang="hu-HU" dirty="0" smtClean="0"/>
              <a:t>. a vezérlő </a:t>
            </a:r>
            <a:r>
              <a:rPr lang="hu-HU" i="1" dirty="0" smtClean="0"/>
              <a:t>p</a:t>
            </a:r>
            <a:r>
              <a:rPr lang="hu-HU" dirty="0" smtClean="0"/>
              <a:t> árat állapított meg. A követő, ha jelen szeretne lenni a piacon, de nem szeretne árversenybe kezdeni a vezérlővel, ezt az árat adottságként kénytelen elfogadni.</a:t>
            </a:r>
          </a:p>
          <a:p>
            <a:r>
              <a:rPr lang="hu-HU" dirty="0" smtClean="0"/>
              <a:t>Így a követő döntése hasonlóvá válik a tökéletesen versenyző vállalat döntéséhez.</a:t>
            </a:r>
          </a:p>
          <a:p>
            <a:r>
              <a:rPr lang="hu-HU" dirty="0" smtClean="0"/>
              <a:t>A követő maximalizálja a profitját: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74514"/>
              </p:ext>
            </p:extLst>
          </p:nvPr>
        </p:nvGraphicFramePr>
        <p:xfrm>
          <a:off x="1115616" y="5301208"/>
          <a:ext cx="3943140" cy="68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1244520" imgH="215640" progId="Equation.3">
                  <p:embed/>
                </p:oleObj>
              </mc:Choice>
              <mc:Fallback>
                <p:oleObj name="Equation" r:id="rId3" imgW="1244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5301208"/>
                        <a:ext cx="3943140" cy="684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9405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maradványkeresleti görbe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 ahhoz a már ismerős feltételhez vezet, hogy az optimumban határköltségnek egyenlőnek kell lennie az árral (p=MR vízszintes): MC* = p*</a:t>
            </a:r>
          </a:p>
          <a:p>
            <a:r>
              <a:rPr lang="hu-HU" dirty="0" smtClean="0"/>
              <a:t>Ez alapján levezethető a követő kínálati görbéje: S(p) (az inverz kínálati görbe a határköltség-görbe </a:t>
            </a:r>
            <a:r>
              <a:rPr lang="hu-HU" dirty="0" err="1" smtClean="0"/>
              <a:t>AVC</a:t>
            </a:r>
            <a:r>
              <a:rPr lang="hu-HU" baseline="-25000" dirty="0" err="1" smtClean="0"/>
              <a:t>min</a:t>
            </a:r>
            <a:r>
              <a:rPr lang="hu-HU" dirty="0" smtClean="0"/>
              <a:t> fölötti része)</a:t>
            </a:r>
          </a:p>
          <a:p>
            <a:r>
              <a:rPr lang="hu-HU" dirty="0" smtClean="0"/>
              <a:t>A vezérlő felismeri, hogy ha p árat állapít meg, a követő kínálata S(p) lesz, számára az eladható output mennyisége R(p) = D(p) – S(p)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reziduális</a:t>
            </a:r>
            <a:r>
              <a:rPr lang="hu-HU" dirty="0" smtClean="0"/>
              <a:t> ker. görbe úgy kapható meg, ha levonjuk az </a:t>
            </a:r>
            <a:r>
              <a:rPr lang="hu-HU" dirty="0" err="1" smtClean="0"/>
              <a:t>összkeresletből</a:t>
            </a:r>
            <a:r>
              <a:rPr lang="hu-HU" dirty="0" smtClean="0"/>
              <a:t> a követő kínálatát.</a:t>
            </a:r>
          </a:p>
        </p:txBody>
      </p:sp>
    </p:spTree>
    <p:extLst>
      <p:ext uri="{BB962C8B-B14F-4D97-AF65-F5344CB8AC3E}">
        <p14:creationId xmlns:p14="http://schemas.microsoft.com/office/powerpoint/2010/main" val="664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0531"/>
            <a:ext cx="8229600" cy="1143000"/>
          </a:xfrm>
        </p:spPr>
        <p:txBody>
          <a:bodyPr/>
          <a:lstStyle/>
          <a:p>
            <a:r>
              <a:rPr lang="hu-HU" dirty="0" smtClean="0"/>
              <a:t>Elemzett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dirty="0" err="1" smtClean="0"/>
              <a:t>Duopólium</a:t>
            </a:r>
            <a:r>
              <a:rPr lang="hu-HU" dirty="0" smtClean="0"/>
              <a:t>: a stratégiai interakciókat kétszemélyes játékként modellezzük.</a:t>
            </a:r>
          </a:p>
          <a:p>
            <a:r>
              <a:rPr lang="hu-HU" dirty="0" smtClean="0"/>
              <a:t>Homogén termékek: a vásárlók tökéletesen helyettesítőknek tekintik a 2 vállalat termékeit</a:t>
            </a:r>
          </a:p>
          <a:p>
            <a:r>
              <a:rPr lang="hu-HU" dirty="0" smtClean="0"/>
              <a:t>Vizsgált változók: árak, mennyiségek (p</a:t>
            </a:r>
            <a:r>
              <a:rPr lang="hu-HU" baseline="-25000" dirty="0" smtClean="0"/>
              <a:t>1-2</a:t>
            </a:r>
            <a:r>
              <a:rPr lang="hu-HU" dirty="0" smtClean="0"/>
              <a:t>,y</a:t>
            </a:r>
            <a:r>
              <a:rPr lang="hu-HU" baseline="-25000" dirty="0" smtClean="0"/>
              <a:t>1-2</a:t>
            </a:r>
            <a:r>
              <a:rPr lang="hu-HU" dirty="0" smtClean="0"/>
              <a:t>)</a:t>
            </a:r>
          </a:p>
          <a:p>
            <a:r>
              <a:rPr lang="hu-HU" dirty="0" smtClean="0"/>
              <a:t>Szimultán &amp; szekvenciális (</a:t>
            </a:r>
            <a:r>
              <a:rPr lang="hu-HU" dirty="0" err="1" smtClean="0"/>
              <a:t>vez.-követő</a:t>
            </a:r>
            <a:r>
              <a:rPr lang="hu-HU" dirty="0" smtClean="0"/>
              <a:t>) játékok</a:t>
            </a:r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39377"/>
              </p:ext>
            </p:extLst>
          </p:nvPr>
        </p:nvGraphicFramePr>
        <p:xfrm>
          <a:off x="1043608" y="4509120"/>
          <a:ext cx="609600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400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Szimultán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Vezérlés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Mennyiség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/>
                        <a:t>Cournot-modell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/>
                        <a:t>Stackelberg-modell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Bertrand-verseny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Domináns árvezérlés*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306907" y="594928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</a:t>
            </a:r>
            <a:r>
              <a:rPr lang="hu-HU" dirty="0" err="1" smtClean="0"/>
              <a:t>Forchheimer-modell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49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vezérlő problémája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r>
              <a:rPr lang="hu-HU" dirty="0" err="1" smtClean="0"/>
              <a:t>Tfh</a:t>
            </a:r>
            <a:r>
              <a:rPr lang="hu-HU" dirty="0" smtClean="0"/>
              <a:t>. a vezérlő konstans határköltség (MC = c) mellett termel. Ekkor az általa elérhető profit bármely általa meghatározott p (ár) mellett:</a:t>
            </a:r>
          </a:p>
          <a:p>
            <a:endParaRPr lang="hu-HU" dirty="0"/>
          </a:p>
          <a:p>
            <a:r>
              <a:rPr lang="hu-HU" dirty="0" smtClean="0"/>
              <a:t>A profit maximalizálása érdekében a vezérlő olyan ár-output kombinációt választ, ahol a határbevétel egyenlő a határköltséggel. </a:t>
            </a:r>
          </a:p>
          <a:p>
            <a:r>
              <a:rPr lang="hu-HU" dirty="0" smtClean="0"/>
              <a:t>A határbevétel itt a maradványkeresleti görbével kapcsolatos határbevétel.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02075"/>
              </p:ext>
            </p:extLst>
          </p:nvPr>
        </p:nvGraphicFramePr>
        <p:xfrm>
          <a:off x="971600" y="3212976"/>
          <a:ext cx="645001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2603160" imgH="215640" progId="Equation.3">
                  <p:embed/>
                </p:oleObj>
              </mc:Choice>
              <mc:Fallback>
                <p:oleObj name="Equation" r:id="rId3" imgW="260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3212976"/>
                        <a:ext cx="6450013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078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az árvezérlésre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hu-HU" dirty="0" err="1" smtClean="0"/>
              <a:t>Tfh</a:t>
            </a:r>
            <a:r>
              <a:rPr lang="hu-HU" dirty="0" smtClean="0"/>
              <a:t>. </a:t>
            </a:r>
            <a:r>
              <a:rPr lang="hu-HU" smtClean="0"/>
              <a:t>a </a:t>
            </a:r>
            <a:r>
              <a:rPr lang="hu-HU" dirty="0" smtClean="0"/>
              <a:t>piaci keresleti görbénk: D(p) = a−</a:t>
            </a:r>
            <a:r>
              <a:rPr lang="hu-HU" dirty="0" err="1" smtClean="0"/>
              <a:t>bp</a:t>
            </a:r>
            <a:endParaRPr lang="hu-HU" dirty="0" smtClean="0"/>
          </a:p>
          <a:p>
            <a:r>
              <a:rPr lang="hu-HU" dirty="0" smtClean="0"/>
              <a:t>A vezérlő és a követő költségfüggvénye:</a:t>
            </a:r>
          </a:p>
          <a:p>
            <a:endParaRPr lang="hu-HU" dirty="0"/>
          </a:p>
          <a:p>
            <a:r>
              <a:rPr lang="hu-HU" dirty="0" smtClean="0"/>
              <a:t>Bármely p ár mellett a követő úgy működik, hogy p* = MC* alapján választja meg az optimális kibocsátást, ekkor: p = y</a:t>
            </a:r>
            <a:r>
              <a:rPr lang="hu-HU" baseline="-25000" dirty="0" smtClean="0"/>
              <a:t>2</a:t>
            </a:r>
          </a:p>
          <a:p>
            <a:r>
              <a:rPr lang="hu-HU" dirty="0" smtClean="0"/>
              <a:t>A követő kínálati görbéjére adódik, hogy:</a:t>
            </a:r>
          </a:p>
          <a:p>
            <a:pPr marL="0" indent="0">
              <a:buNone/>
            </a:pPr>
            <a:r>
              <a:rPr lang="hu-HU" dirty="0" smtClean="0"/>
              <a:t>	p = S(p) = </a:t>
            </a:r>
            <a:r>
              <a:rPr lang="hu-HU" dirty="0"/>
              <a:t>y</a:t>
            </a:r>
            <a:r>
              <a:rPr lang="hu-HU" baseline="-25000" dirty="0"/>
              <a:t>2</a:t>
            </a:r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134780"/>
              </p:ext>
            </p:extLst>
          </p:nvPr>
        </p:nvGraphicFramePr>
        <p:xfrm>
          <a:off x="971600" y="2636912"/>
          <a:ext cx="3785231" cy="78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2019240" imgH="419040" progId="Equation.3">
                  <p:embed/>
                </p:oleObj>
              </mc:Choice>
              <mc:Fallback>
                <p:oleObj name="Equation" r:id="rId3" imgW="2019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636912"/>
                        <a:ext cx="3785231" cy="785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4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vezérlő döntési problémája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hu-HU" dirty="0" smtClean="0"/>
              <a:t>A maradványkeresleti görbe ekkor:</a:t>
            </a:r>
          </a:p>
          <a:p>
            <a:endParaRPr lang="hu-HU" dirty="0"/>
          </a:p>
          <a:p>
            <a:r>
              <a:rPr lang="hu-HU" dirty="0" smtClean="0"/>
              <a:t>Mivel a vezérlő ezt a maradványkeresletet fogja kielégíteni, az optimumban (y</a:t>
            </a:r>
            <a:r>
              <a:rPr lang="hu-HU" baseline="-25000" dirty="0" smtClean="0"/>
              <a:t>1</a:t>
            </a:r>
            <a:r>
              <a:rPr lang="hu-HU" dirty="0" smtClean="0"/>
              <a:t> = R(p))</a:t>
            </a:r>
          </a:p>
          <a:p>
            <a:r>
              <a:rPr lang="hu-HU" dirty="0" smtClean="0"/>
              <a:t>Kifejezve </a:t>
            </a:r>
            <a:r>
              <a:rPr lang="hu-HU" dirty="0" err="1" smtClean="0"/>
              <a:t>TR-t</a:t>
            </a:r>
            <a:r>
              <a:rPr lang="hu-HU" dirty="0" smtClean="0"/>
              <a:t> a vezérlő outputjának </a:t>
            </a:r>
            <a:r>
              <a:rPr lang="hu-HU" dirty="0" err="1" smtClean="0"/>
              <a:t>fv-ében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Ekkor a határbevétel: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955066"/>
              </p:ext>
            </p:extLst>
          </p:nvPr>
        </p:nvGraphicFramePr>
        <p:xfrm>
          <a:off x="971600" y="2204864"/>
          <a:ext cx="577864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3" imgW="2717640" imgH="203040" progId="Equation.3">
                  <p:embed/>
                </p:oleObj>
              </mc:Choice>
              <mc:Fallback>
                <p:oleObj name="Equation" r:id="rId3" imgW="2717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204864"/>
                        <a:ext cx="5778642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810305"/>
              </p:ext>
            </p:extLst>
          </p:nvPr>
        </p:nvGraphicFramePr>
        <p:xfrm>
          <a:off x="899592" y="4365104"/>
          <a:ext cx="705008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5" imgW="3314520" imgH="419040" progId="Equation.3">
                  <p:embed/>
                </p:oleObj>
              </mc:Choice>
              <mc:Fallback>
                <p:oleObj name="Equation" r:id="rId5" imgW="3314520" imgH="4190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65104"/>
                        <a:ext cx="7050087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029013"/>
              </p:ext>
            </p:extLst>
          </p:nvPr>
        </p:nvGraphicFramePr>
        <p:xfrm>
          <a:off x="4499992" y="5517232"/>
          <a:ext cx="2016911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7" imgW="939600" imgH="393480" progId="Equation.3">
                  <p:embed/>
                </p:oleObj>
              </mc:Choice>
              <mc:Fallback>
                <p:oleObj name="Equation" r:id="rId7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9992" y="5517232"/>
                        <a:ext cx="2016911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2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profitmaximalizáló kibocsátás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határbevétel és határköltség egyenlőségéből kapjuk, hogy az optimumban:</a:t>
            </a:r>
          </a:p>
          <a:p>
            <a:endParaRPr lang="hu-HU" dirty="0"/>
          </a:p>
          <a:p>
            <a:r>
              <a:rPr lang="hu-HU" dirty="0" smtClean="0"/>
              <a:t>Ebből a kibocsátásokra adódik, hogy: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294638"/>
              </p:ext>
            </p:extLst>
          </p:nvPr>
        </p:nvGraphicFramePr>
        <p:xfrm>
          <a:off x="1043608" y="2564904"/>
          <a:ext cx="334486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3" imgW="1587240" imgH="393480" progId="Equation.3">
                  <p:embed/>
                </p:oleObj>
              </mc:Choice>
              <mc:Fallback>
                <p:oleObj name="Equation" r:id="rId3" imgW="1587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564904"/>
                        <a:ext cx="3344863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660748"/>
              </p:ext>
            </p:extLst>
          </p:nvPr>
        </p:nvGraphicFramePr>
        <p:xfrm>
          <a:off x="323528" y="3861048"/>
          <a:ext cx="8297863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5" imgW="3936960" imgH="634680" progId="Equation.3">
                  <p:embed/>
                </p:oleObj>
              </mc:Choice>
              <mc:Fallback>
                <p:oleObj name="Equation" r:id="rId5" imgW="3936960" imgH="63468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861048"/>
                        <a:ext cx="8297863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2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árvezérlés és a mennyiségi vezérlés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Ezek a modellek különböző ár-mennyiség kombinációkat eredményeznek, és különféle szituációk modellezésére használhatók fel.</a:t>
            </a:r>
          </a:p>
          <a:p>
            <a:r>
              <a:rPr lang="hu-HU" dirty="0" smtClean="0"/>
              <a:t>A mennyiség meghatározása pl. úgy is elképzelhető, mint egy vállalat kapacitásra vonatkozó döntése. Amikor a vállalat meghatározza a mennyiséget, ezzel azt dönti el, hogy mennyit lesz képes kínálni a piacon.</a:t>
            </a:r>
          </a:p>
          <a:p>
            <a:r>
              <a:rPr lang="hu-HU" dirty="0" smtClean="0"/>
              <a:t>Ha egy vállalat a többieknél előbb képes beruházások révén növelni a kapacitását, akkor modellezhető mennyiségi vezérlőként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Az árvezérlés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viszont olyan piaccal van dolgunk, ahol a kapacitásra vonatkozó döntések nem lényegesek, de egy domináns vállalat nagy hangsúlyt fektet az árai bejelentésére, ez a helyzet modellezhető árvezérlésként.</a:t>
            </a:r>
          </a:p>
          <a:p>
            <a:r>
              <a:rPr lang="hu-HU" dirty="0" smtClean="0"/>
              <a:t>Ilyenkor ezt a vállalatot ármegállapítónak tekinthetjük, a többi szereplő pedig a katalógusban szereplő árakat adottságként kezelheti, és ennek megfelelően alakíthatják saját ár- és kínálati döntéseiket.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15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Árgaranciák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Ha egy olyan hirdetéssel találkozunk, amelyekben az eladó azt ajánlja, hogy ha ugyanazt a terméket egy másik versenytárs olcsóbban kínálja (és ezt a vevő bizonyítja), akkor ő is hajlandó ezt az árait megadni; hajlamosak lehetnénk azt gondolni, hogy ebben az iparágban a verseny intenzív.</a:t>
            </a:r>
          </a:p>
          <a:p>
            <a:r>
              <a:rPr lang="hu-HU" dirty="0" smtClean="0"/>
              <a:t>Azonban ezek az ajánlatok a verseny elfojtására is alkalmasak lehetnek.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0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Példa az árgaranciára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/>
          </a:bodyPr>
          <a:lstStyle/>
          <a:p>
            <a:r>
              <a:rPr lang="hu-HU" dirty="0" smtClean="0"/>
              <a:t>Pl. két autógumi-kereskedő ugyanazt a márkát adja el és reklámozza egy nagyváros nyugati és keleti felében 50 dolláros áron.</a:t>
            </a:r>
          </a:p>
          <a:p>
            <a:r>
              <a:rPr lang="hu-HU" dirty="0" smtClean="0"/>
              <a:t>Ha a keleti fél kereskedője lecsökkenti az árat 45 dollárra, miközben a nyugati tartja az 50 dolláros árat, azt várnánk, hogy lesznek olyan fogyasztók a város másik felében, akik hajlandók kissé távolabb elmenni, hogy megspóroljanak 5 dollárt. Ekkor a keleti kereskedő több gumit adhat el alacsonyabb áron.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31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nyugati kereskedő ajánlata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688632"/>
          </a:xfrm>
        </p:spPr>
        <p:txBody>
          <a:bodyPr>
            <a:normAutofit/>
          </a:bodyPr>
          <a:lstStyle/>
          <a:p>
            <a:r>
              <a:rPr lang="hu-HU" dirty="0" smtClean="0"/>
              <a:t>Ha a termék kellően </a:t>
            </a:r>
            <a:r>
              <a:rPr lang="hu-HU" dirty="0" err="1" smtClean="0"/>
              <a:t>árrugalmas</a:t>
            </a:r>
            <a:r>
              <a:rPr lang="hu-HU" dirty="0" smtClean="0"/>
              <a:t>, akkor ennek következtében a bevétele és profitja is nőhet.</a:t>
            </a:r>
          </a:p>
          <a:p>
            <a:r>
              <a:rPr lang="hu-HU" dirty="0" smtClean="0"/>
              <a:t>Tegyük fel viszont, hogy a nyugati kereskedő továbbra is 50 dollárért adja a terméket, de hozzáteszi azt az ígéretet, hogy ha máshol olcsóbban találják azt a terméket, hajlandó megadni ugyanazt az árat, amit a rivális.</a:t>
            </a:r>
          </a:p>
          <a:p>
            <a:r>
              <a:rPr lang="hu-HU" dirty="0" smtClean="0"/>
              <a:t>Ekkor, ha a másik szereplő árat csökkent, azok a vevők, akikhez a nyugati kereskedő közelebb van, megmutatják a keleti kereskedő 45 $-os hirdetését, így ők is megkaphatják ezen az áron.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Hatás a versenyre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Így a keleti kereskedő árcsökkentése nem hoz számára új fogyasztókat. Sőt, biztosan csökken a bevétele, mivel ugyanazt a mennyiséget alacsonyabb áron fogja eladni.</a:t>
            </a:r>
          </a:p>
          <a:p>
            <a:r>
              <a:rPr lang="hu-HU" dirty="0" smtClean="0"/>
              <a:t>Az „árgaranciát” kínáló eladó így lényegében elveszi a versenytársai kedvét az árcsökkentéstől, és magasan tudja tartani a profitját.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err="1" smtClean="0"/>
              <a:t>Cournot-modell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5144"/>
          </a:xfrm>
        </p:spPr>
        <p:txBody>
          <a:bodyPr/>
          <a:lstStyle/>
          <a:p>
            <a:r>
              <a:rPr lang="hu-HU" dirty="0" smtClean="0"/>
              <a:t>A szimultán mennyiségi döntés modellje.</a:t>
            </a:r>
          </a:p>
          <a:p>
            <a:r>
              <a:rPr lang="hu-HU" dirty="0" smtClean="0"/>
              <a:t>Mindkét vállalat a másik adott döntésére válaszul kívánja meghatározni a saját (optimális) mennyiségi szintjét.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Legjobbválasz-függvények (reakciógörbék):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35770"/>
              </p:ext>
            </p:extLst>
          </p:nvPr>
        </p:nvGraphicFramePr>
        <p:xfrm>
          <a:off x="746970" y="3889648"/>
          <a:ext cx="311529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3" imgW="1739880" imgH="482400" progId="Equation.3">
                  <p:embed/>
                </p:oleObj>
              </mc:Choice>
              <mc:Fallback>
                <p:oleObj name="Equation" r:id="rId3" imgW="1739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970" y="3889648"/>
                        <a:ext cx="3115294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Jobb oldali kapcsos zárójel 4"/>
          <p:cNvSpPr/>
          <p:nvPr/>
        </p:nvSpPr>
        <p:spPr>
          <a:xfrm>
            <a:off x="3862264" y="3745632"/>
            <a:ext cx="21602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17776"/>
              </p:ext>
            </p:extLst>
          </p:nvPr>
        </p:nvGraphicFramePr>
        <p:xfrm>
          <a:off x="4087731" y="3582620"/>
          <a:ext cx="4718347" cy="147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5" imgW="2920680" imgH="914400" progId="Equation.3">
                  <p:embed/>
                </p:oleObj>
              </mc:Choice>
              <mc:Fallback>
                <p:oleObj name="Equation" r:id="rId5" imgW="2920680" imgH="914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731" y="3582620"/>
                        <a:ext cx="4718347" cy="147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22155"/>
              </p:ext>
            </p:extLst>
          </p:nvPr>
        </p:nvGraphicFramePr>
        <p:xfrm>
          <a:off x="2627784" y="5949280"/>
          <a:ext cx="3556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7" imgW="1612800" imgH="228600" progId="Equation.3">
                  <p:embed/>
                </p:oleObj>
              </mc:Choice>
              <mc:Fallback>
                <p:oleObj name="Equation" r:id="rId7" imgW="1612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7784" y="5949280"/>
                        <a:ext cx="355600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1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 belépési fenyegetéssel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Eddig az iparágban található vállalatok számát állandónak tekintettük. </a:t>
            </a:r>
          </a:p>
          <a:p>
            <a:r>
              <a:rPr lang="hu-HU" dirty="0" smtClean="0"/>
              <a:t>Sok olyan helyzet adódhat viszont, amikor elvileg egy monopolista/</a:t>
            </a:r>
            <a:r>
              <a:rPr lang="hu-HU" dirty="0" err="1" smtClean="0"/>
              <a:t>oligopolista</a:t>
            </a:r>
            <a:r>
              <a:rPr lang="hu-HU" dirty="0" smtClean="0"/>
              <a:t> iparágban is lehetséges lenne a belépés.</a:t>
            </a:r>
          </a:p>
          <a:p>
            <a:r>
              <a:rPr lang="hu-HU" dirty="0" smtClean="0"/>
              <a:t>Természetesen az iparágban lévő vállalatok ellenérdekeltek ebben, de számukra előnyt jelent, hogy mivel már bent vannak az iparágban, olyan módszereket használhatnak, amelyek elriaszthatják a belépni kívánókat.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74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Belépési fenyegetés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</a:t>
            </a:r>
            <a:r>
              <a:rPr lang="hu-HU" dirty="0"/>
              <a:t>e</a:t>
            </a:r>
            <a:r>
              <a:rPr lang="hu-HU" dirty="0" smtClean="0"/>
              <a:t>gy monopolistát egy új vállalat belépése fenyegeti. A „belépő” dönt arról, hogy belép-e az iparágba vagy sem, a bent lévő vállalat pedig arról dönt, hogy válaszul csökkenti-e az árait vagy sem.</a:t>
            </a:r>
          </a:p>
          <a:p>
            <a:r>
              <a:rPr lang="hu-HU" dirty="0" smtClean="0"/>
              <a:t>Ha az iparágon kívüli vállalat úgy dönt, hogy nem lép be az iparágba, akkor a kifizetése 1; a monopolistáé pedig 9. Ha viszont úgy dönt, hogy belép, akkor a kifizetése attól függ, hogy a monopolista hogyan reagál: harcol-e a belépő ellen (ekkor mindketten 0 kifizetéshez jutnak), vagy beletörődik ebbe; [belépő: 2; inkumbens: 1]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96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1556792"/>
            <a:ext cx="7992888" cy="475252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Játék belépési fenyegetéssel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965807" y="383143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„</a:t>
            </a:r>
            <a:r>
              <a:rPr lang="hu-HU" b="1" dirty="0" smtClean="0"/>
              <a:t>belépő” </a:t>
            </a:r>
            <a:r>
              <a:rPr lang="hu-HU" dirty="0" smtClean="0"/>
              <a:t>választása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123728" y="3140968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2123728" y="4149080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4572000" y="515719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4572000" y="443711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423592" y="319298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lép be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523073" y="45497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Belép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932040" y="274405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harcol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148064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Harcol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76056" y="569252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harcol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3419872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bent lévő</a:t>
            </a:r>
            <a:r>
              <a:rPr lang="hu-HU" dirty="0" smtClean="0"/>
              <a:t> választása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420000" y="52431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bent lévő</a:t>
            </a:r>
            <a:r>
              <a:rPr lang="hu-HU" dirty="0" smtClean="0"/>
              <a:t> választása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639299" y="161067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r>
              <a:rPr lang="hu-HU" dirty="0" smtClean="0"/>
              <a:t>       Kifizetések:</a:t>
            </a:r>
          </a:p>
          <a:p>
            <a:r>
              <a:rPr lang="hu-HU" dirty="0" smtClean="0"/>
              <a:t> belépő, inkumbens</a:t>
            </a:r>
            <a:endParaRPr lang="hu-HU" i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272000" y="29193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1,      9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7272000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      </a:t>
            </a:r>
            <a:r>
              <a:rPr lang="hu-HU" dirty="0" err="1" smtClean="0"/>
              <a:t>0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727200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2,      1</a:t>
            </a:r>
            <a:endParaRPr lang="hu-HU" dirty="0"/>
          </a:p>
        </p:txBody>
      </p:sp>
      <p:cxnSp>
        <p:nvCxnSpPr>
          <p:cNvPr id="37" name="Egyenes összekötő 36"/>
          <p:cNvCxnSpPr/>
          <p:nvPr/>
        </p:nvCxnSpPr>
        <p:spPr>
          <a:xfrm>
            <a:off x="4572000" y="3119343"/>
            <a:ext cx="2448272" cy="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5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bent lévő problémája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Amint ezt a korábbiakban már (általánosan) bemutattuk ebben az esetben a belépni kívánó játékos előnye, hogy „elsőként lép”, így az ellenfele számára már adott lesz az ő döntése. </a:t>
            </a:r>
          </a:p>
          <a:p>
            <a:r>
              <a:rPr lang="hu-HU" dirty="0" smtClean="0"/>
              <a:t>Ha már egyszer a belépés mellett dönt, akkor a bent lévő vállalatnak nem éri meg a harc mellett dönteni (0 &lt; 1), így kénytelen beletörődni a belépésbe. </a:t>
            </a:r>
          </a:p>
          <a:p>
            <a:r>
              <a:rPr lang="hu-HU" dirty="0" smtClean="0"/>
              <a:t>A belépő ezt tudja, és ki is használhatja.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1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belépési korlátok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hu-HU" dirty="0" smtClean="0"/>
              <a:t>Tegyük fel azonban, hogy a bent lévő vállalat némi beruházás árán bővíti a termelési kapacitásait, amivel több terméket képes ugyanazon határköltség mellett előállítani.</a:t>
            </a:r>
          </a:p>
          <a:p>
            <a:r>
              <a:rPr lang="hu-HU" dirty="0" smtClean="0"/>
              <a:t>Látszólag nem lenne erre szüksége, mivel monopolista, és az ár magasan tartása érdekében kisebb mennyiséget termel, de ezzel egy jelzést küldhet a belépni szándékozó változók számára.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17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Megváltozott kifizetések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hu-HU" dirty="0" smtClean="0"/>
              <a:t>Ha ugyanis a másik vállalat belép, már termelhet annyi outputot, amivel sokkal sikeresebben versenyezhet az új belépővel.</a:t>
            </a:r>
          </a:p>
          <a:p>
            <a:r>
              <a:rPr lang="hu-HU" dirty="0" smtClean="0"/>
              <a:t>A többletkapacitás révén a bent lévő képes alacsonyabb költségek mellett felvenni a harcot, így a másik vállalat kétszer is meggondolja, hogy érdemes-e belépnie.</a:t>
            </a:r>
          </a:p>
          <a:p>
            <a:r>
              <a:rPr lang="hu-HU" dirty="0" smtClean="0"/>
              <a:t>Az új kifizetések a (belép; harcol) esetben a korábbi (0; </a:t>
            </a:r>
            <a:r>
              <a:rPr lang="hu-HU" dirty="0" err="1" smtClean="0"/>
              <a:t>0</a:t>
            </a:r>
            <a:r>
              <a:rPr lang="hu-HU" dirty="0" smtClean="0"/>
              <a:t>)</a:t>
            </a:r>
            <a:r>
              <a:rPr lang="hu-HU" dirty="0" err="1" smtClean="0"/>
              <a:t>-ról</a:t>
            </a:r>
            <a:r>
              <a:rPr lang="hu-HU" dirty="0" smtClean="0"/>
              <a:t> (</a:t>
            </a:r>
            <a:r>
              <a:rPr lang="hu-HU" dirty="0" err="1" smtClean="0"/>
              <a:t>0</a:t>
            </a:r>
            <a:r>
              <a:rPr lang="hu-HU" dirty="0" smtClean="0"/>
              <a:t>; 2)</a:t>
            </a:r>
            <a:r>
              <a:rPr lang="hu-HU" dirty="0" err="1" smtClean="0"/>
              <a:t>-re</a:t>
            </a:r>
            <a:r>
              <a:rPr lang="hu-HU" dirty="0" smtClean="0"/>
              <a:t> változnak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52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1556792"/>
            <a:ext cx="7992888" cy="475252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megváltozott kifizetések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965807" y="383143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„</a:t>
            </a:r>
            <a:r>
              <a:rPr lang="hu-HU" b="1" dirty="0" smtClean="0"/>
              <a:t>belépő” </a:t>
            </a:r>
            <a:r>
              <a:rPr lang="hu-HU" dirty="0" smtClean="0"/>
              <a:t>választása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123728" y="3140968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2123728" y="4149080"/>
            <a:ext cx="2448272" cy="1008112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4572000" y="515719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4572000" y="4437112"/>
            <a:ext cx="2448272" cy="72000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423592" y="319298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lép be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523073" y="45497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Belép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932040" y="274405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harcol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148064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Harcol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76056" y="569252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harcol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3419872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bent lévő</a:t>
            </a:r>
            <a:r>
              <a:rPr lang="hu-HU" dirty="0" smtClean="0"/>
              <a:t> választása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420000" y="52431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bent lévő</a:t>
            </a:r>
            <a:r>
              <a:rPr lang="hu-HU" dirty="0" smtClean="0"/>
              <a:t> választása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639299" y="161067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r>
              <a:rPr lang="hu-HU" dirty="0" smtClean="0"/>
              <a:t>       Kifizetések:</a:t>
            </a:r>
          </a:p>
          <a:p>
            <a:r>
              <a:rPr lang="hu-HU" dirty="0" smtClean="0"/>
              <a:t> belépő, inkumbens</a:t>
            </a:r>
            <a:endParaRPr lang="hu-HU" i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272000" y="29193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1,      9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7272000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0,      </a:t>
            </a:r>
            <a:r>
              <a:rPr lang="hu-HU" b="1" dirty="0" smtClean="0">
                <a:solidFill>
                  <a:srgbClr val="FF0000"/>
                </a:solidFill>
              </a:rPr>
              <a:t>2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727200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2,      1</a:t>
            </a:r>
            <a:endParaRPr lang="hu-HU" dirty="0"/>
          </a:p>
        </p:txBody>
      </p:sp>
      <p:cxnSp>
        <p:nvCxnSpPr>
          <p:cNvPr id="37" name="Egyenes összekötő 36"/>
          <p:cNvCxnSpPr/>
          <p:nvPr/>
        </p:nvCxnSpPr>
        <p:spPr>
          <a:xfrm>
            <a:off x="4572000" y="3119343"/>
            <a:ext cx="2448272" cy="0"/>
          </a:xfrm>
          <a:prstGeom prst="line">
            <a:avLst/>
          </a:prstGeom>
          <a:ln w="381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2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új eredménye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A megnövekedett kapacitás miatt a harccal való „fenyegetés” hihetővé válik. Ha a potenciális belépő megjelenne a piacon, a bent lévő 2 kifizetést kap, ha harcol, és egyet, ha nem, ilyenkor tehát már a harc lehet számára ésszerű.</a:t>
            </a:r>
          </a:p>
          <a:p>
            <a:r>
              <a:rPr lang="hu-HU" dirty="0" smtClean="0"/>
              <a:t>A belépő ezért ilyenkor 0 kifizetést kap, ha belép, és 1-et, ha kívül marad. A kívül maradás ilyenkor jobban megéri.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0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többletkapacitás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hu-HU" dirty="0" smtClean="0"/>
              <a:t>Ha viszont az új szereplő nem lép be, akkor a bent lévő monopolista marad, és soha nem fogja felhasználni a kiépített többletkapacitást.</a:t>
            </a:r>
          </a:p>
          <a:p>
            <a:r>
              <a:rPr lang="hu-HU" dirty="0" smtClean="0"/>
              <a:t>Ennek ellenére érdemes fenntartania ezt a többletkapacitást azért, hogy ha új vállalat próbál belépni a piacra, a harccal való fenyegetés hihető legyen. Ezzel a látszólag felesleges beruházással azt üzenheti a potenciális belépőknek, hogy képes sikeresen megvédeni a piacát.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4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Cournot-egyensúly</a:t>
            </a:r>
            <a:r>
              <a:rPr lang="hu-HU" dirty="0" smtClean="0"/>
              <a:t> (</a:t>
            </a:r>
            <a:r>
              <a:rPr lang="hu-HU" dirty="0" err="1" smtClean="0"/>
              <a:t>Nash-egyensúly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Keressünk egy olyan (y</a:t>
            </a:r>
            <a:r>
              <a:rPr lang="hu-HU" baseline="-25000" dirty="0" smtClean="0"/>
              <a:t>1</a:t>
            </a:r>
            <a:r>
              <a:rPr lang="hu-HU" dirty="0" smtClean="0"/>
              <a:t>*,</a:t>
            </a:r>
            <a:r>
              <a:rPr lang="hu-HU" dirty="0"/>
              <a:t> </a:t>
            </a:r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r>
              <a:rPr lang="hu-HU" dirty="0" smtClean="0"/>
              <a:t>*) output-kombinációt, amelyre igaz lesz:</a:t>
            </a:r>
          </a:p>
          <a:p>
            <a:endParaRPr lang="hu-HU" dirty="0"/>
          </a:p>
          <a:p>
            <a:r>
              <a:rPr lang="hu-HU" dirty="0" smtClean="0"/>
              <a:t>Az egyensúlyban minden egyes vállalat kibocsátásra vonatkozó optimális választása megegyezik azzal, amire vele kapcsolatban a másik számított.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Cournot-egyensúlyban</a:t>
            </a:r>
            <a:r>
              <a:rPr lang="hu-HU" dirty="0" smtClean="0"/>
              <a:t> egyik vállalat sem jut előnyhöz a kibocsátása megváltoztatásával, ha már megfigyelte, hogy a másik ténylegesen mit választott.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678115"/>
              </p:ext>
            </p:extLst>
          </p:nvPr>
        </p:nvGraphicFramePr>
        <p:xfrm>
          <a:off x="2699792" y="2492896"/>
          <a:ext cx="3556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612800" imgH="228600" progId="Equation.3">
                  <p:embed/>
                </p:oleObj>
              </mc:Choice>
              <mc:Fallback>
                <p:oleObj name="Equation" r:id="rId3" imgW="1612800" imgH="22860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492896"/>
                        <a:ext cx="35560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35690"/>
            <a:ext cx="4042792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Cournot-egyensúly</a:t>
            </a:r>
            <a:r>
              <a:rPr lang="hu-HU" dirty="0" smtClean="0"/>
              <a:t> grafikusan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4932040" y="260648"/>
            <a:ext cx="0" cy="576064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932040" y="6021288"/>
            <a:ext cx="3772949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956426" y="1628800"/>
            <a:ext cx="3359990" cy="439248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5148064" y="260648"/>
            <a:ext cx="1512168" cy="57606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4932040" y="2708920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5806290" y="2708920"/>
            <a:ext cx="0" cy="33123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4499992" y="252425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580112" y="602562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r>
              <a:rPr lang="hu-HU" dirty="0" smtClean="0"/>
              <a:t>*</a:t>
            </a:r>
            <a:endParaRPr lang="hu-HU" dirty="0"/>
          </a:p>
        </p:txBody>
      </p:sp>
      <p:cxnSp>
        <p:nvCxnSpPr>
          <p:cNvPr id="29" name="Egyenes összekötő 28"/>
          <p:cNvCxnSpPr/>
          <p:nvPr/>
        </p:nvCxnSpPr>
        <p:spPr>
          <a:xfrm flipH="1">
            <a:off x="6516216" y="5517232"/>
            <a:ext cx="1440160" cy="0"/>
          </a:xfrm>
          <a:prstGeom prst="line">
            <a:avLst/>
          </a:prstGeom>
          <a:ln w="50800">
            <a:solidFill>
              <a:schemeClr val="tx2">
                <a:alpha val="3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6532313" y="3645024"/>
            <a:ext cx="0" cy="1850054"/>
          </a:xfrm>
          <a:prstGeom prst="line">
            <a:avLst/>
          </a:prstGeom>
          <a:ln w="50800">
            <a:solidFill>
              <a:schemeClr val="tx2">
                <a:alpha val="3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H="1">
            <a:off x="6018866" y="3645024"/>
            <a:ext cx="497350" cy="0"/>
          </a:xfrm>
          <a:prstGeom prst="line">
            <a:avLst/>
          </a:prstGeom>
          <a:ln w="50800">
            <a:solidFill>
              <a:schemeClr val="tx2">
                <a:alpha val="3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018866" y="2996952"/>
            <a:ext cx="8142" cy="648072"/>
          </a:xfrm>
          <a:prstGeom prst="line">
            <a:avLst/>
          </a:prstGeom>
          <a:ln w="50800">
            <a:solidFill>
              <a:schemeClr val="tx2">
                <a:alpha val="3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5885837" y="2996952"/>
            <a:ext cx="108000" cy="0"/>
          </a:xfrm>
          <a:prstGeom prst="line">
            <a:avLst/>
          </a:prstGeom>
          <a:ln w="50800"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4608004" y="26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8495928" y="601732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5364088" y="445314"/>
            <a:ext cx="145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Reakciógörbe</a:t>
            </a:r>
          </a:p>
          <a:p>
            <a:r>
              <a:rPr lang="hu-HU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(y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7294083" y="4246885"/>
            <a:ext cx="145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Reakciógörbe</a:t>
            </a:r>
          </a:p>
          <a:p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467544" y="2132856"/>
            <a:ext cx="40324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reakciógörbék a másik vállalat adott (a vállalat által várt) mennyiségi döntésére adott legjobb választ (profitmaximalizáló kibocsátási szintet) mutatják meg.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 err="1" smtClean="0"/>
              <a:t>Cournot-egyensúly</a:t>
            </a:r>
            <a:r>
              <a:rPr lang="hu-HU" sz="2000" dirty="0" smtClean="0"/>
              <a:t> az (</a:t>
            </a:r>
            <a:r>
              <a:rPr lang="hu-HU" sz="2000" dirty="0"/>
              <a:t>y</a:t>
            </a:r>
            <a:r>
              <a:rPr lang="hu-HU" sz="2000" baseline="-25000" dirty="0"/>
              <a:t>1</a:t>
            </a:r>
            <a:r>
              <a:rPr lang="hu-HU" sz="2000" dirty="0"/>
              <a:t>*, y</a:t>
            </a:r>
            <a:r>
              <a:rPr lang="hu-HU" sz="2000" baseline="-25000" dirty="0"/>
              <a:t>2</a:t>
            </a:r>
            <a:r>
              <a:rPr lang="hu-HU" sz="2000" dirty="0" smtClean="0"/>
              <a:t>*) pontban van, ahol a két reakciógörbe metszi egymást. Ennél a pontnál mindkét vállalat profitmaximalizáló kibocsátási szinten termel a másik adott outputja mellett.</a:t>
            </a:r>
            <a:endParaRPr lang="hu-HU" sz="2000" dirty="0"/>
          </a:p>
        </p:txBody>
      </p:sp>
      <p:graphicFrame>
        <p:nvGraphicFramePr>
          <p:cNvPr id="49" name="Objektum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12551"/>
              </p:ext>
            </p:extLst>
          </p:nvPr>
        </p:nvGraphicFramePr>
        <p:xfrm>
          <a:off x="7946375" y="5135038"/>
          <a:ext cx="74008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" imgW="469800" imgH="228600" progId="Equation.3">
                  <p:embed/>
                </p:oleObj>
              </mc:Choice>
              <mc:Fallback>
                <p:oleObj name="Equation" r:id="rId3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46375" y="5135038"/>
                        <a:ext cx="740082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39046"/>
              </p:ext>
            </p:extLst>
          </p:nvPr>
        </p:nvGraphicFramePr>
        <p:xfrm>
          <a:off x="6516216" y="5136303"/>
          <a:ext cx="9794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5" imgW="622080" imgH="228600" progId="Equation.3">
                  <p:embed/>
                </p:oleObj>
              </mc:Choice>
              <mc:Fallback>
                <p:oleObj name="Equation" r:id="rId5" imgW="622080" imgH="228600" progId="Equation.3">
                  <p:embed/>
                  <p:pic>
                    <p:nvPicPr>
                      <p:cNvPr id="0" name="Objektum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136303"/>
                        <a:ext cx="9794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208571"/>
              </p:ext>
            </p:extLst>
          </p:nvPr>
        </p:nvGraphicFramePr>
        <p:xfrm>
          <a:off x="6508750" y="3286125"/>
          <a:ext cx="10398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7" imgW="660240" imgH="228600" progId="Equation.3">
                  <p:embed/>
                </p:oleObj>
              </mc:Choice>
              <mc:Fallback>
                <p:oleObj name="Equation" r:id="rId7" imgW="660240" imgH="228600" progId="Equation.3">
                  <p:embed/>
                  <p:pic>
                    <p:nvPicPr>
                      <p:cNvPr id="0" name="Objektum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0" y="3286125"/>
                        <a:ext cx="10398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ktum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140017"/>
              </p:ext>
            </p:extLst>
          </p:nvPr>
        </p:nvGraphicFramePr>
        <p:xfrm>
          <a:off x="5964238" y="2538413"/>
          <a:ext cx="1039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9" imgW="660240" imgH="228600" progId="Equation.3">
                  <p:embed/>
                </p:oleObj>
              </mc:Choice>
              <mc:Fallback>
                <p:oleObj name="Equation" r:id="rId9" imgW="660240" imgH="228600" progId="Equation.3">
                  <p:embed/>
                  <p:pic>
                    <p:nvPicPr>
                      <p:cNvPr id="0" name="Objektum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2538413"/>
                        <a:ext cx="10398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um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85614"/>
              </p:ext>
            </p:extLst>
          </p:nvPr>
        </p:nvGraphicFramePr>
        <p:xfrm>
          <a:off x="4981575" y="3708400"/>
          <a:ext cx="10191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1" imgW="647640" imgH="228600" progId="Equation.3">
                  <p:embed/>
                </p:oleObj>
              </mc:Choice>
              <mc:Fallback>
                <p:oleObj name="Equation" r:id="rId11" imgW="647640" imgH="228600" progId="Equation.3">
                  <p:embed/>
                  <p:pic>
                    <p:nvPicPr>
                      <p:cNvPr id="0" name="Objektum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3708400"/>
                        <a:ext cx="10191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4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reakciógörbékre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keresleti </a:t>
            </a:r>
            <a:r>
              <a:rPr lang="hu-HU" dirty="0" err="1" smtClean="0"/>
              <a:t>fv</a:t>
            </a:r>
            <a:r>
              <a:rPr lang="hu-HU" dirty="0" smtClean="0"/>
              <a:t>. lineáris (p = a−b</a:t>
            </a:r>
            <a:r>
              <a:rPr lang="hu-HU" baseline="30000" dirty="0" smtClean="0"/>
              <a:t>.</a:t>
            </a:r>
            <a:r>
              <a:rPr lang="hu-HU" dirty="0" smtClean="0"/>
              <a:t>[</a:t>
            </a:r>
            <a:r>
              <a:rPr lang="hu-HU" dirty="0"/>
              <a:t>y</a:t>
            </a:r>
            <a:r>
              <a:rPr lang="hu-HU" baseline="-25000" dirty="0"/>
              <a:t>1 </a:t>
            </a:r>
            <a:r>
              <a:rPr lang="hu-HU" dirty="0" smtClean="0"/>
              <a:t>+y</a:t>
            </a:r>
            <a:r>
              <a:rPr lang="hu-HU" baseline="-25000" dirty="0"/>
              <a:t>2</a:t>
            </a:r>
            <a:r>
              <a:rPr lang="hu-HU" dirty="0" smtClean="0"/>
              <a:t>]), és a határköltség azonos és </a:t>
            </a:r>
            <a:r>
              <a:rPr lang="hu-HU" dirty="0"/>
              <a:t>konstans (</a:t>
            </a:r>
            <a:r>
              <a:rPr lang="hu-HU" dirty="0" smtClean="0"/>
              <a:t>∀i: </a:t>
            </a:r>
            <a:r>
              <a:rPr lang="hu-HU" dirty="0" err="1" smtClean="0"/>
              <a:t>MC</a:t>
            </a:r>
            <a:r>
              <a:rPr lang="hu-HU" baseline="-25000" dirty="0" err="1" smtClean="0"/>
              <a:t>i</a:t>
            </a:r>
            <a:r>
              <a:rPr lang="hu-HU" dirty="0" smtClean="0"/>
              <a:t> = c), és (a &gt; c) a reakciófüggvény levezetése:</a:t>
            </a:r>
          </a:p>
          <a:p>
            <a:endParaRPr lang="hu-HU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60355"/>
              </p:ext>
            </p:extLst>
          </p:nvPr>
        </p:nvGraphicFramePr>
        <p:xfrm>
          <a:off x="683568" y="3212976"/>
          <a:ext cx="7848633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3" imgW="4508280" imgH="1777680" progId="Equation.3">
                  <p:embed/>
                </p:oleObj>
              </mc:Choice>
              <mc:Fallback>
                <p:oleObj name="Equation" r:id="rId3" imgW="450828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212976"/>
                        <a:ext cx="7848633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788024" y="507959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első vállalat reakciófüggvénye</a:t>
            </a: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788024" y="5923370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második vállalat reakciófüggvénye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609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</a:t>
            </a:r>
            <a:r>
              <a:rPr lang="hu-HU" dirty="0" err="1" smtClean="0"/>
              <a:t>Cournot-egyensúlyra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Tudjuk, hogy az egyensúlyban</a:t>
            </a:r>
          </a:p>
          <a:p>
            <a:endParaRPr lang="hu-HU" dirty="0"/>
          </a:p>
          <a:p>
            <a:r>
              <a:rPr lang="hu-HU" dirty="0" smtClean="0"/>
              <a:t>Ilyenkor mindkét vállalat úgy fog cselekedni, ahogy arra a másik számít (várt = tényleges):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77818"/>
              </p:ext>
            </p:extLst>
          </p:nvPr>
        </p:nvGraphicFramePr>
        <p:xfrm>
          <a:off x="1115616" y="2204864"/>
          <a:ext cx="3556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3" imgW="1612800" imgH="228600" progId="Equation.3">
                  <p:embed/>
                </p:oleObj>
              </mc:Choice>
              <mc:Fallback>
                <p:oleObj name="Equation" r:id="rId3" imgW="161280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04864"/>
                        <a:ext cx="35560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71560"/>
              </p:ext>
            </p:extLst>
          </p:nvPr>
        </p:nvGraphicFramePr>
        <p:xfrm>
          <a:off x="899592" y="3933056"/>
          <a:ext cx="2310110" cy="185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5" imgW="1041120" imgH="838080" progId="Equation.3">
                  <p:embed/>
                </p:oleObj>
              </mc:Choice>
              <mc:Fallback>
                <p:oleObj name="Equation" r:id="rId5" imgW="1041120" imgH="83808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933056"/>
                        <a:ext cx="2310110" cy="185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Jobb oldali kapcsos zárójel 6"/>
          <p:cNvSpPr/>
          <p:nvPr/>
        </p:nvSpPr>
        <p:spPr>
          <a:xfrm>
            <a:off x="3275856" y="3861048"/>
            <a:ext cx="216024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3563888" y="38610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játék szimmetrikus, ezért tudjuk, hogy az egyensúlyban 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=y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:</a:t>
            </a:r>
            <a:endParaRPr lang="hu-HU" sz="2800" dirty="0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013186"/>
              </p:ext>
            </p:extLst>
          </p:nvPr>
        </p:nvGraphicFramePr>
        <p:xfrm>
          <a:off x="3670300" y="4814888"/>
          <a:ext cx="4108450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7" imgW="2057400" imgH="812520" progId="Equation.3">
                  <p:embed/>
                </p:oleObj>
              </mc:Choice>
              <mc:Fallback>
                <p:oleObj name="Equation" r:id="rId7" imgW="205740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70300" y="4814888"/>
                        <a:ext cx="4108450" cy="162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0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iparági összkibocsátás, ár, profit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iparági összkibocsátás ekkor:</a:t>
            </a:r>
          </a:p>
          <a:p>
            <a:endParaRPr lang="hu-HU" dirty="0"/>
          </a:p>
          <a:p>
            <a:r>
              <a:rPr lang="hu-HU" dirty="0" smtClean="0"/>
              <a:t>Az egyensúlyi árszínvonal pedig:</a:t>
            </a:r>
          </a:p>
          <a:p>
            <a:endParaRPr lang="hu-HU" dirty="0" smtClean="0"/>
          </a:p>
          <a:p>
            <a:r>
              <a:rPr lang="hu-HU" dirty="0" smtClean="0"/>
              <a:t>A vállalatok profitja: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705361"/>
              </p:ext>
            </p:extLst>
          </p:nvPr>
        </p:nvGraphicFramePr>
        <p:xfrm>
          <a:off x="899592" y="2132856"/>
          <a:ext cx="2667800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3" imgW="1358640" imgH="393480" progId="Equation.3">
                  <p:embed/>
                </p:oleObj>
              </mc:Choice>
              <mc:Fallback>
                <p:oleObj name="Equation" r:id="rId3" imgW="1358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132856"/>
                        <a:ext cx="2667800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336623"/>
              </p:ext>
            </p:extLst>
          </p:nvPr>
        </p:nvGraphicFramePr>
        <p:xfrm>
          <a:off x="755576" y="3212976"/>
          <a:ext cx="76787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5" imgW="3213000" imgH="393480" progId="Equation.3">
                  <p:embed/>
                </p:oleObj>
              </mc:Choice>
              <mc:Fallback>
                <p:oleObj name="Equation" r:id="rId5" imgW="3213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3212976"/>
                        <a:ext cx="7678738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811813"/>
              </p:ext>
            </p:extLst>
          </p:nvPr>
        </p:nvGraphicFramePr>
        <p:xfrm>
          <a:off x="827584" y="4509120"/>
          <a:ext cx="59801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7" imgW="2514600" imgH="469800" progId="Equation.3">
                  <p:embed/>
                </p:oleObj>
              </mc:Choice>
              <mc:Fallback>
                <p:oleObj name="Equation" r:id="rId7" imgW="2514600" imgH="4698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09120"/>
                        <a:ext cx="5980113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7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3126</Words>
  <Application>Microsoft Office PowerPoint</Application>
  <PresentationFormat>Diavetítés a képernyőre (4:3 oldalarány)</PresentationFormat>
  <Paragraphs>272</Paragraphs>
  <Slides>48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48</vt:i4>
      </vt:variant>
    </vt:vector>
  </HeadingPairs>
  <TitlesOfParts>
    <vt:vector size="52" baseType="lpstr">
      <vt:lpstr>Arial</vt:lpstr>
      <vt:lpstr>Calibri</vt:lpstr>
      <vt:lpstr>Office-téma</vt:lpstr>
      <vt:lpstr>Equation</vt:lpstr>
      <vt:lpstr>Oligopólium-modellek</vt:lpstr>
      <vt:lpstr>Oligopólium modellek</vt:lpstr>
      <vt:lpstr>Elemzett modellek</vt:lpstr>
      <vt:lpstr>Cournot-modell</vt:lpstr>
      <vt:lpstr>Cournot-egyensúly (Nash-egyensúly)</vt:lpstr>
      <vt:lpstr>Cournot-egyensúly grafikusan</vt:lpstr>
      <vt:lpstr>Példa a reakciógörbékre</vt:lpstr>
      <vt:lpstr>Példa a Cournot-egyensúlyra</vt:lpstr>
      <vt:lpstr>Az iparági összkibocsátás, ár, profit</vt:lpstr>
      <vt:lpstr>Cournot-egyensúly  több vállalat esetén</vt:lpstr>
      <vt:lpstr>Az eredmény értelmezése</vt:lpstr>
      <vt:lpstr>A Bertrand-verseny</vt:lpstr>
      <vt:lpstr>A Bertrand-egyensúly</vt:lpstr>
      <vt:lpstr>A Bertrand-egyensúly kialakulása</vt:lpstr>
      <vt:lpstr>A Bertrand-egyensúly értelmezése</vt:lpstr>
      <vt:lpstr>A Bertrand-verseny logikája</vt:lpstr>
      <vt:lpstr>Szekvenciális játékok: mennyiségi vezérlés (Stackelberg-duopólium)</vt:lpstr>
      <vt:lpstr>A követő vállalat reakciógörbéje</vt:lpstr>
      <vt:lpstr>A követő reakciófüggvénye</vt:lpstr>
      <vt:lpstr>Isoprofit-görbék (egyenlőprofit-görbék)</vt:lpstr>
      <vt:lpstr>A vállalat reakciógörbéi</vt:lpstr>
      <vt:lpstr>A vezérlő problémája</vt:lpstr>
      <vt:lpstr>A vezérlő gondolkodásmódja</vt:lpstr>
      <vt:lpstr>A vezérlő és a követő kibocsátása</vt:lpstr>
      <vt:lpstr>PowerPoint-bemutató</vt:lpstr>
      <vt:lpstr>Példa a Stackelberg-modellre</vt:lpstr>
      <vt:lpstr>Az árvezérlés</vt:lpstr>
      <vt:lpstr>A követő döntése</vt:lpstr>
      <vt:lpstr>A maradványkeresleti görbe</vt:lpstr>
      <vt:lpstr>A vezérlő problémája</vt:lpstr>
      <vt:lpstr>Példa az árvezérlésre</vt:lpstr>
      <vt:lpstr>A vezérlő döntési problémája</vt:lpstr>
      <vt:lpstr>A profitmaximalizáló kibocsátás</vt:lpstr>
      <vt:lpstr>Az árvezérlés és a mennyiségi vezérlés</vt:lpstr>
      <vt:lpstr>Az árvezérlés felhasználása</vt:lpstr>
      <vt:lpstr>Árgaranciák</vt:lpstr>
      <vt:lpstr>Példa az árgaranciára</vt:lpstr>
      <vt:lpstr>A nyugati kereskedő ajánlata</vt:lpstr>
      <vt:lpstr>Hatás a versenyre</vt:lpstr>
      <vt:lpstr>Játék belépési fenyegetéssel</vt:lpstr>
      <vt:lpstr>Belépési fenyegetés</vt:lpstr>
      <vt:lpstr>Játék belépési fenyegetéssel</vt:lpstr>
      <vt:lpstr>A bent lévő problémája</vt:lpstr>
      <vt:lpstr>Stratégiai belépési korlátok</vt:lpstr>
      <vt:lpstr>Megváltozott kifizetések</vt:lpstr>
      <vt:lpstr>A megváltozott kifizetések</vt:lpstr>
      <vt:lpstr>A játék új eredménye</vt:lpstr>
      <vt:lpstr>A többletkapacitás szerepe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Oligopólium-modellek</dc:title>
  <dc:creator>kgt</dc:creator>
  <cp:lastModifiedBy>kgt</cp:lastModifiedBy>
  <cp:revision>53</cp:revision>
  <dcterms:created xsi:type="dcterms:W3CDTF">2014-10-28T08:11:58Z</dcterms:created>
  <dcterms:modified xsi:type="dcterms:W3CDTF">2017-09-15T14:33:56Z</dcterms:modified>
</cp:coreProperties>
</file>