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13" r:id="rId55"/>
    <p:sldId id="309" r:id="rId56"/>
    <p:sldId id="310" r:id="rId57"/>
    <p:sldId id="311" r:id="rId58"/>
    <p:sldId id="312"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50EE87-4F7D-44FD-AFB9-C6C31C74FD0B}" type="datetimeFigureOut">
              <a:rPr lang="hu-HU" smtClean="0"/>
              <a:t>2017.09.15.</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9FFD74-6DEF-46E3-B7D8-FF77F6BC6D5F}" type="slidenum">
              <a:rPr lang="hu-HU" smtClean="0"/>
              <a:t>‹#›</a:t>
            </a:fld>
            <a:endParaRPr lang="hu-HU"/>
          </a:p>
        </p:txBody>
      </p:sp>
    </p:spTree>
    <p:extLst>
      <p:ext uri="{BB962C8B-B14F-4D97-AF65-F5344CB8AC3E}">
        <p14:creationId xmlns:p14="http://schemas.microsoft.com/office/powerpoint/2010/main" val="183884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799FFD74-6DEF-46E3-B7D8-FF77F6BC6D5F}" type="slidenum">
              <a:rPr lang="hu-HU" smtClean="0"/>
              <a:t>11</a:t>
            </a:fld>
            <a:endParaRPr lang="hu-H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799FFD74-6DEF-46E3-B7D8-FF77F6BC6D5F}" type="slidenum">
              <a:rPr lang="hu-HU" smtClean="0"/>
              <a:t>22</a:t>
            </a:fld>
            <a:endParaRPr lang="hu-HU"/>
          </a:p>
        </p:txBody>
      </p:sp>
    </p:spTree>
    <p:extLst>
      <p:ext uri="{BB962C8B-B14F-4D97-AF65-F5344CB8AC3E}">
        <p14:creationId xmlns:p14="http://schemas.microsoft.com/office/powerpoint/2010/main" val="1153318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55FE482C-E2A0-42D9-AF0D-DD5F798FE4ED}" type="datetimeFigureOut">
              <a:rPr lang="hu-HU" smtClean="0"/>
              <a:t>2017.09.15.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0E55898A-481C-4975-B6F5-7DA9D885AFF3}" type="slidenum">
              <a:rPr lang="hu-HU" smtClean="0"/>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55FE482C-E2A0-42D9-AF0D-DD5F798FE4ED}" type="datetimeFigureOut">
              <a:rPr lang="hu-HU" smtClean="0"/>
              <a:t>2017.09.15.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0E55898A-481C-4975-B6F5-7DA9D885AFF3}" type="slidenum">
              <a:rPr lang="hu-HU" smtClean="0"/>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55FE482C-E2A0-42D9-AF0D-DD5F798FE4ED}" type="datetimeFigureOut">
              <a:rPr lang="hu-HU" smtClean="0"/>
              <a:t>2017.09.15.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0E55898A-481C-4975-B6F5-7DA9D885AFF3}" type="slidenum">
              <a:rPr lang="hu-HU" smtClean="0"/>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55FE482C-E2A0-42D9-AF0D-DD5F798FE4ED}" type="datetimeFigureOut">
              <a:rPr lang="hu-HU" smtClean="0"/>
              <a:t>2017.09.15.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0E55898A-481C-4975-B6F5-7DA9D885AFF3}" type="slidenum">
              <a:rPr lang="hu-HU" smtClean="0"/>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55FE482C-E2A0-42D9-AF0D-DD5F798FE4ED}" type="datetimeFigureOut">
              <a:rPr lang="hu-HU" smtClean="0"/>
              <a:t>2017.09.15.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0E55898A-481C-4975-B6F5-7DA9D885AFF3}" type="slidenum">
              <a:rPr lang="hu-HU" smtClean="0"/>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55FE482C-E2A0-42D9-AF0D-DD5F798FE4ED}" type="datetimeFigureOut">
              <a:rPr lang="hu-HU" smtClean="0"/>
              <a:t>2017.09.15.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0E55898A-481C-4975-B6F5-7DA9D885AFF3}" type="slidenum">
              <a:rPr lang="hu-HU" smtClean="0"/>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55FE482C-E2A0-42D9-AF0D-DD5F798FE4ED}" type="datetimeFigureOut">
              <a:rPr lang="hu-HU" smtClean="0"/>
              <a:t>2017.09.15.</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0E55898A-481C-4975-B6F5-7DA9D885AFF3}" type="slidenum">
              <a:rPr lang="hu-HU" smtClean="0"/>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55FE482C-E2A0-42D9-AF0D-DD5F798FE4ED}" type="datetimeFigureOut">
              <a:rPr lang="hu-HU" smtClean="0"/>
              <a:t>2017.09.15.</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0E55898A-481C-4975-B6F5-7DA9D885AFF3}" type="slidenum">
              <a:rPr lang="hu-HU" smtClean="0"/>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55FE482C-E2A0-42D9-AF0D-DD5F798FE4ED}" type="datetimeFigureOut">
              <a:rPr lang="hu-HU" smtClean="0"/>
              <a:t>2017.09.15.</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0E55898A-481C-4975-B6F5-7DA9D885AFF3}" type="slidenum">
              <a:rPr lang="hu-HU" smtClean="0"/>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55FE482C-E2A0-42D9-AF0D-DD5F798FE4ED}" type="datetimeFigureOut">
              <a:rPr lang="hu-HU" smtClean="0"/>
              <a:t>2017.09.15.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0E55898A-481C-4975-B6F5-7DA9D885AFF3}" type="slidenum">
              <a:rPr lang="hu-HU" smtClean="0"/>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55FE482C-E2A0-42D9-AF0D-DD5F798FE4ED}" type="datetimeFigureOut">
              <a:rPr lang="hu-HU" smtClean="0"/>
              <a:t>2017.09.15.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0E55898A-481C-4975-B6F5-7DA9D885AFF3}" type="slidenum">
              <a:rPr lang="hu-HU" smtClean="0"/>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E482C-E2A0-42D9-AF0D-DD5F798FE4ED}" type="datetimeFigureOut">
              <a:rPr lang="hu-HU" smtClean="0"/>
              <a:t>2017.09.15.</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55898A-481C-4975-B6F5-7DA9D885AFF3}" type="slidenum">
              <a:rPr lang="hu-HU" smtClean="0"/>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4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_rels/slide45.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0.wmf"/><Relationship Id="rId5" Type="http://schemas.openxmlformats.org/officeDocument/2006/relationships/oleObject" Target="../embeddings/oleObject10.bin"/><Relationship Id="rId4" Type="http://schemas.openxmlformats.org/officeDocument/2006/relationships/image" Target="../media/image9.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3.wmf"/><Relationship Id="rId5" Type="http://schemas.openxmlformats.org/officeDocument/2006/relationships/oleObject" Target="../embeddings/oleObject13.bin"/><Relationship Id="rId4" Type="http://schemas.openxmlformats.org/officeDocument/2006/relationships/image" Target="../media/image12.wmf"/></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Árverések</a:t>
            </a:r>
            <a:endParaRPr lang="hu-HU" dirty="0"/>
          </a:p>
        </p:txBody>
      </p:sp>
      <p:sp>
        <p:nvSpPr>
          <p:cNvPr id="3" name="Alcím 2"/>
          <p:cNvSpPr>
            <a:spLocks noGrp="1"/>
          </p:cNvSpPr>
          <p:nvPr>
            <p:ph type="subTitle" idx="1"/>
          </p:nvPr>
        </p:nvSpPr>
        <p:spPr/>
        <p:txBody>
          <a:bodyPr/>
          <a:lstStyle/>
          <a:p>
            <a:r>
              <a:rPr lang="hu-HU" dirty="0" smtClean="0"/>
              <a:t>Válogatott fejezetek </a:t>
            </a:r>
            <a:r>
              <a:rPr lang="hu-HU" dirty="0" smtClean="0"/>
              <a:t>közgazdaságtanból</a:t>
            </a:r>
            <a:endParaRPr lang="hu-H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Pareto-hatékonyság az árveréseknél</a:t>
            </a:r>
            <a:endParaRPr lang="hu-HU" dirty="0"/>
          </a:p>
        </p:txBody>
      </p:sp>
      <p:sp>
        <p:nvSpPr>
          <p:cNvPr id="3" name="Tartalom helye 2"/>
          <p:cNvSpPr>
            <a:spLocks noGrp="1"/>
          </p:cNvSpPr>
          <p:nvPr>
            <p:ph idx="1"/>
          </p:nvPr>
        </p:nvSpPr>
        <p:spPr>
          <a:xfrm>
            <a:off x="457200" y="1600200"/>
            <a:ext cx="8229600" cy="4421088"/>
          </a:xfrm>
        </p:spPr>
        <p:txBody>
          <a:bodyPr>
            <a:normAutofit/>
          </a:bodyPr>
          <a:lstStyle/>
          <a:p>
            <a:r>
              <a:rPr lang="hu-HU" dirty="0" smtClean="0"/>
              <a:t>Miért ez a Pareto-hatékonyság kritériuma?</a:t>
            </a:r>
          </a:p>
          <a:p>
            <a:r>
              <a:rPr lang="hu-HU" dirty="0" smtClean="0"/>
              <a:t>Tegyük fel, hogy az 1. személy magánértékelése a legmagasabb, a 2. személyé valamivel alacsonyabb.</a:t>
            </a:r>
          </a:p>
          <a:p>
            <a:r>
              <a:rPr lang="hu-HU" dirty="0" smtClean="0"/>
              <a:t>Ekkor, ha a 2. személy kapja a tárgyat, az 1. és 2. személy helyzete egyaránt javítható: a 2. személy adja el a jószágot 1-nek, és fizettessen vele egy olyan p árat, ami v</a:t>
            </a:r>
            <a:r>
              <a:rPr lang="hu-HU" baseline="-25000" dirty="0" smtClean="0"/>
              <a:t>1</a:t>
            </a:r>
            <a:r>
              <a:rPr lang="hu-HU" dirty="0" smtClean="0"/>
              <a:t> és v</a:t>
            </a:r>
            <a:r>
              <a:rPr lang="hu-HU" baseline="-25000" dirty="0" smtClean="0"/>
              <a:t>2</a:t>
            </a:r>
            <a:r>
              <a:rPr lang="hu-HU" dirty="0" smtClean="0"/>
              <a:t> között van. </a:t>
            </a:r>
            <a:endParaRPr lang="hu-H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0"/>
            <a:ext cx="8229600" cy="1052736"/>
          </a:xfrm>
        </p:spPr>
        <p:txBody>
          <a:bodyPr>
            <a:normAutofit fontScale="90000"/>
          </a:bodyPr>
          <a:lstStyle/>
          <a:p>
            <a:r>
              <a:rPr lang="hu-HU" dirty="0" smtClean="0"/>
              <a:t>Az árverés tervezés ismert </a:t>
            </a:r>
            <a:r>
              <a:rPr lang="hu-HU" dirty="0" err="1" smtClean="0"/>
              <a:t>v</a:t>
            </a:r>
            <a:r>
              <a:rPr lang="hu-HU" baseline="-25000" dirty="0" err="1" smtClean="0"/>
              <a:t>i</a:t>
            </a:r>
            <a:r>
              <a:rPr lang="hu-HU" dirty="0" smtClean="0"/>
              <a:t> esetén</a:t>
            </a:r>
            <a:endParaRPr lang="hu-HU" dirty="0"/>
          </a:p>
        </p:txBody>
      </p:sp>
      <p:sp>
        <p:nvSpPr>
          <p:cNvPr id="3" name="Tartalom helye 2"/>
          <p:cNvSpPr>
            <a:spLocks noGrp="1"/>
          </p:cNvSpPr>
          <p:nvPr>
            <p:ph idx="1"/>
          </p:nvPr>
        </p:nvSpPr>
        <p:spPr>
          <a:xfrm>
            <a:off x="457200" y="1052736"/>
            <a:ext cx="8229600" cy="5688632"/>
          </a:xfrm>
        </p:spPr>
        <p:txBody>
          <a:bodyPr/>
          <a:lstStyle/>
          <a:p>
            <a:r>
              <a:rPr lang="hu-HU" dirty="0" smtClean="0"/>
              <a:t>Ha az eladó ismeri a</a:t>
            </a:r>
            <a:r>
              <a:rPr lang="hu-HU" i="1" dirty="0" smtClean="0"/>
              <a:t> v</a:t>
            </a:r>
            <a:r>
              <a:rPr lang="hu-HU" baseline="-25000" dirty="0" smtClean="0"/>
              <a:t>1</a:t>
            </a:r>
            <a:r>
              <a:rPr lang="hu-HU" dirty="0" smtClean="0"/>
              <a:t>,…,</a:t>
            </a:r>
            <a:r>
              <a:rPr lang="hu-HU" i="1" dirty="0" err="1" smtClean="0"/>
              <a:t>v</a:t>
            </a:r>
            <a:r>
              <a:rPr lang="hu-HU" baseline="-25000" dirty="0" err="1" smtClean="0"/>
              <a:t>n</a:t>
            </a:r>
            <a:r>
              <a:rPr lang="hu-HU" dirty="0" smtClean="0"/>
              <a:t> értékeket, az árveréstervezés magától értetődő lesz.</a:t>
            </a:r>
          </a:p>
          <a:p>
            <a:r>
              <a:rPr lang="hu-HU" dirty="0" smtClean="0"/>
              <a:t>A profitmaximalizálás céljának érdekében az eladónak a legmagasabb értéket kinyilvánító személynek kell juttatnia a jószágot, és ezt az értéket kell vele megfizettetni.</a:t>
            </a:r>
          </a:p>
          <a:p>
            <a:r>
              <a:rPr lang="hu-HU" dirty="0" smtClean="0"/>
              <a:t>A Pareto-hatékonyság teljesülése érdekében ugyancsak ennek az i. személynek kell kapnia a jószágot, de ekkor a fizetendő ár nagysága bármekkora lehet </a:t>
            </a:r>
            <a:r>
              <a:rPr lang="hu-HU" dirty="0" err="1" smtClean="0"/>
              <a:t>v</a:t>
            </a:r>
            <a:r>
              <a:rPr lang="hu-HU" baseline="-25000" dirty="0" err="1" smtClean="0"/>
              <a:t>i</a:t>
            </a:r>
            <a:r>
              <a:rPr lang="hu-HU" dirty="0" smtClean="0"/>
              <a:t> és 0 között.</a:t>
            </a:r>
            <a:endParaRPr lang="hu-H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88640"/>
            <a:ext cx="8229600" cy="1143000"/>
          </a:xfrm>
        </p:spPr>
        <p:txBody>
          <a:bodyPr/>
          <a:lstStyle/>
          <a:p>
            <a:r>
              <a:rPr lang="hu-HU" dirty="0" smtClean="0"/>
              <a:t>Ha a vevők értékelése nem ismert</a:t>
            </a:r>
            <a:endParaRPr lang="hu-HU" dirty="0"/>
          </a:p>
        </p:txBody>
      </p:sp>
      <p:sp>
        <p:nvSpPr>
          <p:cNvPr id="3" name="Tartalom helye 2"/>
          <p:cNvSpPr>
            <a:spLocks noGrp="1"/>
          </p:cNvSpPr>
          <p:nvPr>
            <p:ph idx="1"/>
          </p:nvPr>
        </p:nvSpPr>
        <p:spPr>
          <a:xfrm>
            <a:off x="457200" y="1340768"/>
            <a:ext cx="8229600" cy="5112568"/>
          </a:xfrm>
        </p:spPr>
        <p:txBody>
          <a:bodyPr/>
          <a:lstStyle/>
          <a:p>
            <a:r>
              <a:rPr lang="hu-HU" dirty="0" smtClean="0"/>
              <a:t>A Pareto-hatékonyság könnyen elérhető ebben az esetben is, az angol árverés révén, ha a kikiáltási ár éppen nullával egyenlő.</a:t>
            </a:r>
          </a:p>
          <a:p>
            <a:r>
              <a:rPr lang="hu-HU" dirty="0" smtClean="0"/>
              <a:t>Ilyenkor a legnagyobb magánértéket kinyilvánító kapja meg a jószágot, aki a jószágot a legmagasabbra értékeli. </a:t>
            </a:r>
          </a:p>
          <a:p>
            <a:r>
              <a:rPr lang="hu-HU" dirty="0" smtClean="0"/>
              <a:t>Fizetnie viszont csak annyit kell, amennyi a második legmagasabb ajánlat plusz a minimális licitnövekmény értéke. </a:t>
            </a:r>
            <a:endParaRPr lang="hu-H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Profitmaximalizálás ismeretlen vevőértékelések esetén</a:t>
            </a:r>
            <a:endParaRPr lang="hu-HU" dirty="0"/>
          </a:p>
        </p:txBody>
      </p:sp>
      <p:sp>
        <p:nvSpPr>
          <p:cNvPr id="3" name="Tartalom helye 2"/>
          <p:cNvSpPr>
            <a:spLocks noGrp="1"/>
          </p:cNvSpPr>
          <p:nvPr>
            <p:ph idx="1"/>
          </p:nvPr>
        </p:nvSpPr>
        <p:spPr/>
        <p:txBody>
          <a:bodyPr>
            <a:normAutofit/>
          </a:bodyPr>
          <a:lstStyle/>
          <a:p>
            <a:r>
              <a:rPr lang="hu-HU" dirty="0" smtClean="0"/>
              <a:t>Érdekesebb kérdés, hogy ez az ár egyben profitmaximalizáló-e? Nem feltétlenül.</a:t>
            </a:r>
          </a:p>
          <a:p>
            <a:r>
              <a:rPr lang="hu-HU" dirty="0" smtClean="0"/>
              <a:t>Pl. legyen két vásárló, akik egy műtárgyra licitálnak, mindketten egyforma (50%) valószínűséggel értékelik a jószágot 10 dollárra, vagy 100 dollárra.</a:t>
            </a:r>
          </a:p>
          <a:p>
            <a:r>
              <a:rPr lang="hu-HU" dirty="0" smtClean="0"/>
              <a:t>Ez négy 0.25 valószínűségű értékelés-együttes: (10;</a:t>
            </a:r>
            <a:r>
              <a:rPr lang="hu-HU" dirty="0" err="1" smtClean="0"/>
              <a:t>10</a:t>
            </a:r>
            <a:r>
              <a:rPr lang="hu-HU" dirty="0" smtClean="0"/>
              <a:t>), (</a:t>
            </a:r>
            <a:r>
              <a:rPr lang="hu-HU" dirty="0" err="1" smtClean="0"/>
              <a:t>10</a:t>
            </a:r>
            <a:r>
              <a:rPr lang="hu-HU" dirty="0" smtClean="0"/>
              <a:t>;100), (</a:t>
            </a:r>
            <a:r>
              <a:rPr lang="hu-HU" dirty="0" err="1" smtClean="0"/>
              <a:t>100</a:t>
            </a:r>
            <a:r>
              <a:rPr lang="hu-HU" dirty="0" smtClean="0"/>
              <a:t>; 10) és (100; </a:t>
            </a:r>
            <a:r>
              <a:rPr lang="hu-HU" dirty="0" err="1" smtClean="0"/>
              <a:t>100</a:t>
            </a:r>
            <a:r>
              <a:rPr lang="hu-HU" dirty="0" smtClean="0"/>
              <a:t>)</a:t>
            </a:r>
            <a:endParaRPr lang="hu-H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Angol árverés esetén</a:t>
            </a:r>
            <a:endParaRPr lang="hu-HU" dirty="0"/>
          </a:p>
        </p:txBody>
      </p:sp>
      <p:sp>
        <p:nvSpPr>
          <p:cNvPr id="3" name="Tartalom helye 2"/>
          <p:cNvSpPr>
            <a:spLocks noGrp="1"/>
          </p:cNvSpPr>
          <p:nvPr>
            <p:ph idx="1"/>
          </p:nvPr>
        </p:nvSpPr>
        <p:spPr/>
        <p:txBody>
          <a:bodyPr/>
          <a:lstStyle/>
          <a:p>
            <a:r>
              <a:rPr lang="hu-HU" dirty="0" err="1" smtClean="0"/>
              <a:t>Tfh</a:t>
            </a:r>
            <a:r>
              <a:rPr lang="hu-HU" dirty="0" smtClean="0"/>
              <a:t>. a tárgyat angol árverésen adják el, és a minimális licitnövekmény 1 dollár, a döntetlen helyzeteket pénzfeldobással oldják fel.</a:t>
            </a:r>
          </a:p>
          <a:p>
            <a:r>
              <a:rPr lang="hu-HU" dirty="0" smtClean="0"/>
              <a:t>Ekkor a győztes ajánlat a négy esetben (10; 11; </a:t>
            </a:r>
            <a:r>
              <a:rPr lang="hu-HU" dirty="0" err="1" smtClean="0"/>
              <a:t>11</a:t>
            </a:r>
            <a:r>
              <a:rPr lang="hu-HU" dirty="0" smtClean="0"/>
              <a:t>; 100) lesz, és a legmagasabb ajánlatot tevő mindig megszerzi a jószágot. Az eladó várható bevétele 0,25*(10+11+</a:t>
            </a:r>
            <a:r>
              <a:rPr lang="hu-HU" dirty="0" err="1" smtClean="0"/>
              <a:t>11</a:t>
            </a:r>
            <a:r>
              <a:rPr lang="hu-HU" dirty="0" smtClean="0"/>
              <a:t>+100)=33 dollár lesz.</a:t>
            </a:r>
          </a:p>
          <a:p>
            <a:r>
              <a:rPr lang="hu-HU" dirty="0" smtClean="0"/>
              <a:t>De ennél nagyobb bevételre is van lehetőség.</a:t>
            </a:r>
            <a:endParaRPr lang="hu-H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0"/>
            <a:ext cx="8229600" cy="1143000"/>
          </a:xfrm>
        </p:spPr>
        <p:txBody>
          <a:bodyPr/>
          <a:lstStyle/>
          <a:p>
            <a:r>
              <a:rPr lang="hu-HU" dirty="0" smtClean="0"/>
              <a:t>Magasabb kikiáltási ár esetén</a:t>
            </a:r>
            <a:endParaRPr lang="hu-HU" dirty="0"/>
          </a:p>
        </p:txBody>
      </p:sp>
      <p:sp>
        <p:nvSpPr>
          <p:cNvPr id="3" name="Tartalom helye 2"/>
          <p:cNvSpPr>
            <a:spLocks noGrp="1"/>
          </p:cNvSpPr>
          <p:nvPr>
            <p:ph idx="1"/>
          </p:nvPr>
        </p:nvSpPr>
        <p:spPr>
          <a:xfrm>
            <a:off x="457200" y="1052736"/>
            <a:ext cx="8229600" cy="5616624"/>
          </a:xfrm>
        </p:spPr>
        <p:txBody>
          <a:bodyPr>
            <a:normAutofit lnSpcReduction="10000"/>
          </a:bodyPr>
          <a:lstStyle/>
          <a:p>
            <a:r>
              <a:rPr lang="hu-HU" dirty="0" smtClean="0"/>
              <a:t>Ha az eladó 0 helyett 100 kikiáltási árat határoz meg, négyből három alkalommal el fogja tudni adni a jószágot, egy alkalommal viszont nem lesz győztes ajánlat.</a:t>
            </a:r>
          </a:p>
          <a:p>
            <a:r>
              <a:rPr lang="hu-HU" dirty="0" smtClean="0"/>
              <a:t>A várható bevétel 0,25*(0+100+</a:t>
            </a:r>
            <a:r>
              <a:rPr lang="hu-HU" dirty="0" err="1" smtClean="0"/>
              <a:t>100</a:t>
            </a:r>
            <a:r>
              <a:rPr lang="hu-HU" dirty="0" smtClean="0"/>
              <a:t>+</a:t>
            </a:r>
            <a:r>
              <a:rPr lang="hu-HU" dirty="0" err="1" smtClean="0"/>
              <a:t>100</a:t>
            </a:r>
            <a:r>
              <a:rPr lang="hu-HU" dirty="0" smtClean="0"/>
              <a:t>)=75 dollár, ami sokkal magasabb az előzőnél.</a:t>
            </a:r>
          </a:p>
          <a:p>
            <a:r>
              <a:rPr lang="hu-HU" dirty="0" smtClean="0"/>
              <a:t>Ugyanakkor az eljárás nem lesz Pareto-hatékony, mert négyből egy alkalommal senki nem jut hozzá a jószághoz. Ez a helyzet analóg a monopóliumból származó holtteher-veszteséggel és hasonló okból keletkezik.</a:t>
            </a:r>
            <a:endParaRPr lang="hu-H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Holland árverés esetén</a:t>
            </a:r>
            <a:endParaRPr lang="hu-HU" dirty="0"/>
          </a:p>
        </p:txBody>
      </p:sp>
      <p:sp>
        <p:nvSpPr>
          <p:cNvPr id="3" name="Tartalom helye 2"/>
          <p:cNvSpPr>
            <a:spLocks noGrp="1"/>
          </p:cNvSpPr>
          <p:nvPr>
            <p:ph idx="1"/>
          </p:nvPr>
        </p:nvSpPr>
        <p:spPr>
          <a:xfrm>
            <a:off x="323528" y="1600200"/>
            <a:ext cx="8496944" cy="4925144"/>
          </a:xfrm>
        </p:spPr>
        <p:txBody>
          <a:bodyPr>
            <a:normAutofit/>
          </a:bodyPr>
          <a:lstStyle/>
          <a:p>
            <a:r>
              <a:rPr lang="hu-HU" dirty="0" smtClean="0"/>
              <a:t>A nulla kikiáltási árral kombinált angol árverés garantálja a </a:t>
            </a:r>
            <a:r>
              <a:rPr lang="hu-HU" dirty="0" err="1" smtClean="0"/>
              <a:t>Pareto-hatékonyságot</a:t>
            </a:r>
            <a:r>
              <a:rPr lang="hu-HU" dirty="0" smtClean="0"/>
              <a:t> (</a:t>
            </a:r>
            <a:r>
              <a:rPr lang="el-GR" dirty="0" smtClean="0"/>
              <a:t>π</a:t>
            </a:r>
            <a:r>
              <a:rPr lang="hu-HU" baseline="-25000" dirty="0" err="1" smtClean="0"/>
              <a:t>max</a:t>
            </a:r>
            <a:r>
              <a:rPr lang="hu-HU" dirty="0" err="1" smtClean="0"/>
              <a:t>-t</a:t>
            </a:r>
            <a:r>
              <a:rPr lang="hu-HU" dirty="0" smtClean="0"/>
              <a:t> nem).</a:t>
            </a:r>
          </a:p>
          <a:p>
            <a:r>
              <a:rPr lang="hu-HU" dirty="0" smtClean="0"/>
              <a:t>A Holland-árverés ezzel szemben nem feltétlen lesz Pareto-hatékony. </a:t>
            </a:r>
            <a:endParaRPr lang="hu-HU" dirty="0"/>
          </a:p>
          <a:p>
            <a:r>
              <a:rPr lang="hu-HU" dirty="0" err="1" smtClean="0"/>
              <a:t>Tfh</a:t>
            </a:r>
            <a:r>
              <a:rPr lang="hu-HU" dirty="0" smtClean="0"/>
              <a:t>. 2 licitáló van, v</a:t>
            </a:r>
            <a:r>
              <a:rPr lang="hu-HU" baseline="-25000" dirty="0" smtClean="0"/>
              <a:t>1</a:t>
            </a:r>
            <a:r>
              <a:rPr lang="hu-HU" dirty="0" smtClean="0"/>
              <a:t> = 100 és v</a:t>
            </a:r>
            <a:r>
              <a:rPr lang="hu-HU" baseline="-25000" dirty="0" smtClean="0"/>
              <a:t>2</a:t>
            </a:r>
            <a:r>
              <a:rPr lang="hu-HU" dirty="0" smtClean="0"/>
              <a:t> = 80 dollár.</a:t>
            </a:r>
          </a:p>
          <a:p>
            <a:r>
              <a:rPr lang="hu-HU" dirty="0" smtClean="0"/>
              <a:t>Ha az 1. licitáló (tévesen) úgy gondolja, hogy v</a:t>
            </a:r>
            <a:r>
              <a:rPr lang="hu-HU" baseline="-25000" dirty="0" smtClean="0"/>
              <a:t>2</a:t>
            </a:r>
            <a:r>
              <a:rPr lang="hu-HU" baseline="30000" dirty="0" smtClean="0"/>
              <a:t>exp</a:t>
            </a:r>
            <a:r>
              <a:rPr lang="hu-HU" dirty="0" smtClean="0"/>
              <a:t>=70 dollár, addig szándékozik kivárni, amíg a kikiáltó eléri a 71 $-os</a:t>
            </a:r>
            <a:r>
              <a:rPr lang="hu-HU" dirty="0" smtClean="0">
                <a:latin typeface="Times New Roman"/>
                <a:cs typeface="Times New Roman"/>
              </a:rPr>
              <a:t> </a:t>
            </a:r>
            <a:r>
              <a:rPr lang="hu-HU" dirty="0" smtClean="0"/>
              <a:t>szintet. De ez már túl késő, ha 2. már megvette azt 80 dollárért. </a:t>
            </a:r>
          </a:p>
          <a:p>
            <a:endParaRPr lang="hu-H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0"/>
            <a:ext cx="8229600" cy="1143000"/>
          </a:xfrm>
        </p:spPr>
        <p:txBody>
          <a:bodyPr/>
          <a:lstStyle/>
          <a:p>
            <a:r>
              <a:rPr lang="hu-HU" dirty="0" smtClean="0"/>
              <a:t>A várakozások szerepe</a:t>
            </a:r>
            <a:endParaRPr lang="hu-HU" dirty="0"/>
          </a:p>
        </p:txBody>
      </p:sp>
      <p:sp>
        <p:nvSpPr>
          <p:cNvPr id="3" name="Tartalom helye 2"/>
          <p:cNvSpPr>
            <a:spLocks noGrp="1"/>
          </p:cNvSpPr>
          <p:nvPr>
            <p:ph idx="1"/>
          </p:nvPr>
        </p:nvSpPr>
        <p:spPr>
          <a:xfrm>
            <a:off x="457200" y="1124744"/>
            <a:ext cx="8229600" cy="5328592"/>
          </a:xfrm>
        </p:spPr>
        <p:txBody>
          <a:bodyPr/>
          <a:lstStyle/>
          <a:p>
            <a:r>
              <a:rPr lang="hu-HU" dirty="0" smtClean="0"/>
              <a:t>Általában megállapítható, hogy nincs semmi garancia arra, hogy a jószág ahhoz a személyhez kerül, akié a legmagasabb magánértékelés.</a:t>
            </a:r>
          </a:p>
          <a:p>
            <a:r>
              <a:rPr lang="hu-HU" dirty="0" smtClean="0"/>
              <a:t>Ugyanez áll a zárt licites árverésekre is. Mindegyik szereplő optimális ajánlata annak a függvénye, hogy mit gondolnak a többi szereplő magánértékeléséről. Ha ezek a vélekedések tévesek, az eljárás végeredménye nem feltétlenül lesz Pareto-hatékony.</a:t>
            </a:r>
            <a:endParaRPr lang="hu-H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a:t>
            </a:r>
            <a:r>
              <a:rPr lang="hu-HU" dirty="0" err="1" smtClean="0"/>
              <a:t>Vickrey-aukció</a:t>
            </a:r>
            <a:r>
              <a:rPr lang="hu-HU" dirty="0" smtClean="0"/>
              <a:t> esete</a:t>
            </a:r>
            <a:endParaRPr lang="hu-HU" dirty="0"/>
          </a:p>
        </p:txBody>
      </p:sp>
      <p:sp>
        <p:nvSpPr>
          <p:cNvPr id="3" name="Tartalom helye 2"/>
          <p:cNvSpPr>
            <a:spLocks noGrp="1"/>
          </p:cNvSpPr>
          <p:nvPr>
            <p:ph idx="1"/>
          </p:nvPr>
        </p:nvSpPr>
        <p:spPr>
          <a:xfrm>
            <a:off x="457200" y="1600200"/>
            <a:ext cx="8229600" cy="4853136"/>
          </a:xfrm>
        </p:spPr>
        <p:txBody>
          <a:bodyPr>
            <a:normAutofit lnSpcReduction="10000"/>
          </a:bodyPr>
          <a:lstStyle/>
          <a:p>
            <a:r>
              <a:rPr lang="hu-HU" dirty="0" smtClean="0"/>
              <a:t>A </a:t>
            </a:r>
            <a:r>
              <a:rPr lang="hu-HU" dirty="0" err="1" smtClean="0"/>
              <a:t>Vickrey-aukció</a:t>
            </a:r>
            <a:r>
              <a:rPr lang="hu-HU" dirty="0" smtClean="0"/>
              <a:t> esetében, ha minden licitáló a kérdéses jószág iránti tényleges magánértékelésen tesz ajánlatot, akkor a legmagasabb értékelést adó személy nyeri el a jószágot, akinek a második legnagyobb értékelésnek megfelelő összeget kell fizetnie.</a:t>
            </a:r>
          </a:p>
          <a:p>
            <a:r>
              <a:rPr lang="hu-HU" dirty="0" smtClean="0"/>
              <a:t>Ez lényegében ugyanaz az eredmény (10; </a:t>
            </a:r>
            <a:r>
              <a:rPr lang="hu-HU" dirty="0" err="1" smtClean="0"/>
              <a:t>10</a:t>
            </a:r>
            <a:r>
              <a:rPr lang="hu-HU" dirty="0" smtClean="0"/>
              <a:t>; </a:t>
            </a:r>
            <a:r>
              <a:rPr lang="hu-HU" dirty="0" err="1" smtClean="0"/>
              <a:t>10</a:t>
            </a:r>
            <a:r>
              <a:rPr lang="hu-HU" dirty="0" smtClean="0"/>
              <a:t>; 100), mint az angol árverés esetén, ha az utóbbinál licitnövekmény mértékét tetszőlegesen kicsinek választjuk meg. </a:t>
            </a:r>
            <a:endParaRPr lang="hu-H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résztvevők gondolatmenete</a:t>
            </a:r>
            <a:endParaRPr lang="hu-HU" dirty="0"/>
          </a:p>
        </p:txBody>
      </p:sp>
      <p:sp>
        <p:nvSpPr>
          <p:cNvPr id="3" name="Tartalom helye 2"/>
          <p:cNvSpPr>
            <a:spLocks noGrp="1"/>
          </p:cNvSpPr>
          <p:nvPr>
            <p:ph idx="1"/>
          </p:nvPr>
        </p:nvSpPr>
        <p:spPr>
          <a:xfrm>
            <a:off x="457200" y="1600200"/>
            <a:ext cx="8229600" cy="4853136"/>
          </a:xfrm>
        </p:spPr>
        <p:txBody>
          <a:bodyPr>
            <a:normAutofit/>
          </a:bodyPr>
          <a:lstStyle/>
          <a:p>
            <a:r>
              <a:rPr lang="hu-HU" dirty="0" smtClean="0"/>
              <a:t>Optimális-e, ha egy </a:t>
            </a:r>
            <a:r>
              <a:rPr lang="hu-HU" dirty="0" err="1" smtClean="0"/>
              <a:t>Vickrey-aukció</a:t>
            </a:r>
            <a:r>
              <a:rPr lang="hu-HU" dirty="0" smtClean="0"/>
              <a:t> során a licitáló a jószág iránti tényleges egyéni értékelésen tesz ajánlatot?</a:t>
            </a:r>
          </a:p>
          <a:p>
            <a:r>
              <a:rPr lang="hu-HU" dirty="0" smtClean="0"/>
              <a:t>Holland árverésnél és „sima” zárt licites árverésnél érdemes lehetett taktikázniuk, attól függően, hogy mit gondoltak a többi személy értékeléséről. </a:t>
            </a:r>
          </a:p>
          <a:p>
            <a:r>
              <a:rPr lang="hu-HU" dirty="0" smtClean="0"/>
              <a:t>A </a:t>
            </a:r>
            <a:r>
              <a:rPr lang="hu-HU" dirty="0" err="1" smtClean="0"/>
              <a:t>Vickrey-aukciók</a:t>
            </a:r>
            <a:r>
              <a:rPr lang="hu-HU" dirty="0" smtClean="0"/>
              <a:t> esetében viszont érdemes bevallaniuk a saját rezervációs árukat. </a:t>
            </a:r>
            <a:endParaRPr lang="hu-H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árverések</a:t>
            </a:r>
            <a:endParaRPr lang="hu-HU" dirty="0"/>
          </a:p>
        </p:txBody>
      </p:sp>
      <p:sp>
        <p:nvSpPr>
          <p:cNvPr id="3" name="Tartalom helye 2"/>
          <p:cNvSpPr>
            <a:spLocks noGrp="1"/>
          </p:cNvSpPr>
          <p:nvPr>
            <p:ph idx="1"/>
          </p:nvPr>
        </p:nvSpPr>
        <p:spPr>
          <a:xfrm>
            <a:off x="457200" y="1600200"/>
            <a:ext cx="8229600" cy="4925144"/>
          </a:xfrm>
        </p:spPr>
        <p:txBody>
          <a:bodyPr>
            <a:normAutofit/>
          </a:bodyPr>
          <a:lstStyle/>
          <a:p>
            <a:r>
              <a:rPr lang="hu-HU" dirty="0" smtClean="0"/>
              <a:t>Az árverés (másnéven: aukció) egyike a legrégebbi piaci formáknak, története legalább </a:t>
            </a:r>
            <a:r>
              <a:rPr lang="hu-HU" dirty="0" err="1" smtClean="0"/>
              <a:t>kr</a:t>
            </a:r>
            <a:r>
              <a:rPr lang="hu-HU" dirty="0" smtClean="0"/>
              <a:t>. e. 500-ig nyúlik vissza. </a:t>
            </a:r>
          </a:p>
          <a:p>
            <a:r>
              <a:rPr lang="hu-HU" dirty="0" smtClean="0"/>
              <a:t>Napjaink árverésein a használt számító-gépektől a friss virágokig mindenféle áru gazdát cserél.</a:t>
            </a:r>
          </a:p>
          <a:p>
            <a:r>
              <a:rPr lang="hu-HU" dirty="0" smtClean="0"/>
              <a:t>Alkalmazási területek: privatizáció, koncessziós jogok értékesítése (pl. spektrum), kényszer-árverés, internetes fogyasztói árverés stb.</a:t>
            </a:r>
            <a:endParaRPr lang="hu-H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Várható kifizetés két licitáló esetén</a:t>
            </a:r>
            <a:endParaRPr lang="hu-HU" dirty="0"/>
          </a:p>
        </p:txBody>
      </p:sp>
      <p:sp>
        <p:nvSpPr>
          <p:cNvPr id="3" name="Tartalom helye 2"/>
          <p:cNvSpPr>
            <a:spLocks noGrp="1"/>
          </p:cNvSpPr>
          <p:nvPr>
            <p:ph idx="1"/>
          </p:nvPr>
        </p:nvSpPr>
        <p:spPr>
          <a:xfrm>
            <a:off x="457200" y="1600200"/>
            <a:ext cx="8229600" cy="5069160"/>
          </a:xfrm>
        </p:spPr>
        <p:txBody>
          <a:bodyPr/>
          <a:lstStyle/>
          <a:p>
            <a:r>
              <a:rPr lang="hu-HU" dirty="0" err="1" smtClean="0"/>
              <a:t>Tfh</a:t>
            </a:r>
            <a:r>
              <a:rPr lang="hu-HU" dirty="0" smtClean="0"/>
              <a:t>. két licitáló vesz részt a </a:t>
            </a:r>
            <a:r>
              <a:rPr lang="hu-HU" dirty="0" err="1" smtClean="0"/>
              <a:t>Vickrey-árverésen</a:t>
            </a:r>
            <a:r>
              <a:rPr lang="hu-HU" dirty="0" smtClean="0"/>
              <a:t>.</a:t>
            </a:r>
          </a:p>
          <a:p>
            <a:r>
              <a:rPr lang="hu-HU" dirty="0" smtClean="0"/>
              <a:t>A licitálók magánértékelései: v</a:t>
            </a:r>
            <a:r>
              <a:rPr lang="hu-HU" baseline="-25000" dirty="0" smtClean="0"/>
              <a:t>1</a:t>
            </a:r>
            <a:r>
              <a:rPr lang="hu-HU" dirty="0" smtClean="0"/>
              <a:t> és v</a:t>
            </a:r>
            <a:r>
              <a:rPr lang="hu-HU" baseline="-25000" dirty="0" smtClean="0"/>
              <a:t>2</a:t>
            </a:r>
            <a:r>
              <a:rPr lang="hu-HU" dirty="0" smtClean="0"/>
              <a:t>, és b</a:t>
            </a:r>
            <a:r>
              <a:rPr lang="hu-HU" baseline="-25000" dirty="0" smtClean="0"/>
              <a:t>1</a:t>
            </a:r>
            <a:r>
              <a:rPr lang="hu-HU" dirty="0" smtClean="0"/>
              <a:t> valamint b</a:t>
            </a:r>
            <a:r>
              <a:rPr lang="hu-HU" baseline="-25000" dirty="0"/>
              <a:t>2</a:t>
            </a:r>
            <a:r>
              <a:rPr lang="hu-HU" dirty="0" smtClean="0"/>
              <a:t> ajánlatot helyeznek egy borítékba.</a:t>
            </a:r>
          </a:p>
          <a:p>
            <a:r>
              <a:rPr lang="hu-HU" dirty="0" smtClean="0"/>
              <a:t>Az első licitáló várható kifizetése [</a:t>
            </a:r>
            <a:r>
              <a:rPr lang="hu-HU" dirty="0" err="1" smtClean="0"/>
              <a:t>Pr</a:t>
            </a:r>
            <a:r>
              <a:rPr lang="hu-HU" dirty="0" smtClean="0"/>
              <a:t> – </a:t>
            </a:r>
            <a:r>
              <a:rPr lang="hu-HU" dirty="0" err="1" smtClean="0"/>
              <a:t>val.sz</a:t>
            </a:r>
            <a:r>
              <a:rPr lang="hu-HU" dirty="0" smtClean="0"/>
              <a:t>.]:</a:t>
            </a:r>
          </a:p>
          <a:p>
            <a:r>
              <a:rPr lang="el-GR" dirty="0" smtClean="0"/>
              <a:t>π</a:t>
            </a:r>
            <a:r>
              <a:rPr lang="hu-HU" baseline="-25000" dirty="0" smtClean="0"/>
              <a:t>1</a:t>
            </a:r>
            <a:r>
              <a:rPr lang="hu-HU" dirty="0" smtClean="0"/>
              <a:t> = </a:t>
            </a:r>
            <a:r>
              <a:rPr lang="hu-HU" dirty="0" err="1" smtClean="0"/>
              <a:t>Pr</a:t>
            </a:r>
            <a:r>
              <a:rPr lang="hu-HU" dirty="0" smtClean="0"/>
              <a:t>(b</a:t>
            </a:r>
            <a:r>
              <a:rPr lang="hu-HU" baseline="-25000" dirty="0" smtClean="0"/>
              <a:t>1</a:t>
            </a:r>
            <a:r>
              <a:rPr lang="hu-HU" dirty="0" smtClean="0"/>
              <a:t> ≥ b</a:t>
            </a:r>
            <a:r>
              <a:rPr lang="hu-HU" baseline="-25000" dirty="0" smtClean="0"/>
              <a:t>2</a:t>
            </a:r>
            <a:r>
              <a:rPr lang="hu-HU" dirty="0" smtClean="0"/>
              <a:t>)*[v</a:t>
            </a:r>
            <a:r>
              <a:rPr lang="hu-HU" baseline="-25000" dirty="0"/>
              <a:t>1</a:t>
            </a:r>
            <a:r>
              <a:rPr lang="hu-HU" dirty="0" smtClean="0">
                <a:latin typeface="Times New Roman"/>
                <a:cs typeface="Times New Roman"/>
              </a:rPr>
              <a:t>−</a:t>
            </a:r>
            <a:r>
              <a:rPr lang="hu-HU" dirty="0" smtClean="0"/>
              <a:t>b</a:t>
            </a:r>
            <a:r>
              <a:rPr lang="hu-HU" baseline="-25000" dirty="0" smtClean="0"/>
              <a:t>2</a:t>
            </a:r>
            <a:r>
              <a:rPr lang="hu-HU" dirty="0" smtClean="0"/>
              <a:t>] + </a:t>
            </a:r>
            <a:r>
              <a:rPr lang="hu-HU" dirty="0" err="1" smtClean="0"/>
              <a:t>Pr</a:t>
            </a:r>
            <a:r>
              <a:rPr lang="hu-HU" dirty="0" smtClean="0"/>
              <a:t>(b</a:t>
            </a:r>
            <a:r>
              <a:rPr lang="hu-HU" baseline="-25000" dirty="0" smtClean="0"/>
              <a:t>1</a:t>
            </a:r>
            <a:r>
              <a:rPr lang="hu-HU" dirty="0" smtClean="0"/>
              <a:t> &lt; b</a:t>
            </a:r>
            <a:r>
              <a:rPr lang="hu-HU" baseline="-25000" dirty="0" smtClean="0"/>
              <a:t>2</a:t>
            </a:r>
            <a:r>
              <a:rPr lang="hu-HU" dirty="0" smtClean="0"/>
              <a:t>)*0</a:t>
            </a:r>
          </a:p>
          <a:p>
            <a:r>
              <a:rPr lang="hu-HU" dirty="0" smtClean="0"/>
              <a:t>A kifejezés első tagja annak a valószínűsége, hogy az 1. licitáló teszi a legnagyobb ajánlatot, szorozva a fogyasztói többlettel, amihez az 1. licitáló jut, ha nyer. (Ha nem nyer, ez 0.)</a:t>
            </a:r>
          </a:p>
          <a:p>
            <a:endParaRPr lang="hu-HU" dirty="0"/>
          </a:p>
        </p:txBody>
      </p:sp>
      <p:cxnSp>
        <p:nvCxnSpPr>
          <p:cNvPr id="5" name="Szögletes összekötő 4"/>
          <p:cNvCxnSpPr/>
          <p:nvPr/>
        </p:nvCxnSpPr>
        <p:spPr>
          <a:xfrm rot="16200000" flipV="1">
            <a:off x="6948264" y="4581128"/>
            <a:ext cx="2160240" cy="1296144"/>
          </a:xfrm>
          <a:prstGeom prst="bentConnector3">
            <a:avLst>
              <a:gd name="adj1" fmla="val 8119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Egyenes összekötő 12"/>
          <p:cNvCxnSpPr/>
          <p:nvPr/>
        </p:nvCxnSpPr>
        <p:spPr>
          <a:xfrm>
            <a:off x="7452320" y="6309320"/>
            <a:ext cx="122413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optimális stratégia</a:t>
            </a:r>
            <a:endParaRPr lang="hu-HU" dirty="0"/>
          </a:p>
        </p:txBody>
      </p:sp>
      <p:sp>
        <p:nvSpPr>
          <p:cNvPr id="3" name="Tartalom helye 2"/>
          <p:cNvSpPr>
            <a:spLocks noGrp="1"/>
          </p:cNvSpPr>
          <p:nvPr>
            <p:ph idx="1"/>
          </p:nvPr>
        </p:nvSpPr>
        <p:spPr>
          <a:xfrm>
            <a:off x="457200" y="1600200"/>
            <a:ext cx="8229600" cy="4853136"/>
          </a:xfrm>
        </p:spPr>
        <p:txBody>
          <a:bodyPr>
            <a:normAutofit/>
          </a:bodyPr>
          <a:lstStyle/>
          <a:p>
            <a:r>
              <a:rPr lang="hu-HU" dirty="0" smtClean="0"/>
              <a:t>Tegyük fel, hogy v</a:t>
            </a:r>
            <a:r>
              <a:rPr lang="hu-HU" baseline="-25000" dirty="0" smtClean="0"/>
              <a:t>1</a:t>
            </a:r>
            <a:r>
              <a:rPr lang="hu-HU" dirty="0" smtClean="0"/>
              <a:t> &gt; b</a:t>
            </a:r>
            <a:r>
              <a:rPr lang="hu-HU" baseline="-25000" dirty="0" smtClean="0"/>
              <a:t>2</a:t>
            </a:r>
            <a:r>
              <a:rPr lang="hu-HU" dirty="0" smtClean="0"/>
              <a:t>. Azt gondolja, hogy a saját értékelése magasabb, mint a másik ajánlata. Ekkor az 1. licitáló a lehető legnagyobb nyerési valószínűséget szeretné elérni, amit a b</a:t>
            </a:r>
            <a:r>
              <a:rPr lang="hu-HU" baseline="-25000" dirty="0" smtClean="0"/>
              <a:t>1</a:t>
            </a:r>
            <a:r>
              <a:rPr lang="hu-HU" dirty="0" smtClean="0"/>
              <a:t> = v</a:t>
            </a:r>
            <a:r>
              <a:rPr lang="hu-HU" baseline="-25000" dirty="0" smtClean="0"/>
              <a:t>1</a:t>
            </a:r>
            <a:r>
              <a:rPr lang="hu-HU" dirty="0" smtClean="0"/>
              <a:t> &gt; b</a:t>
            </a:r>
            <a:r>
              <a:rPr lang="hu-HU" baseline="-25000" dirty="0" smtClean="0"/>
              <a:t>2</a:t>
            </a:r>
            <a:r>
              <a:rPr lang="hu-HU" dirty="0" smtClean="0"/>
              <a:t> licittel érhet el. </a:t>
            </a:r>
          </a:p>
          <a:p>
            <a:r>
              <a:rPr lang="hu-HU" dirty="0" smtClean="0"/>
              <a:t>Ha viszont úgy véli, hogy a másik ajánlata magasabb a saját értékelésénél (v</a:t>
            </a:r>
            <a:r>
              <a:rPr lang="hu-HU" baseline="-25000" dirty="0" smtClean="0"/>
              <a:t>1</a:t>
            </a:r>
            <a:r>
              <a:rPr lang="hu-HU" dirty="0" smtClean="0"/>
              <a:t> &lt; b</a:t>
            </a:r>
            <a:r>
              <a:rPr lang="hu-HU" baseline="-25000" dirty="0" smtClean="0"/>
              <a:t>2</a:t>
            </a:r>
            <a:r>
              <a:rPr lang="hu-HU" dirty="0" smtClean="0"/>
              <a:t>), minimalizálni szeretné a nyerés esélyét. Ezt ekkor a b</a:t>
            </a:r>
            <a:r>
              <a:rPr lang="hu-HU" baseline="-25000" dirty="0" smtClean="0"/>
              <a:t>1</a:t>
            </a:r>
            <a:r>
              <a:rPr lang="hu-HU" dirty="0" smtClean="0"/>
              <a:t> = v</a:t>
            </a:r>
            <a:r>
              <a:rPr lang="hu-HU" baseline="-25000" dirty="0" smtClean="0"/>
              <a:t>1</a:t>
            </a:r>
            <a:r>
              <a:rPr lang="hu-HU" dirty="0" smtClean="0"/>
              <a:t> &lt; b</a:t>
            </a:r>
            <a:r>
              <a:rPr lang="hu-HU" baseline="-25000" dirty="0" smtClean="0"/>
              <a:t>2</a:t>
            </a:r>
            <a:r>
              <a:rPr lang="hu-HU" dirty="0" smtClean="0"/>
              <a:t> licittel valósíthatja meg.</a:t>
            </a:r>
            <a:endParaRPr lang="hu-H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a:t>
            </a:r>
            <a:r>
              <a:rPr lang="hu-HU" dirty="0" err="1" smtClean="0"/>
              <a:t>Vickrey-aukció</a:t>
            </a:r>
            <a:r>
              <a:rPr lang="hu-HU" dirty="0" smtClean="0"/>
              <a:t> végkimenetele</a:t>
            </a:r>
            <a:endParaRPr lang="hu-HU" dirty="0"/>
          </a:p>
        </p:txBody>
      </p:sp>
      <p:sp>
        <p:nvSpPr>
          <p:cNvPr id="3" name="Tartalom helye 2"/>
          <p:cNvSpPr>
            <a:spLocks noGrp="1"/>
          </p:cNvSpPr>
          <p:nvPr>
            <p:ph idx="1"/>
          </p:nvPr>
        </p:nvSpPr>
        <p:spPr>
          <a:xfrm>
            <a:off x="457200" y="1600200"/>
            <a:ext cx="8229600" cy="4853136"/>
          </a:xfrm>
        </p:spPr>
        <p:txBody>
          <a:bodyPr/>
          <a:lstStyle/>
          <a:p>
            <a:r>
              <a:rPr lang="hu-HU" dirty="0" smtClean="0"/>
              <a:t>Összességében mindkét licitálónak érdeke, hogy őszinte legyen, a saját értékelésének megfelelő ajánlatot tegyen a tárgyért.</a:t>
            </a:r>
          </a:p>
          <a:p>
            <a:r>
              <a:rPr lang="hu-HU" dirty="0" smtClean="0"/>
              <a:t>Végeredményben a </a:t>
            </a:r>
            <a:r>
              <a:rPr lang="hu-HU" dirty="0" err="1" smtClean="0"/>
              <a:t>Vickrey-aukció</a:t>
            </a:r>
            <a:r>
              <a:rPr lang="hu-HU" dirty="0" smtClean="0"/>
              <a:t> az angol árveréshez hasonló eredményre</a:t>
            </a:r>
            <a:r>
              <a:rPr lang="hu-HU" baseline="30000" dirty="0" smtClean="0"/>
              <a:t>1</a:t>
            </a:r>
            <a:r>
              <a:rPr lang="hu-HU" dirty="0" smtClean="0"/>
              <a:t> vezet (azzal stratégiailag egyenértékű), de iteráció nélkül, ezért lett népszerű a bélyeggyűjtők körében.</a:t>
            </a:r>
          </a:p>
          <a:p>
            <a:r>
              <a:rPr lang="hu-HU" dirty="0" smtClean="0"/>
              <a:t>Később az online árverések esetében is használni kezdték ezt a formát.</a:t>
            </a:r>
            <a:endParaRPr lang="hu-HU" dirty="0"/>
          </a:p>
        </p:txBody>
      </p:sp>
      <p:cxnSp>
        <p:nvCxnSpPr>
          <p:cNvPr id="5" name="Egyenes összekötő 4"/>
          <p:cNvCxnSpPr/>
          <p:nvPr/>
        </p:nvCxnSpPr>
        <p:spPr>
          <a:xfrm>
            <a:off x="539552" y="6387949"/>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zövegdoboz 5"/>
          <p:cNvSpPr txBox="1"/>
          <p:nvPr/>
        </p:nvSpPr>
        <p:spPr>
          <a:xfrm>
            <a:off x="755576" y="6387949"/>
            <a:ext cx="6840760" cy="369332"/>
          </a:xfrm>
          <a:prstGeom prst="rect">
            <a:avLst/>
          </a:prstGeom>
          <a:noFill/>
        </p:spPr>
        <p:txBody>
          <a:bodyPr wrap="square" rtlCol="0">
            <a:spAutoFit/>
          </a:bodyPr>
          <a:lstStyle/>
          <a:p>
            <a:r>
              <a:rPr lang="hu-HU" dirty="0" smtClean="0"/>
              <a:t>1.) Pontosabban a kikiáltási ár nélküli változatával!</a:t>
            </a:r>
            <a:endParaRPr lang="hu-H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0"/>
            <a:ext cx="8229600" cy="1143000"/>
          </a:xfrm>
        </p:spPr>
        <p:txBody>
          <a:bodyPr>
            <a:normAutofit/>
          </a:bodyPr>
          <a:lstStyle/>
          <a:p>
            <a:r>
              <a:rPr lang="hu-HU" dirty="0" smtClean="0"/>
              <a:t>Proxy-árverés az eBay-en</a:t>
            </a:r>
            <a:endParaRPr lang="hu-HU" dirty="0"/>
          </a:p>
        </p:txBody>
      </p:sp>
      <p:sp>
        <p:nvSpPr>
          <p:cNvPr id="3" name="Tartalom helye 2"/>
          <p:cNvSpPr>
            <a:spLocks noGrp="1"/>
          </p:cNvSpPr>
          <p:nvPr>
            <p:ph idx="1"/>
          </p:nvPr>
        </p:nvSpPr>
        <p:spPr>
          <a:xfrm>
            <a:off x="457200" y="1052736"/>
            <a:ext cx="8229600" cy="5544616"/>
          </a:xfrm>
        </p:spPr>
        <p:txBody>
          <a:bodyPr>
            <a:normAutofit fontScale="85000" lnSpcReduction="10000"/>
          </a:bodyPr>
          <a:lstStyle/>
          <a:p>
            <a:r>
              <a:rPr lang="hu-HU" dirty="0" smtClean="0"/>
              <a:t>Az eBay által lebonyolított árverések akár hetekig tarthatnak, ezért a felhasználóknak kényelmetlen lenne ennek lefolyását folyamatosan nyomon követni.</a:t>
            </a:r>
          </a:p>
          <a:p>
            <a:r>
              <a:rPr lang="hu-HU" dirty="0" smtClean="0"/>
              <a:t>Ennek elkerülése érdekében az eBay kifejlesztett egy automatikus árverési ügynököt, amelyet proxy ajánlattevőnek neveznek. A felhasználók közlik az ügynökkel, hogy mennyit hajlandóak maximálisan fizetni, és tesznek egy kezdeti árajánlatot. Az árverés során az ügynök, ha szükséges, automatikusan emeli az ajánlatot a megadott minimális áremelésnek megfelelően mindaddig, amíg az ár el nem éri a felhasználó által megadott maximális értéket.</a:t>
            </a:r>
          </a:p>
          <a:p>
            <a:r>
              <a:rPr lang="hu-HU" dirty="0" smtClean="0"/>
              <a:t>Lényegét tekintve ez egy </a:t>
            </a:r>
            <a:r>
              <a:rPr lang="hu-HU" dirty="0" err="1" smtClean="0"/>
              <a:t>Vickrey-árverés</a:t>
            </a:r>
            <a:r>
              <a:rPr lang="hu-HU" dirty="0" smtClean="0"/>
              <a:t> lesz.</a:t>
            </a:r>
            <a:endParaRPr lang="hu-H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0"/>
            <a:ext cx="8229600" cy="1143000"/>
          </a:xfrm>
        </p:spPr>
        <p:txBody>
          <a:bodyPr/>
          <a:lstStyle/>
          <a:p>
            <a:r>
              <a:rPr lang="hu-HU" dirty="0" smtClean="0"/>
              <a:t>Proxy-árverés az eBay-en II.</a:t>
            </a:r>
            <a:endParaRPr lang="hu-HU" dirty="0"/>
          </a:p>
        </p:txBody>
      </p:sp>
      <p:sp>
        <p:nvSpPr>
          <p:cNvPr id="3" name="Tartalom helye 2"/>
          <p:cNvSpPr>
            <a:spLocks noGrp="1"/>
          </p:cNvSpPr>
          <p:nvPr>
            <p:ph idx="1"/>
          </p:nvPr>
        </p:nvSpPr>
        <p:spPr>
          <a:xfrm>
            <a:off x="457200" y="1124744"/>
            <a:ext cx="8363272" cy="5472608"/>
          </a:xfrm>
        </p:spPr>
        <p:txBody>
          <a:bodyPr>
            <a:normAutofit/>
          </a:bodyPr>
          <a:lstStyle/>
          <a:p>
            <a:r>
              <a:rPr lang="hu-HU" dirty="0" smtClean="0"/>
              <a:t>A gyakorlatban az ajánlattevők viselkedése némileg eltér attól, ami a </a:t>
            </a:r>
            <a:r>
              <a:rPr lang="hu-HU" dirty="0" err="1" smtClean="0"/>
              <a:t>Vickrey-modell</a:t>
            </a:r>
            <a:r>
              <a:rPr lang="hu-HU" dirty="0" smtClean="0"/>
              <a:t> alapján várható lenne.</a:t>
            </a:r>
          </a:p>
          <a:p>
            <a:r>
              <a:rPr lang="hu-HU" dirty="0" smtClean="0"/>
              <a:t>Az ajánlattevők gyakran kivárnak, amíg az árverésre megszabott idő majdnem lejár, és csak akkor tesznek ajánlatot a termékre.</a:t>
            </a:r>
          </a:p>
          <a:p>
            <a:r>
              <a:rPr lang="hu-HU" dirty="0" smtClean="0"/>
              <a:t>Ennek két eltérő oka is lehet: egyrészt vonakodnak túl korán felfedni érdeklődésüket  a játék iránt, másrészt a remény, hogy kevés résztvevő esetén alkalmi vételre lesz lehetőség.</a:t>
            </a:r>
            <a:endParaRPr lang="hu-H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Eszkalációs árverés</a:t>
            </a:r>
            <a:endParaRPr lang="hu-HU" dirty="0"/>
          </a:p>
        </p:txBody>
      </p:sp>
      <p:sp>
        <p:nvSpPr>
          <p:cNvPr id="3" name="Tartalom helye 2"/>
          <p:cNvSpPr>
            <a:spLocks noGrp="1"/>
          </p:cNvSpPr>
          <p:nvPr>
            <p:ph idx="1"/>
          </p:nvPr>
        </p:nvSpPr>
        <p:spPr/>
        <p:txBody>
          <a:bodyPr/>
          <a:lstStyle/>
          <a:p>
            <a:r>
              <a:rPr lang="hu-HU" dirty="0" smtClean="0"/>
              <a:t>Az ismertetett formákon kívül más árverési formák is vannak. Egy különös fajta pl. az ún. kiterjesztett (avagy eszkalációs) árverés.</a:t>
            </a:r>
          </a:p>
          <a:p>
            <a:r>
              <a:rPr lang="hu-HU" dirty="0" smtClean="0"/>
              <a:t>Ebben az árverési formában a legmagasabb ajánlatot tevő nyeri az árverést, viszont az ajánlott árat nemcsak a legnagyobb, hanem a második legnagyobb ajánlattevőnek is meg kell fizetnie.</a:t>
            </a:r>
            <a:endParaRPr lang="hu-H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0"/>
            <a:ext cx="8229600" cy="1143000"/>
          </a:xfrm>
        </p:spPr>
        <p:txBody>
          <a:bodyPr/>
          <a:lstStyle/>
          <a:p>
            <a:r>
              <a:rPr lang="hu-HU" dirty="0" smtClean="0"/>
              <a:t>Dollárárverés</a:t>
            </a:r>
            <a:endParaRPr lang="hu-HU" dirty="0"/>
          </a:p>
        </p:txBody>
      </p:sp>
      <p:sp>
        <p:nvSpPr>
          <p:cNvPr id="3" name="Tartalom helye 2"/>
          <p:cNvSpPr>
            <a:spLocks noGrp="1"/>
          </p:cNvSpPr>
          <p:nvPr>
            <p:ph idx="1"/>
          </p:nvPr>
        </p:nvSpPr>
        <p:spPr>
          <a:xfrm>
            <a:off x="457200" y="1124744"/>
            <a:ext cx="8229600" cy="5472608"/>
          </a:xfrm>
        </p:spPr>
        <p:txBody>
          <a:bodyPr>
            <a:normAutofit fontScale="92500"/>
          </a:bodyPr>
          <a:lstStyle/>
          <a:p>
            <a:r>
              <a:rPr lang="hu-HU" dirty="0" err="1" smtClean="0"/>
              <a:t>Tfh</a:t>
            </a:r>
            <a:r>
              <a:rPr lang="hu-HU" dirty="0" smtClean="0"/>
              <a:t>. </a:t>
            </a:r>
            <a:r>
              <a:rPr lang="hu-HU" dirty="0"/>
              <a:t>e</a:t>
            </a:r>
            <a:r>
              <a:rPr lang="hu-HU" dirty="0" smtClean="0"/>
              <a:t>gy dollárt akarunk elárverezni az eszkalációs árverési formában, amelyre számos vevő pályázik. Szokás szerint néhány ajánlat érkezik 10-15 cent értékben, de végül a legtöbb ajánlattevő kiesik.</a:t>
            </a:r>
          </a:p>
          <a:p>
            <a:r>
              <a:rPr lang="hu-HU" dirty="0" smtClean="0"/>
              <a:t>Amint a legmagasabb ajánlat közelíteni kezd az egy dollárhoz, a még állva maradt ajánlattevők kezdik felfogni, hogy „csapdába kerültek”.</a:t>
            </a:r>
          </a:p>
          <a:p>
            <a:r>
              <a:rPr lang="hu-HU" dirty="0" smtClean="0"/>
              <a:t>Pl. ha b</a:t>
            </a:r>
            <a:r>
              <a:rPr lang="hu-HU" baseline="-25000" dirty="0"/>
              <a:t>1</a:t>
            </a:r>
            <a:r>
              <a:rPr lang="hu-HU" dirty="0" smtClean="0"/>
              <a:t> = 90, és b</a:t>
            </a:r>
            <a:r>
              <a:rPr lang="hu-HU" baseline="-25000" dirty="0" smtClean="0"/>
              <a:t>2</a:t>
            </a:r>
            <a:r>
              <a:rPr lang="hu-HU" dirty="0" smtClean="0"/>
              <a:t> = 85, akkor a 2. licitáló úgy vélheti, hogy ha nem ad új ajánlatot, 85 centet fizethet a semmiért, de ha 95-re emel, akkor 5 cent nyereséggel szállhat ki az árverésből.</a:t>
            </a:r>
            <a:endParaRPr lang="hu-H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Egy dollár felett</a:t>
            </a:r>
            <a:endParaRPr lang="hu-HU" dirty="0"/>
          </a:p>
        </p:txBody>
      </p:sp>
      <p:sp>
        <p:nvSpPr>
          <p:cNvPr id="3" name="Tartalom helye 2"/>
          <p:cNvSpPr>
            <a:spLocks noGrp="1"/>
          </p:cNvSpPr>
          <p:nvPr>
            <p:ph idx="1"/>
          </p:nvPr>
        </p:nvSpPr>
        <p:spPr/>
        <p:txBody>
          <a:bodyPr/>
          <a:lstStyle/>
          <a:p>
            <a:r>
              <a:rPr lang="hu-HU" dirty="0" smtClean="0"/>
              <a:t>Ám, amint a licitet valóban megteszi, a korábbi 90 centes ajánlattevő hasonló módon gondolkodhat. Ilyenkor egy dollárnál magasabb licitet is hajlandó lesz megtenni.</a:t>
            </a:r>
          </a:p>
          <a:p>
            <a:r>
              <a:rPr lang="hu-HU" dirty="0" smtClean="0"/>
              <a:t>Ha pl. 1,05 dollárt licitál (és nyer), akkor csak 5 centet veszít 90 cent helyett! Gyakran előfordul, hogy a licit tovább folytatódik, és 5 vagy 6 dollárral lehet csak nyerni.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„Mindenki fizet” árverés</a:t>
            </a:r>
            <a:endParaRPr lang="hu-HU" dirty="0"/>
          </a:p>
        </p:txBody>
      </p:sp>
      <p:sp>
        <p:nvSpPr>
          <p:cNvPr id="3" name="Tartalom helye 2"/>
          <p:cNvSpPr>
            <a:spLocks noGrp="1"/>
          </p:cNvSpPr>
          <p:nvPr>
            <p:ph idx="1"/>
          </p:nvPr>
        </p:nvSpPr>
        <p:spPr/>
        <p:txBody>
          <a:bodyPr>
            <a:normAutofit fontScale="92500"/>
          </a:bodyPr>
          <a:lstStyle/>
          <a:p>
            <a:r>
              <a:rPr lang="hu-HU" dirty="0" smtClean="0"/>
              <a:t>Az előzőhöz hasonló árverési forma. </a:t>
            </a:r>
          </a:p>
          <a:p>
            <a:r>
              <a:rPr lang="hu-HU" dirty="0" err="1" smtClean="0"/>
              <a:t>Tfh</a:t>
            </a:r>
            <a:r>
              <a:rPr lang="hu-HU" dirty="0" smtClean="0"/>
              <a:t>. </a:t>
            </a:r>
            <a:r>
              <a:rPr lang="hu-HU" dirty="0"/>
              <a:t>v</a:t>
            </a:r>
            <a:r>
              <a:rPr lang="hu-HU" dirty="0" smtClean="0"/>
              <a:t>an egy korrupt képviselőjelölt, aki bejelenti, hogy „áruba bocsátja” a parlamenti szavazatát a következő feltételek mellett: minden lobbista hozzájárulhat a kampányához, de csak a legnagyobb összegű adományt adó érdekeit fogja képviselni. Ez lényegében egy olyan árverés, amelyen mindenki fizet, de végül csak a legmagasabb ajánlatot adó kapja meg, amit akart.</a:t>
            </a:r>
            <a:endParaRPr lang="hu-HU" dirty="0"/>
          </a:p>
        </p:txBody>
      </p:sp>
      <p:sp>
        <p:nvSpPr>
          <p:cNvPr id="4" name="Szövegdoboz 3"/>
          <p:cNvSpPr txBox="1"/>
          <p:nvPr/>
        </p:nvSpPr>
        <p:spPr>
          <a:xfrm>
            <a:off x="8338553" y="2049325"/>
            <a:ext cx="216024" cy="369332"/>
          </a:xfrm>
          <a:prstGeom prst="rect">
            <a:avLst/>
          </a:prstGeom>
          <a:noFill/>
        </p:spPr>
        <p:txBody>
          <a:bodyPr wrap="square" rtlCol="0">
            <a:spAutoFit/>
          </a:bodyPr>
          <a:lstStyle/>
          <a:p>
            <a:r>
              <a:rPr lang="hu-HU" dirty="0" smtClean="0"/>
              <a:t>1</a:t>
            </a:r>
            <a:endParaRPr lang="hu-HU" dirty="0"/>
          </a:p>
        </p:txBody>
      </p:sp>
      <p:cxnSp>
        <p:nvCxnSpPr>
          <p:cNvPr id="6" name="Egyenes összekötő 5"/>
          <p:cNvCxnSpPr/>
          <p:nvPr/>
        </p:nvCxnSpPr>
        <p:spPr>
          <a:xfrm>
            <a:off x="827584" y="6309320"/>
            <a:ext cx="7618981"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Szövegdoboz 6"/>
          <p:cNvSpPr txBox="1"/>
          <p:nvPr/>
        </p:nvSpPr>
        <p:spPr>
          <a:xfrm>
            <a:off x="971600" y="6309320"/>
            <a:ext cx="6768752" cy="369332"/>
          </a:xfrm>
          <a:prstGeom prst="rect">
            <a:avLst/>
          </a:prstGeom>
          <a:noFill/>
        </p:spPr>
        <p:txBody>
          <a:bodyPr wrap="square" rtlCol="0">
            <a:spAutoFit/>
          </a:bodyPr>
          <a:lstStyle/>
          <a:p>
            <a:r>
              <a:rPr lang="hu-HU" dirty="0" smtClean="0"/>
              <a:t>1.) Természetesen ezt nem teljesen explicit módon fogja megtenni. </a:t>
            </a:r>
            <a:endParaRPr lang="hu-H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p:txBody>
          <a:bodyPr/>
          <a:lstStyle/>
          <a:p>
            <a:r>
              <a:rPr lang="hu-HU" dirty="0" smtClean="0"/>
              <a:t>Pozíciós árverések</a:t>
            </a:r>
            <a:endParaRPr lang="hu-HU" dirty="0"/>
          </a:p>
        </p:txBody>
      </p:sp>
      <p:sp>
        <p:nvSpPr>
          <p:cNvPr id="5" name="Szöveg helye 4"/>
          <p:cNvSpPr>
            <a:spLocks noGrp="1"/>
          </p:cNvSpPr>
          <p:nvPr>
            <p:ph type="body" idx="1"/>
          </p:nvPr>
        </p:nvSpPr>
        <p:spPr/>
        <p:txBody>
          <a:bodyPr/>
          <a:lstStyle/>
          <a:p>
            <a:r>
              <a:rPr lang="hu-HU" dirty="0" smtClean="0"/>
              <a:t>Válogatott fejezetek </a:t>
            </a:r>
            <a:r>
              <a:rPr lang="hu-HU" dirty="0" smtClean="0"/>
              <a:t>közgazdaságtanból </a:t>
            </a:r>
            <a:r>
              <a:rPr lang="hu-HU" dirty="0" smtClean="0"/>
              <a:t>- árverések</a:t>
            </a:r>
            <a:endParaRPr lang="hu-HU" dirty="0"/>
          </a:p>
        </p:txBody>
      </p:sp>
    </p:spTree>
    <p:extLst>
      <p:ext uri="{BB962C8B-B14F-4D97-AF65-F5344CB8AC3E}">
        <p14:creationId xmlns:p14="http://schemas.microsoft.com/office/powerpoint/2010/main" val="655743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árverések osztályozása</a:t>
            </a:r>
            <a:endParaRPr lang="hu-HU" dirty="0"/>
          </a:p>
        </p:txBody>
      </p:sp>
      <p:sp>
        <p:nvSpPr>
          <p:cNvPr id="3" name="Tartalom helye 2"/>
          <p:cNvSpPr>
            <a:spLocks noGrp="1"/>
          </p:cNvSpPr>
          <p:nvPr>
            <p:ph idx="1"/>
          </p:nvPr>
        </p:nvSpPr>
        <p:spPr>
          <a:xfrm>
            <a:off x="457200" y="1600200"/>
            <a:ext cx="8229600" cy="4997152"/>
          </a:xfrm>
        </p:spPr>
        <p:txBody>
          <a:bodyPr>
            <a:normAutofit fontScale="92500" lnSpcReduction="10000"/>
          </a:bodyPr>
          <a:lstStyle/>
          <a:p>
            <a:r>
              <a:rPr lang="hu-HU" dirty="0" smtClean="0"/>
              <a:t>Az árverések </a:t>
            </a:r>
            <a:r>
              <a:rPr lang="hu-HU" dirty="0" err="1" smtClean="0"/>
              <a:t>kgt-i</a:t>
            </a:r>
            <a:r>
              <a:rPr lang="hu-HU" dirty="0" smtClean="0"/>
              <a:t> osztályozása két fő szempontot vesz figyelembe: az aukcióra bocsátott termék természetét, ill. a licitálás szabályait.</a:t>
            </a:r>
          </a:p>
          <a:p>
            <a:r>
              <a:rPr lang="hu-HU" dirty="0" smtClean="0"/>
              <a:t>Az előbbi szempont szerint </a:t>
            </a:r>
            <a:r>
              <a:rPr lang="hu-HU" dirty="0" err="1" smtClean="0"/>
              <a:t>megkülönböztet-hetünk</a:t>
            </a:r>
            <a:r>
              <a:rPr lang="hu-HU" dirty="0" smtClean="0"/>
              <a:t> magán- és közös értékelésű árveréseket. </a:t>
            </a:r>
          </a:p>
          <a:p>
            <a:r>
              <a:rPr lang="hu-HU" dirty="0" smtClean="0"/>
              <a:t>Az előbbiek esetében minden résztvevő különböző (szubjektív!) értéket tulajdonít az egyes jószágoknak (pl. műtárgynak), az utóbbiak esetében a jószág lényegében ugyanannyit ér minden licitálónak, de lehet, hogy eltérően becsülhetik meg e közös érték nagyságát (pl. olaj).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a:xfrm>
            <a:off x="467544" y="0"/>
            <a:ext cx="8229600" cy="1143000"/>
          </a:xfrm>
        </p:spPr>
        <p:txBody>
          <a:bodyPr/>
          <a:lstStyle/>
          <a:p>
            <a:r>
              <a:rPr lang="hu-HU" dirty="0" smtClean="0"/>
              <a:t>Pozíciós árverések</a:t>
            </a:r>
            <a:endParaRPr lang="hu-HU" dirty="0"/>
          </a:p>
        </p:txBody>
      </p:sp>
      <p:sp>
        <p:nvSpPr>
          <p:cNvPr id="5" name="Tartalom helye 4"/>
          <p:cNvSpPr>
            <a:spLocks noGrp="1"/>
          </p:cNvSpPr>
          <p:nvPr>
            <p:ph idx="1"/>
          </p:nvPr>
        </p:nvSpPr>
        <p:spPr>
          <a:xfrm>
            <a:off x="457200" y="1124744"/>
            <a:ext cx="8229600" cy="5001419"/>
          </a:xfrm>
        </p:spPr>
        <p:txBody>
          <a:bodyPr>
            <a:normAutofit lnSpcReduction="10000"/>
          </a:bodyPr>
          <a:lstStyle/>
          <a:p>
            <a:r>
              <a:rPr lang="hu-HU" dirty="0" smtClean="0"/>
              <a:t>Ezeken az aukciókon bizonyos pozíciókat bocsátanak árverésre, mint pl. egy helységet a plázában vagy hirdetési felületet weboldalon.</a:t>
            </a:r>
          </a:p>
          <a:p>
            <a:r>
              <a:rPr lang="hu-HU" dirty="0" smtClean="0"/>
              <a:t>Az árverés meghatározó sajátossága, hogy az összes szereplő a pozíciókat ugyanazon sorrendbe rendezi, de az egyes pozícióknak különböző értékeket tulajdonítanak.</a:t>
            </a:r>
          </a:p>
          <a:p>
            <a:r>
              <a:rPr lang="hu-HU" dirty="0" smtClean="0"/>
              <a:t>Abban mindenki egyet ért, hogy jobb a sor elején lenni, mint messze hátul, de különböző összegeket hajlandóak fizetni az első helyért.</a:t>
            </a:r>
            <a:endParaRPr lang="hu-HU" dirty="0"/>
          </a:p>
        </p:txBody>
      </p:sp>
    </p:spTree>
    <p:extLst>
      <p:ext uri="{BB962C8B-B14F-4D97-AF65-F5344CB8AC3E}">
        <p14:creationId xmlns:p14="http://schemas.microsoft.com/office/powerpoint/2010/main" val="40618970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Pozíciós árverések a gyakorlatban: fizetett hirdetések a Google keresőben</a:t>
            </a:r>
            <a:endParaRPr lang="hu-HU" dirty="0"/>
          </a:p>
        </p:txBody>
      </p:sp>
      <p:sp>
        <p:nvSpPr>
          <p:cNvPr id="3" name="Tartalom helye 2"/>
          <p:cNvSpPr>
            <a:spLocks noGrp="1"/>
          </p:cNvSpPr>
          <p:nvPr>
            <p:ph idx="1"/>
          </p:nvPr>
        </p:nvSpPr>
        <p:spPr/>
        <p:txBody>
          <a:bodyPr>
            <a:normAutofit lnSpcReduction="10000"/>
          </a:bodyPr>
          <a:lstStyle/>
          <a:p>
            <a:r>
              <a:rPr lang="hu-HU" dirty="0" smtClean="0"/>
              <a:t>Az internetes keresőmotorokat üzemeltető cégek (</a:t>
            </a:r>
            <a:r>
              <a:rPr lang="hu-HU" dirty="0"/>
              <a:t>G</a:t>
            </a:r>
            <a:r>
              <a:rPr lang="hu-HU" dirty="0" smtClean="0"/>
              <a:t>oogle, Yahoo!, Microsoft) a reklámhelyeiket értékesítik ilyen aukciókon.</a:t>
            </a:r>
          </a:p>
          <a:p>
            <a:r>
              <a:rPr lang="hu-HU" dirty="0" smtClean="0"/>
              <a:t>Az összes reklámozó egyetért azzal, hogy a legjobb a legfelső pozíció, a második a legfelső alatti stb. Mindazonáltal, a reklámozók gyakran különböző dolgokat árulnak, és ezért a weboldalaikat látogatóktól várható profit </a:t>
            </a:r>
            <a:r>
              <a:rPr lang="hu-HU" dirty="0"/>
              <a:t>(</a:t>
            </a:r>
            <a:r>
              <a:rPr lang="hu-HU" dirty="0">
                <a:sym typeface="Wingdings" panose="05000000000000000000" pitchFamily="2" charset="2"/>
              </a:rPr>
              <a:t> fizetési hajlandóság</a:t>
            </a:r>
            <a:r>
              <a:rPr lang="hu-HU" dirty="0" smtClean="0">
                <a:sym typeface="Wingdings" panose="05000000000000000000" pitchFamily="2" charset="2"/>
              </a:rPr>
              <a:t>) </a:t>
            </a:r>
            <a:r>
              <a:rPr lang="hu-HU" dirty="0" smtClean="0"/>
              <a:t>eltérő nagyságú lesz.</a:t>
            </a:r>
            <a:endParaRPr lang="hu-HU" dirty="0"/>
          </a:p>
        </p:txBody>
      </p:sp>
    </p:spTree>
    <p:extLst>
      <p:ext uri="{BB962C8B-B14F-4D97-AF65-F5344CB8AC3E}">
        <p14:creationId xmlns:p14="http://schemas.microsoft.com/office/powerpoint/2010/main" val="39719925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3900"/>
            <a:ext cx="8229600" cy="1143000"/>
          </a:xfrm>
        </p:spPr>
        <p:txBody>
          <a:bodyPr/>
          <a:lstStyle/>
          <a:p>
            <a:r>
              <a:rPr lang="hu-HU" dirty="0" smtClean="0"/>
              <a:t>Online hirdetések modellje</a:t>
            </a:r>
            <a:endParaRPr lang="hu-HU" dirty="0"/>
          </a:p>
        </p:txBody>
      </p:sp>
      <p:sp>
        <p:nvSpPr>
          <p:cNvPr id="3" name="Tartalom helye 2"/>
          <p:cNvSpPr>
            <a:spLocks noGrp="1"/>
          </p:cNvSpPr>
          <p:nvPr>
            <p:ph idx="1"/>
          </p:nvPr>
        </p:nvSpPr>
        <p:spPr>
          <a:xfrm>
            <a:off x="395536" y="1052736"/>
            <a:ext cx="8352928" cy="5688632"/>
          </a:xfrm>
        </p:spPr>
        <p:txBody>
          <a:bodyPr>
            <a:normAutofit lnSpcReduction="10000"/>
          </a:bodyPr>
          <a:lstStyle/>
          <a:p>
            <a:r>
              <a:rPr lang="hu-HU" dirty="0" err="1" smtClean="0"/>
              <a:t>Tfh</a:t>
            </a:r>
            <a:r>
              <a:rPr lang="hu-HU" dirty="0" smtClean="0"/>
              <a:t>. Van </a:t>
            </a:r>
            <a:r>
              <a:rPr lang="hu-HU" i="1" dirty="0" smtClean="0"/>
              <a:t>s </a:t>
            </a:r>
            <a:r>
              <a:rPr lang="hu-HU" dirty="0" smtClean="0"/>
              <a:t>= 1;…;S számú hely, ahol a hirdetések elhelyezhetőek. Jelölje x</a:t>
            </a:r>
            <a:r>
              <a:rPr lang="hu-HU" i="1" baseline="-25000" dirty="0" smtClean="0"/>
              <a:t>s</a:t>
            </a:r>
            <a:r>
              <a:rPr lang="hu-HU" dirty="0" smtClean="0"/>
              <a:t> az </a:t>
            </a:r>
            <a:r>
              <a:rPr lang="hu-HU" dirty="0" err="1" smtClean="0"/>
              <a:t>s-edik</a:t>
            </a:r>
            <a:r>
              <a:rPr lang="hu-HU" dirty="0" smtClean="0"/>
              <a:t> helyen egy reklámozó által várt rákattintások számát.</a:t>
            </a:r>
          </a:p>
          <a:p>
            <a:r>
              <a:rPr lang="hu-HU" dirty="0" err="1" smtClean="0"/>
              <a:t>Tfh</a:t>
            </a:r>
            <a:r>
              <a:rPr lang="hu-HU" dirty="0" smtClean="0"/>
              <a:t>. Ezek a helyek a várható kattintások számának megfelelő sorrendbe rendezhetők, azaz: x</a:t>
            </a:r>
            <a:r>
              <a:rPr lang="hu-HU" baseline="-25000" dirty="0" smtClean="0"/>
              <a:t>1</a:t>
            </a:r>
            <a:r>
              <a:rPr lang="hu-HU" dirty="0" smtClean="0"/>
              <a:t> &gt; x</a:t>
            </a:r>
            <a:r>
              <a:rPr lang="hu-HU" baseline="-25000" dirty="0" smtClean="0"/>
              <a:t>2</a:t>
            </a:r>
            <a:r>
              <a:rPr lang="hu-HU" dirty="0" smtClean="0"/>
              <a:t> &gt; … &gt; </a:t>
            </a:r>
            <a:r>
              <a:rPr lang="hu-HU" dirty="0" err="1" smtClean="0"/>
              <a:t>x</a:t>
            </a:r>
            <a:r>
              <a:rPr lang="hu-HU" baseline="-25000" dirty="0" err="1" smtClean="0"/>
              <a:t>S</a:t>
            </a:r>
            <a:endParaRPr lang="hu-HU" baseline="-25000" dirty="0" smtClean="0"/>
          </a:p>
          <a:p>
            <a:r>
              <a:rPr lang="hu-HU" dirty="0" smtClean="0"/>
              <a:t>Az egyes hirdetők számára egy kattintás értéke a weboldalt látogatóktól várt profittal arányos.</a:t>
            </a:r>
          </a:p>
          <a:p>
            <a:r>
              <a:rPr lang="hu-HU" dirty="0" smtClean="0"/>
              <a:t>Legyen </a:t>
            </a:r>
            <a:r>
              <a:rPr lang="hu-HU" dirty="0" err="1" smtClean="0"/>
              <a:t>v</a:t>
            </a:r>
            <a:r>
              <a:rPr lang="hu-HU" baseline="-25000" dirty="0" err="1" smtClean="0"/>
              <a:t>s</a:t>
            </a:r>
            <a:r>
              <a:rPr lang="hu-HU" dirty="0" smtClean="0"/>
              <a:t> egy kattintás értéke azon reklámozó számára, akinek a hirdetése az </a:t>
            </a:r>
            <a:r>
              <a:rPr lang="hu-HU" dirty="0" err="1" smtClean="0"/>
              <a:t>s-edik</a:t>
            </a:r>
            <a:r>
              <a:rPr lang="hu-HU" dirty="0" smtClean="0"/>
              <a:t> </a:t>
            </a:r>
            <a:r>
              <a:rPr lang="hu-HU" dirty="0" err="1" smtClean="0"/>
              <a:t>pozíció-ban</a:t>
            </a:r>
            <a:r>
              <a:rPr lang="hu-HU" dirty="0" smtClean="0"/>
              <a:t> megjelenik.</a:t>
            </a:r>
            <a:endParaRPr lang="hu-HU" dirty="0"/>
          </a:p>
        </p:txBody>
      </p:sp>
    </p:spTree>
    <p:extLst>
      <p:ext uri="{BB962C8B-B14F-4D97-AF65-F5344CB8AC3E}">
        <p14:creationId xmlns:p14="http://schemas.microsoft.com/office/powerpoint/2010/main" val="36570337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71400"/>
            <a:ext cx="8229600" cy="1143000"/>
          </a:xfrm>
        </p:spPr>
        <p:txBody>
          <a:bodyPr/>
          <a:lstStyle/>
          <a:p>
            <a:r>
              <a:rPr lang="hu-HU" dirty="0" smtClean="0"/>
              <a:t>Az aukció menete</a:t>
            </a:r>
            <a:endParaRPr lang="hu-HU" dirty="0"/>
          </a:p>
        </p:txBody>
      </p:sp>
      <p:sp>
        <p:nvSpPr>
          <p:cNvPr id="3" name="Tartalom helye 2"/>
          <p:cNvSpPr>
            <a:spLocks noGrp="1"/>
          </p:cNvSpPr>
          <p:nvPr>
            <p:ph idx="1"/>
          </p:nvPr>
        </p:nvSpPr>
        <p:spPr>
          <a:xfrm>
            <a:off x="457200" y="1052736"/>
            <a:ext cx="8229600" cy="5544616"/>
          </a:xfrm>
        </p:spPr>
        <p:txBody>
          <a:bodyPr>
            <a:normAutofit fontScale="92500"/>
          </a:bodyPr>
          <a:lstStyle/>
          <a:p>
            <a:r>
              <a:rPr lang="hu-HU" dirty="0" smtClean="0"/>
              <a:t>Minden hirdető megtesz egy </a:t>
            </a:r>
            <a:r>
              <a:rPr lang="hu-HU" dirty="0" err="1" smtClean="0"/>
              <a:t>b</a:t>
            </a:r>
            <a:r>
              <a:rPr lang="hu-HU" baseline="-25000" dirty="0" err="1" smtClean="0"/>
              <a:t>s</a:t>
            </a:r>
            <a:r>
              <a:rPr lang="hu-HU" dirty="0" smtClean="0"/>
              <a:t> ajánlatot, amelynek értelmezése, hogy ekkora összeget hajlandó fizetni az </a:t>
            </a:r>
            <a:r>
              <a:rPr lang="hu-HU" dirty="0" err="1" smtClean="0"/>
              <a:t>s-edik</a:t>
            </a:r>
            <a:r>
              <a:rPr lang="hu-HU" dirty="0" smtClean="0"/>
              <a:t> pozícióért.</a:t>
            </a:r>
          </a:p>
          <a:p>
            <a:r>
              <a:rPr lang="hu-HU" dirty="0" smtClean="0"/>
              <a:t>A legjobb (1. sz.) helyet az a hirdető kapja, aki a legmagasabbat licitálta, a 2. legjobb (2. sz.) azé lesz, aki a 2. legjobb ajánlatot tette stb.</a:t>
            </a:r>
          </a:p>
          <a:p>
            <a:r>
              <a:rPr lang="hu-HU" dirty="0" smtClean="0"/>
              <a:t>A hirdetők által fizetett árat az egy hellyel alatta lévő licitáló által adott ajánlat határozza meg. </a:t>
            </a:r>
          </a:p>
          <a:p>
            <a:r>
              <a:rPr lang="hu-HU" dirty="0" smtClean="0"/>
              <a:t>Ez a korábban ismertetett </a:t>
            </a:r>
            <a:r>
              <a:rPr lang="hu-HU" dirty="0" err="1" smtClean="0"/>
              <a:t>Vickrey-árverési</a:t>
            </a:r>
            <a:r>
              <a:rPr lang="hu-HU" dirty="0" smtClean="0"/>
              <a:t> modell egy variációja, amelyet általánosított második áras árverésnek is neveznek.</a:t>
            </a:r>
            <a:endParaRPr lang="hu-HU" dirty="0"/>
          </a:p>
        </p:txBody>
      </p:sp>
    </p:spTree>
    <p:extLst>
      <p:ext uri="{BB962C8B-B14F-4D97-AF65-F5344CB8AC3E}">
        <p14:creationId xmlns:p14="http://schemas.microsoft.com/office/powerpoint/2010/main" val="32110516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Általánosított második áras árverés</a:t>
            </a:r>
            <a:endParaRPr lang="hu-HU" dirty="0"/>
          </a:p>
        </p:txBody>
      </p:sp>
      <p:sp>
        <p:nvSpPr>
          <p:cNvPr id="3" name="Tartalom helye 2"/>
          <p:cNvSpPr>
            <a:spLocks noGrp="1"/>
          </p:cNvSpPr>
          <p:nvPr>
            <p:ph idx="1"/>
          </p:nvPr>
        </p:nvSpPr>
        <p:spPr/>
        <p:txBody>
          <a:bodyPr>
            <a:normAutofit lnSpcReduction="10000"/>
          </a:bodyPr>
          <a:lstStyle/>
          <a:p>
            <a:r>
              <a:rPr lang="hu-HU" dirty="0" smtClean="0"/>
              <a:t>Ebben az árverési formában az 1. helyezett hirdető b</a:t>
            </a:r>
            <a:r>
              <a:rPr lang="hu-HU" baseline="-25000" dirty="0" smtClean="0"/>
              <a:t>2</a:t>
            </a:r>
            <a:r>
              <a:rPr lang="hu-HU" dirty="0" smtClean="0"/>
              <a:t>, a második b</a:t>
            </a:r>
            <a:r>
              <a:rPr lang="hu-HU" baseline="-25000" dirty="0" smtClean="0"/>
              <a:t>3</a:t>
            </a:r>
            <a:r>
              <a:rPr lang="hu-HU" dirty="0" smtClean="0"/>
              <a:t> stb. árat fizet egy kattintásért. </a:t>
            </a:r>
          </a:p>
          <a:p>
            <a:r>
              <a:rPr lang="hu-HU" dirty="0" smtClean="0"/>
              <a:t>A logika ebben az, hogy ha a hirdetőnek azt az árat kellene fizetnie, amennyit licitált, akkor abban lenne érdekelt, hogy visszafogja az ajánlatát arra a szintre, amely szerinte éppen, hogy elég az utána következő licitáló ajánlatának legyőzésére.</a:t>
            </a:r>
            <a:endParaRPr lang="hu-HU" dirty="0"/>
          </a:p>
        </p:txBody>
      </p:sp>
    </p:spTree>
    <p:extLst>
      <p:ext uri="{BB962C8B-B14F-4D97-AF65-F5344CB8AC3E}">
        <p14:creationId xmlns:p14="http://schemas.microsoft.com/office/powerpoint/2010/main" val="33145874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Általánosított második áras árverés II.</a:t>
            </a:r>
            <a:endParaRPr lang="hu-HU" dirty="0"/>
          </a:p>
        </p:txBody>
      </p:sp>
      <p:sp>
        <p:nvSpPr>
          <p:cNvPr id="3" name="Tartalom helye 2"/>
          <p:cNvSpPr>
            <a:spLocks noGrp="1"/>
          </p:cNvSpPr>
          <p:nvPr>
            <p:ph idx="1"/>
          </p:nvPr>
        </p:nvSpPr>
        <p:spPr/>
        <p:txBody>
          <a:bodyPr>
            <a:normAutofit lnSpcReduction="10000"/>
          </a:bodyPr>
          <a:lstStyle/>
          <a:p>
            <a:r>
              <a:rPr lang="hu-HU" dirty="0" smtClean="0"/>
              <a:t>Azáltal, hogy az s sorszámú helyért az s+1 sorszámú helyért adott ajánlat összegét kell fizetni, mindegyik hirdető végül azt az összeget fogja fizetni, amely minimálisan szükséges ahhoz, hogy megtarthassa az adott sorszámú helyét.</a:t>
            </a:r>
          </a:p>
          <a:p>
            <a:r>
              <a:rPr lang="hu-HU" dirty="0" smtClean="0"/>
              <a:t>Összességében az s. számú helyen hirdető profitja (</a:t>
            </a:r>
            <a:r>
              <a:rPr lang="hu-HU" dirty="0" err="1" smtClean="0"/>
              <a:t>v</a:t>
            </a:r>
            <a:r>
              <a:rPr lang="hu-HU" baseline="-25000" dirty="0" err="1" smtClean="0"/>
              <a:t>s</a:t>
            </a:r>
            <a:r>
              <a:rPr lang="hu-HU" dirty="0" smtClean="0"/>
              <a:t>−</a:t>
            </a:r>
            <a:r>
              <a:rPr lang="hu-HU" dirty="0" err="1" smtClean="0"/>
              <a:t>b</a:t>
            </a:r>
            <a:r>
              <a:rPr lang="hu-HU" baseline="-25000" dirty="0" err="1" smtClean="0"/>
              <a:t>s</a:t>
            </a:r>
            <a:r>
              <a:rPr lang="hu-HU" baseline="-25000" dirty="0" smtClean="0"/>
              <a:t>+1</a:t>
            </a:r>
            <a:r>
              <a:rPr lang="hu-HU" dirty="0" smtClean="0"/>
              <a:t>)</a:t>
            </a:r>
            <a:r>
              <a:rPr lang="hu-HU" baseline="30000" dirty="0" smtClean="0"/>
              <a:t>.</a:t>
            </a:r>
            <a:r>
              <a:rPr lang="hu-HU" dirty="0" smtClean="0"/>
              <a:t>x</a:t>
            </a:r>
            <a:r>
              <a:rPr lang="hu-HU" baseline="-25000" dirty="0" smtClean="0"/>
              <a:t>s</a:t>
            </a:r>
            <a:r>
              <a:rPr lang="hu-HU" dirty="0" smtClean="0"/>
              <a:t> lesz, azaz a kattintások értéke, mínusz a költségek a hirdető számára.</a:t>
            </a:r>
            <a:endParaRPr lang="hu-HU" dirty="0"/>
          </a:p>
        </p:txBody>
      </p:sp>
    </p:spTree>
    <p:extLst>
      <p:ext uri="{BB962C8B-B14F-4D97-AF65-F5344CB8AC3E}">
        <p14:creationId xmlns:p14="http://schemas.microsoft.com/office/powerpoint/2010/main" val="18337215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Milyen lesz az árverés </a:t>
            </a:r>
            <a:br>
              <a:rPr lang="hu-HU" dirty="0" smtClean="0"/>
            </a:br>
            <a:r>
              <a:rPr lang="hu-HU" dirty="0" smtClean="0"/>
              <a:t>egyensúlyi kimenetele?</a:t>
            </a:r>
            <a:endParaRPr lang="hu-HU" dirty="0"/>
          </a:p>
        </p:txBody>
      </p:sp>
      <p:sp>
        <p:nvSpPr>
          <p:cNvPr id="3" name="Tartalom helye 2"/>
          <p:cNvSpPr>
            <a:spLocks noGrp="1"/>
          </p:cNvSpPr>
          <p:nvPr>
            <p:ph idx="1"/>
          </p:nvPr>
        </p:nvSpPr>
        <p:spPr/>
        <p:txBody>
          <a:bodyPr/>
          <a:lstStyle/>
          <a:p>
            <a:r>
              <a:rPr lang="hu-HU" dirty="0" smtClean="0"/>
              <a:t>A </a:t>
            </a:r>
            <a:r>
              <a:rPr lang="hu-HU" dirty="0" err="1" smtClean="0"/>
              <a:t>Vickrey-féle</a:t>
            </a:r>
            <a:r>
              <a:rPr lang="hu-HU" dirty="0" smtClean="0"/>
              <a:t> árverésből „általánosítva” azt gondolhatnánk, hogy mindegyik hirdetőnek érdemes őszintén, a valódi értékelése szerint licitálnia.</a:t>
            </a:r>
          </a:p>
          <a:p>
            <a:r>
              <a:rPr lang="hu-HU" dirty="0" smtClean="0"/>
              <a:t>Azonban ez csak akkor van így, ha csak egy helyet árvereznek el, de általánosságban ez már nem lesz igaz.</a:t>
            </a:r>
            <a:endParaRPr lang="hu-HU" dirty="0"/>
          </a:p>
        </p:txBody>
      </p:sp>
    </p:spTree>
    <p:extLst>
      <p:ext uri="{BB962C8B-B14F-4D97-AF65-F5344CB8AC3E}">
        <p14:creationId xmlns:p14="http://schemas.microsoft.com/office/powerpoint/2010/main" val="20249866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Két hely, két licitáló</a:t>
            </a:r>
            <a:endParaRPr lang="hu-HU" dirty="0"/>
          </a:p>
        </p:txBody>
      </p:sp>
      <p:sp>
        <p:nvSpPr>
          <p:cNvPr id="3" name="Tartalom helye 2"/>
          <p:cNvSpPr>
            <a:spLocks noGrp="1"/>
          </p:cNvSpPr>
          <p:nvPr>
            <p:ph idx="1"/>
          </p:nvPr>
        </p:nvSpPr>
        <p:spPr/>
        <p:txBody>
          <a:bodyPr/>
          <a:lstStyle/>
          <a:p>
            <a:r>
              <a:rPr lang="hu-HU" dirty="0" err="1" smtClean="0"/>
              <a:t>Tfh</a:t>
            </a:r>
            <a:r>
              <a:rPr lang="hu-HU" dirty="0" smtClean="0"/>
              <a:t>. A magasan licitáló x</a:t>
            </a:r>
            <a:r>
              <a:rPr lang="hu-HU" baseline="-25000" dirty="0" smtClean="0"/>
              <a:t>1</a:t>
            </a:r>
            <a:r>
              <a:rPr lang="hu-HU" dirty="0" smtClean="0"/>
              <a:t> kattintást szerez, amelyért a második legmagasabb licit, b</a:t>
            </a:r>
            <a:r>
              <a:rPr lang="hu-HU" baseline="-25000" dirty="0" smtClean="0"/>
              <a:t>2</a:t>
            </a:r>
            <a:r>
              <a:rPr lang="hu-HU" dirty="0" smtClean="0"/>
              <a:t> összegét fizeti darabonként.</a:t>
            </a:r>
          </a:p>
          <a:p>
            <a:r>
              <a:rPr lang="hu-HU" dirty="0" smtClean="0"/>
              <a:t>A vesztes ajánlattevő szerezheti meg a második helyet, amiért az eladó által meghatározott </a:t>
            </a:r>
            <a:r>
              <a:rPr lang="hu-HU" i="1" dirty="0" smtClean="0"/>
              <a:t>r</a:t>
            </a:r>
            <a:r>
              <a:rPr lang="hu-HU" dirty="0" smtClean="0"/>
              <a:t> nagyságú rezervációs (előre rögzített) árat kell fizetnie.</a:t>
            </a:r>
            <a:endParaRPr lang="hu-HU" dirty="0"/>
          </a:p>
        </p:txBody>
      </p:sp>
    </p:spTree>
    <p:extLst>
      <p:ext uri="{BB962C8B-B14F-4D97-AF65-F5344CB8AC3E}">
        <p14:creationId xmlns:p14="http://schemas.microsoft.com/office/powerpoint/2010/main" val="32776713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várható kifizetés</a:t>
            </a:r>
            <a:endParaRPr lang="hu-HU" dirty="0"/>
          </a:p>
        </p:txBody>
      </p:sp>
      <p:sp>
        <p:nvSpPr>
          <p:cNvPr id="3" name="Tartalom helye 2"/>
          <p:cNvSpPr>
            <a:spLocks noGrp="1"/>
          </p:cNvSpPr>
          <p:nvPr>
            <p:ph idx="1"/>
          </p:nvPr>
        </p:nvSpPr>
        <p:spPr/>
        <p:txBody>
          <a:bodyPr/>
          <a:lstStyle/>
          <a:p>
            <a:r>
              <a:rPr lang="hu-HU" dirty="0" err="1" smtClean="0"/>
              <a:t>Tfh</a:t>
            </a:r>
            <a:r>
              <a:rPr lang="hu-HU" dirty="0" smtClean="0"/>
              <a:t>. egy </a:t>
            </a:r>
            <a:r>
              <a:rPr lang="hu-HU" i="1" dirty="0" smtClean="0"/>
              <a:t>v</a:t>
            </a:r>
            <a:r>
              <a:rPr lang="hu-HU" dirty="0" smtClean="0"/>
              <a:t> nagyságúra értékelt helyért </a:t>
            </a:r>
            <a:r>
              <a:rPr lang="hu-HU" i="1" dirty="0" smtClean="0"/>
              <a:t>b</a:t>
            </a:r>
            <a:r>
              <a:rPr lang="hu-HU" dirty="0" smtClean="0"/>
              <a:t> összeget adunk. Ha b &gt; b</a:t>
            </a:r>
            <a:r>
              <a:rPr lang="hu-HU" baseline="-25000" dirty="0" smtClean="0"/>
              <a:t>2</a:t>
            </a:r>
            <a:r>
              <a:rPr lang="hu-HU" dirty="0" smtClean="0"/>
              <a:t>, akkor a kifizetésünk (v – b</a:t>
            </a:r>
            <a:r>
              <a:rPr lang="hu-HU" baseline="-25000" dirty="0" smtClean="0"/>
              <a:t>2</a:t>
            </a:r>
            <a:r>
              <a:rPr lang="hu-HU" dirty="0" smtClean="0"/>
              <a:t>)x</a:t>
            </a:r>
            <a:r>
              <a:rPr lang="hu-HU" baseline="-25000" dirty="0" smtClean="0"/>
              <a:t>1</a:t>
            </a:r>
            <a:r>
              <a:rPr lang="hu-HU" dirty="0" smtClean="0"/>
              <a:t>, ha viszont b</a:t>
            </a:r>
            <a:r>
              <a:rPr lang="hu-HU" baseline="-25000" dirty="0" smtClean="0"/>
              <a:t>2</a:t>
            </a:r>
            <a:r>
              <a:rPr lang="hu-HU" dirty="0" smtClean="0"/>
              <a:t> ≥ b,  akkor a kifizetésünk </a:t>
            </a:r>
            <a:r>
              <a:rPr lang="hu-HU" dirty="0"/>
              <a:t>(v – </a:t>
            </a:r>
            <a:r>
              <a:rPr lang="hu-HU" dirty="0" smtClean="0"/>
              <a:t>r)x</a:t>
            </a:r>
            <a:r>
              <a:rPr lang="hu-HU" baseline="-25000" dirty="0" smtClean="0"/>
              <a:t>2</a:t>
            </a:r>
            <a:r>
              <a:rPr lang="hu-HU" dirty="0" smtClean="0"/>
              <a:t> lesz; a várható kifizetés:</a:t>
            </a:r>
          </a:p>
          <a:p>
            <a:endParaRPr lang="hu-HU" dirty="0"/>
          </a:p>
          <a:p>
            <a:r>
              <a:rPr lang="hu-HU" dirty="0" smtClean="0"/>
              <a:t>Ha átrendezzük a várható kifizetés képletét:</a:t>
            </a:r>
            <a:endParaRPr lang="hu-HU" dirty="0"/>
          </a:p>
        </p:txBody>
      </p:sp>
      <p:graphicFrame>
        <p:nvGraphicFramePr>
          <p:cNvPr id="4" name="Objektum 3"/>
          <p:cNvGraphicFramePr>
            <a:graphicFrameLocks noChangeAspect="1"/>
          </p:cNvGraphicFramePr>
          <p:nvPr>
            <p:extLst>
              <p:ext uri="{D42A27DB-BD31-4B8C-83A1-F6EECF244321}">
                <p14:modId xmlns:p14="http://schemas.microsoft.com/office/powerpoint/2010/main" val="1028878510"/>
              </p:ext>
            </p:extLst>
          </p:nvPr>
        </p:nvGraphicFramePr>
        <p:xfrm>
          <a:off x="755576" y="3645024"/>
          <a:ext cx="7726035" cy="576064"/>
        </p:xfrm>
        <a:graphic>
          <a:graphicData uri="http://schemas.openxmlformats.org/presentationml/2006/ole">
            <mc:AlternateContent xmlns:mc="http://schemas.openxmlformats.org/markup-compatibility/2006">
              <mc:Choice xmlns:v="urn:schemas-microsoft-com:vml" Requires="v">
                <p:oleObj spid="_x0000_s1121" name="Equation" r:id="rId3" imgW="2895480" imgH="215640" progId="Equation.3">
                  <p:embed/>
                </p:oleObj>
              </mc:Choice>
              <mc:Fallback>
                <p:oleObj name="Equation" r:id="rId3" imgW="2895480" imgH="215640" progId="Equation.3">
                  <p:embed/>
                  <p:pic>
                    <p:nvPicPr>
                      <p:cNvPr id="0" name=""/>
                      <p:cNvPicPr/>
                      <p:nvPr/>
                    </p:nvPicPr>
                    <p:blipFill>
                      <a:blip r:embed="rId4"/>
                      <a:stretch>
                        <a:fillRect/>
                      </a:stretch>
                    </p:blipFill>
                    <p:spPr>
                      <a:xfrm>
                        <a:off x="755576" y="3645024"/>
                        <a:ext cx="7726035" cy="576064"/>
                      </a:xfrm>
                      <a:prstGeom prst="rect">
                        <a:avLst/>
                      </a:prstGeom>
                    </p:spPr>
                  </p:pic>
                </p:oleObj>
              </mc:Fallback>
            </mc:AlternateContent>
          </a:graphicData>
        </a:graphic>
      </p:graphicFrame>
      <p:graphicFrame>
        <p:nvGraphicFramePr>
          <p:cNvPr id="5" name="Objektum 4"/>
          <p:cNvGraphicFramePr>
            <a:graphicFrameLocks noChangeAspect="1"/>
          </p:cNvGraphicFramePr>
          <p:nvPr>
            <p:extLst>
              <p:ext uri="{D42A27DB-BD31-4B8C-83A1-F6EECF244321}">
                <p14:modId xmlns:p14="http://schemas.microsoft.com/office/powerpoint/2010/main" val="1771461333"/>
              </p:ext>
            </p:extLst>
          </p:nvPr>
        </p:nvGraphicFramePr>
        <p:xfrm>
          <a:off x="890588" y="4797425"/>
          <a:ext cx="7456487" cy="576263"/>
        </p:xfrm>
        <a:graphic>
          <a:graphicData uri="http://schemas.openxmlformats.org/presentationml/2006/ole">
            <mc:AlternateContent xmlns:mc="http://schemas.openxmlformats.org/markup-compatibility/2006">
              <mc:Choice xmlns:v="urn:schemas-microsoft-com:vml" Requires="v">
                <p:oleObj spid="_x0000_s1122" name="Equation" r:id="rId5" imgW="2793960" imgH="215640" progId="Equation.3">
                  <p:embed/>
                </p:oleObj>
              </mc:Choice>
              <mc:Fallback>
                <p:oleObj name="Equation" r:id="rId5" imgW="2793960" imgH="215640" progId="Equation.3">
                  <p:embed/>
                  <p:pic>
                    <p:nvPicPr>
                      <p:cNvPr id="0" name="Objektum 3"/>
                      <p:cNvPicPr>
                        <a:picLocks noChangeAspect="1" noChangeArrowheads="1"/>
                      </p:cNvPicPr>
                      <p:nvPr/>
                    </p:nvPicPr>
                    <p:blipFill>
                      <a:blip r:embed="rId6"/>
                      <a:srcRect/>
                      <a:stretch>
                        <a:fillRect/>
                      </a:stretch>
                    </p:blipFill>
                    <p:spPr bwMode="auto">
                      <a:xfrm>
                        <a:off x="890588" y="4797425"/>
                        <a:ext cx="74564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755679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játékos stratégiája</a:t>
            </a:r>
            <a:endParaRPr lang="hu-HU" dirty="0"/>
          </a:p>
        </p:txBody>
      </p:sp>
      <p:sp>
        <p:nvSpPr>
          <p:cNvPr id="3" name="Tartalom helye 2"/>
          <p:cNvSpPr>
            <a:spLocks noGrp="1"/>
          </p:cNvSpPr>
          <p:nvPr>
            <p:ph idx="1"/>
          </p:nvPr>
        </p:nvSpPr>
        <p:spPr>
          <a:xfrm>
            <a:off x="457200" y="1600200"/>
            <a:ext cx="8229600" cy="4997152"/>
          </a:xfrm>
        </p:spPr>
        <p:txBody>
          <a:bodyPr>
            <a:normAutofit lnSpcReduction="10000"/>
          </a:bodyPr>
          <a:lstStyle/>
          <a:p>
            <a:r>
              <a:rPr lang="hu-HU" sz="2800" dirty="0" smtClean="0"/>
              <a:t>Ha a 			    kifejezés pozitív, akkor a licitáló azt szeretné, hogy a nyerés [ b &gt; b</a:t>
            </a:r>
            <a:r>
              <a:rPr lang="hu-HU" sz="2800" baseline="-25000" dirty="0" smtClean="0"/>
              <a:t>2</a:t>
            </a:r>
            <a:r>
              <a:rPr lang="hu-HU" sz="2800" dirty="0" smtClean="0"/>
              <a:t> ] valószínűsége a lehető legmagasabb legyen, ha viszont negatív, akkor „rossz üzlet” lenne számára a legjobb hely megszerzése, így a b &gt; b</a:t>
            </a:r>
            <a:r>
              <a:rPr lang="hu-HU" sz="2800" baseline="-25000" dirty="0" smtClean="0"/>
              <a:t>2</a:t>
            </a:r>
            <a:r>
              <a:rPr lang="hu-HU" sz="2800" dirty="0" smtClean="0"/>
              <a:t> valószínűségét minimalizálni szeretné.</a:t>
            </a:r>
          </a:p>
          <a:p>
            <a:r>
              <a:rPr lang="hu-HU" sz="2800" dirty="0" smtClean="0"/>
              <a:t>A b ajánlat megadásához ezt használjuk fel:</a:t>
            </a:r>
          </a:p>
          <a:p>
            <a:endParaRPr lang="hu-HU" sz="2800" dirty="0" smtClean="0"/>
          </a:p>
          <a:p>
            <a:r>
              <a:rPr lang="hu-HU" sz="2800" dirty="0" smtClean="0"/>
              <a:t>Ha b &gt; </a:t>
            </a:r>
            <a:r>
              <a:rPr lang="hu-HU" sz="2800" dirty="0"/>
              <a:t>b</a:t>
            </a:r>
            <a:r>
              <a:rPr lang="hu-HU" sz="2800" baseline="-25000" dirty="0"/>
              <a:t>2</a:t>
            </a:r>
            <a:r>
              <a:rPr lang="hu-HU" sz="2800" dirty="0" smtClean="0"/>
              <a:t>, akkor a szögletes zárójelben lévő kifejezés pozitív (ilyenkor megnyerjük az árverést), egyébként negatív vagy nulla (ilyenkor elveszítjük azt).</a:t>
            </a:r>
            <a:endParaRPr lang="hu-HU" sz="2800" dirty="0"/>
          </a:p>
        </p:txBody>
      </p:sp>
      <p:graphicFrame>
        <p:nvGraphicFramePr>
          <p:cNvPr id="4" name="Objektum 3"/>
          <p:cNvGraphicFramePr>
            <a:graphicFrameLocks noChangeAspect="1"/>
          </p:cNvGraphicFramePr>
          <p:nvPr>
            <p:extLst>
              <p:ext uri="{D42A27DB-BD31-4B8C-83A1-F6EECF244321}">
                <p14:modId xmlns:p14="http://schemas.microsoft.com/office/powerpoint/2010/main" val="2475621777"/>
              </p:ext>
            </p:extLst>
          </p:nvPr>
        </p:nvGraphicFramePr>
        <p:xfrm>
          <a:off x="1547664" y="1656000"/>
          <a:ext cx="2922684" cy="432048"/>
        </p:xfrm>
        <a:graphic>
          <a:graphicData uri="http://schemas.openxmlformats.org/presentationml/2006/ole">
            <mc:AlternateContent xmlns:mc="http://schemas.openxmlformats.org/markup-compatibility/2006">
              <mc:Choice xmlns:v="urn:schemas-microsoft-com:vml" Requires="v">
                <p:oleObj spid="_x0000_s2148" name="Equation" r:id="rId3" imgW="1460160" imgH="215640" progId="Equation.3">
                  <p:embed/>
                </p:oleObj>
              </mc:Choice>
              <mc:Fallback>
                <p:oleObj name="Equation" r:id="rId3" imgW="1460160" imgH="215640" progId="Equation.3">
                  <p:embed/>
                  <p:pic>
                    <p:nvPicPr>
                      <p:cNvPr id="0" name=""/>
                      <p:cNvPicPr/>
                      <p:nvPr/>
                    </p:nvPicPr>
                    <p:blipFill>
                      <a:blip r:embed="rId4"/>
                      <a:stretch>
                        <a:fillRect/>
                      </a:stretch>
                    </p:blipFill>
                    <p:spPr>
                      <a:xfrm>
                        <a:off x="1547664" y="1656000"/>
                        <a:ext cx="2922684" cy="432048"/>
                      </a:xfrm>
                      <a:prstGeom prst="rect">
                        <a:avLst/>
                      </a:prstGeom>
                    </p:spPr>
                  </p:pic>
                </p:oleObj>
              </mc:Fallback>
            </mc:AlternateContent>
          </a:graphicData>
        </a:graphic>
      </p:graphicFrame>
      <p:graphicFrame>
        <p:nvGraphicFramePr>
          <p:cNvPr id="5" name="Objektum 4"/>
          <p:cNvGraphicFramePr>
            <a:graphicFrameLocks noChangeAspect="1"/>
          </p:cNvGraphicFramePr>
          <p:nvPr>
            <p:extLst>
              <p:ext uri="{D42A27DB-BD31-4B8C-83A1-F6EECF244321}">
                <p14:modId xmlns:p14="http://schemas.microsoft.com/office/powerpoint/2010/main" val="1278065235"/>
              </p:ext>
            </p:extLst>
          </p:nvPr>
        </p:nvGraphicFramePr>
        <p:xfrm>
          <a:off x="899592" y="4437112"/>
          <a:ext cx="2664617" cy="432048"/>
        </p:xfrm>
        <a:graphic>
          <a:graphicData uri="http://schemas.openxmlformats.org/presentationml/2006/ole">
            <mc:AlternateContent xmlns:mc="http://schemas.openxmlformats.org/markup-compatibility/2006">
              <mc:Choice xmlns:v="urn:schemas-microsoft-com:vml" Requires="v">
                <p:oleObj spid="_x0000_s2149" name="Equation" r:id="rId5" imgW="1333440" imgH="215640" progId="Equation.3">
                  <p:embed/>
                </p:oleObj>
              </mc:Choice>
              <mc:Fallback>
                <p:oleObj name="Equation" r:id="rId5" imgW="1333440" imgH="215640" progId="Equation.3">
                  <p:embed/>
                  <p:pic>
                    <p:nvPicPr>
                      <p:cNvPr id="0" name="Objektum 3"/>
                      <p:cNvPicPr>
                        <a:picLocks noChangeAspect="1" noChangeArrowheads="1"/>
                      </p:cNvPicPr>
                      <p:nvPr/>
                    </p:nvPicPr>
                    <p:blipFill>
                      <a:blip r:embed="rId6"/>
                      <a:srcRect/>
                      <a:stretch>
                        <a:fillRect/>
                      </a:stretch>
                    </p:blipFill>
                    <p:spPr bwMode="auto">
                      <a:xfrm>
                        <a:off x="899592" y="4437112"/>
                        <a:ext cx="2664617" cy="43204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50736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Licitálási szabályok: angol árverés</a:t>
            </a:r>
            <a:endParaRPr lang="hu-HU" dirty="0"/>
          </a:p>
        </p:txBody>
      </p:sp>
      <p:sp>
        <p:nvSpPr>
          <p:cNvPr id="3" name="Tartalom helye 2"/>
          <p:cNvSpPr>
            <a:spLocks noGrp="1"/>
          </p:cNvSpPr>
          <p:nvPr>
            <p:ph idx="1"/>
          </p:nvPr>
        </p:nvSpPr>
        <p:spPr>
          <a:xfrm>
            <a:off x="457200" y="1600200"/>
            <a:ext cx="8229600" cy="4997152"/>
          </a:xfrm>
        </p:spPr>
        <p:txBody>
          <a:bodyPr>
            <a:normAutofit fontScale="92500" lnSpcReduction="10000"/>
          </a:bodyPr>
          <a:lstStyle/>
          <a:p>
            <a:r>
              <a:rPr lang="hu-HU" dirty="0" smtClean="0"/>
              <a:t>A legelterjedtebb licitálási rendszer az angol árverés. Ezt az árverező egy kikiáltási ár közlésével nyitja meg, amely az a legalacsonyabb ár, amelyen az eladó még hajlandó megválni a jószágától.</a:t>
            </a:r>
          </a:p>
          <a:p>
            <a:r>
              <a:rPr lang="hu-HU" dirty="0" smtClean="0"/>
              <a:t>A licitálók egymás után ajánlanak egyre magasabb árakat, általában az egyes ajánlatoknak egy minimális licitnövekménnyel kell meghaladniuk az előző ajánlatot. Amikor egyetlen résztvevő sem hajlandó növelni az ajánlatát, az árverés befejeződik (a legmagasabb ajánlat nyer). </a:t>
            </a:r>
            <a:endParaRPr lang="hu-H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játék értékelése</a:t>
            </a:r>
            <a:endParaRPr lang="hu-HU" dirty="0"/>
          </a:p>
        </p:txBody>
      </p:sp>
      <p:sp>
        <p:nvSpPr>
          <p:cNvPr id="3" name="Tartalom helye 2"/>
          <p:cNvSpPr>
            <a:spLocks noGrp="1"/>
          </p:cNvSpPr>
          <p:nvPr>
            <p:ph idx="1"/>
          </p:nvPr>
        </p:nvSpPr>
        <p:spPr/>
        <p:txBody>
          <a:bodyPr>
            <a:normAutofit lnSpcReduction="10000"/>
          </a:bodyPr>
          <a:lstStyle/>
          <a:p>
            <a:r>
              <a:rPr lang="hu-HU" dirty="0" smtClean="0"/>
              <a:t>Ez a licitálási szabály domináns stratégia,  minden játékos eszerint fog licitálni, függetlenül attól, hogy a többiek mit licitálnak.</a:t>
            </a:r>
          </a:p>
          <a:p>
            <a:r>
              <a:rPr lang="hu-HU" dirty="0" smtClean="0"/>
              <a:t>Így az árverés Pareto-hatékony lesz: a végén az lesz az első helyen, aki azt a legmagasabbra értékeli.</a:t>
            </a:r>
          </a:p>
          <a:p>
            <a:r>
              <a:rPr lang="hu-HU" dirty="0" smtClean="0"/>
              <a:t>Nem lesz azonban profitmaximalizáló: az első helyezett általában nem fog annyit fizetni az első helyért, amennyit megérne neki.</a:t>
            </a:r>
            <a:endParaRPr lang="hu-HU" dirty="0"/>
          </a:p>
        </p:txBody>
      </p:sp>
    </p:spTree>
    <p:extLst>
      <p:ext uri="{BB962C8B-B14F-4D97-AF65-F5344CB8AC3E}">
        <p14:creationId xmlns:p14="http://schemas.microsoft.com/office/powerpoint/2010/main" val="22331626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verseny jellege</a:t>
            </a:r>
            <a:endParaRPr lang="hu-HU" dirty="0"/>
          </a:p>
        </p:txBody>
      </p:sp>
      <p:sp>
        <p:nvSpPr>
          <p:cNvPr id="3" name="Tartalom helye 2"/>
          <p:cNvSpPr>
            <a:spLocks noGrp="1"/>
          </p:cNvSpPr>
          <p:nvPr>
            <p:ph idx="1"/>
          </p:nvPr>
        </p:nvSpPr>
        <p:spPr>
          <a:xfrm>
            <a:off x="457200" y="1600200"/>
            <a:ext cx="8229600" cy="4925144"/>
          </a:xfrm>
        </p:spPr>
        <p:txBody>
          <a:bodyPr>
            <a:normAutofit/>
          </a:bodyPr>
          <a:lstStyle/>
          <a:p>
            <a:r>
              <a:rPr lang="hu-HU" dirty="0" smtClean="0"/>
              <a:t>Ha csak két ajánlattevő van és két hely, akkor a második legmagasabb ajánlatot tevő mindig hozzájut a 2. helyhez, ezért rx</a:t>
            </a:r>
            <a:r>
              <a:rPr lang="hu-HU" baseline="-25000" dirty="0" smtClean="0"/>
              <a:t>2</a:t>
            </a:r>
            <a:r>
              <a:rPr lang="hu-HU" dirty="0" smtClean="0"/>
              <a:t>-t kell fizetnie.</a:t>
            </a:r>
          </a:p>
          <a:p>
            <a:r>
              <a:rPr lang="hu-HU" dirty="0" smtClean="0"/>
              <a:t>A verseny csak azokért a többletkattintásokért folyik, amelyekhez csak a legmagasabban licitáló jut hozzá. A többletkattintásokat a legmagasabbra értékelő fogja megnyerni azokat, de csak annyit kell értük fizetnie, amellyel épp legyőzheti a 2. legjobb ajánlatot. </a:t>
            </a:r>
            <a:endParaRPr lang="hu-HU" dirty="0"/>
          </a:p>
        </p:txBody>
      </p:sp>
    </p:spTree>
    <p:extLst>
      <p:ext uri="{BB962C8B-B14F-4D97-AF65-F5344CB8AC3E}">
        <p14:creationId xmlns:p14="http://schemas.microsoft.com/office/powerpoint/2010/main" val="12216237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Általános esetben</a:t>
            </a:r>
            <a:endParaRPr lang="hu-HU" dirty="0"/>
          </a:p>
        </p:txBody>
      </p:sp>
      <p:sp>
        <p:nvSpPr>
          <p:cNvPr id="3" name="Tartalom helye 2"/>
          <p:cNvSpPr>
            <a:spLocks noGrp="1"/>
          </p:cNvSpPr>
          <p:nvPr>
            <p:ph idx="1"/>
          </p:nvPr>
        </p:nvSpPr>
        <p:spPr/>
        <p:txBody>
          <a:bodyPr>
            <a:normAutofit/>
          </a:bodyPr>
          <a:lstStyle/>
          <a:p>
            <a:r>
              <a:rPr lang="hu-HU" dirty="0" smtClean="0"/>
              <a:t>Két résztvevőnél is látható, hogy ezen az árverésen a résztvevők nem akarnak a kattintások valódi értéke szerint licitálni, de olyan ajánlatot tesznek, ami kifejezi a többlet-kattintásokra vonatkozó valódi értékelésüket.</a:t>
            </a:r>
          </a:p>
          <a:p>
            <a:r>
              <a:rPr lang="hu-HU" dirty="0" smtClean="0"/>
              <a:t>Kettőnél több ajánlattevő esetében általában nem lesz domináns stratégia, de lesz az áraknak egy egyensúlyi szintje.</a:t>
            </a:r>
          </a:p>
          <a:p>
            <a:endParaRPr lang="hu-HU" dirty="0"/>
          </a:p>
        </p:txBody>
      </p:sp>
    </p:spTree>
    <p:extLst>
      <p:ext uri="{BB962C8B-B14F-4D97-AF65-F5344CB8AC3E}">
        <p14:creationId xmlns:p14="http://schemas.microsoft.com/office/powerpoint/2010/main" val="11337282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Három hely, három licitáló</a:t>
            </a:r>
            <a:endParaRPr lang="hu-HU" dirty="0"/>
          </a:p>
        </p:txBody>
      </p:sp>
      <p:sp>
        <p:nvSpPr>
          <p:cNvPr id="3" name="Tartalom helye 2"/>
          <p:cNvSpPr>
            <a:spLocks noGrp="1"/>
          </p:cNvSpPr>
          <p:nvPr>
            <p:ph idx="1"/>
          </p:nvPr>
        </p:nvSpPr>
        <p:spPr/>
        <p:txBody>
          <a:bodyPr/>
          <a:lstStyle/>
          <a:p>
            <a:r>
              <a:rPr lang="hu-HU" dirty="0" smtClean="0"/>
              <a:t>Tekintsük azt az esetet, amikor három helyünk és három játékos van. Ilyenkor a 3. helyen végző ajánlattevőnek az r rezervációs árat kell fizetnie, egyensúlyban ő nem akar feljebb kerülni a 2. helyre, ezért számára:</a:t>
            </a:r>
            <a:endParaRPr lang="hu-HU" dirty="0"/>
          </a:p>
        </p:txBody>
      </p:sp>
      <p:graphicFrame>
        <p:nvGraphicFramePr>
          <p:cNvPr id="4" name="Objektum 3"/>
          <p:cNvGraphicFramePr>
            <a:graphicFrameLocks noChangeAspect="1"/>
          </p:cNvGraphicFramePr>
          <p:nvPr>
            <p:extLst>
              <p:ext uri="{D42A27DB-BD31-4B8C-83A1-F6EECF244321}">
                <p14:modId xmlns:p14="http://schemas.microsoft.com/office/powerpoint/2010/main" val="983766129"/>
              </p:ext>
            </p:extLst>
          </p:nvPr>
        </p:nvGraphicFramePr>
        <p:xfrm>
          <a:off x="899591" y="4221088"/>
          <a:ext cx="3285699" cy="1584176"/>
        </p:xfrm>
        <a:graphic>
          <a:graphicData uri="http://schemas.openxmlformats.org/presentationml/2006/ole">
            <mc:AlternateContent xmlns:mc="http://schemas.openxmlformats.org/markup-compatibility/2006">
              <mc:Choice xmlns:v="urn:schemas-microsoft-com:vml" Requires="v">
                <p:oleObj spid="_x0000_s3139" name="Equation" r:id="rId3" imgW="1422360" imgH="685800" progId="Equation.3">
                  <p:embed/>
                </p:oleObj>
              </mc:Choice>
              <mc:Fallback>
                <p:oleObj name="Equation" r:id="rId3" imgW="1422360" imgH="685800" progId="Equation.3">
                  <p:embed/>
                  <p:pic>
                    <p:nvPicPr>
                      <p:cNvPr id="0" name=""/>
                      <p:cNvPicPr/>
                      <p:nvPr/>
                    </p:nvPicPr>
                    <p:blipFill>
                      <a:blip r:embed="rId4"/>
                      <a:stretch>
                        <a:fillRect/>
                      </a:stretch>
                    </p:blipFill>
                    <p:spPr>
                      <a:xfrm>
                        <a:off x="899591" y="4221088"/>
                        <a:ext cx="3285699" cy="1584176"/>
                      </a:xfrm>
                      <a:prstGeom prst="rect">
                        <a:avLst/>
                      </a:prstGeom>
                    </p:spPr>
                  </p:pic>
                </p:oleObj>
              </mc:Fallback>
            </mc:AlternateContent>
          </a:graphicData>
        </a:graphic>
      </p:graphicFrame>
      <p:sp>
        <p:nvSpPr>
          <p:cNvPr id="5" name="Szövegdoboz 4"/>
          <p:cNvSpPr txBox="1"/>
          <p:nvPr/>
        </p:nvSpPr>
        <p:spPr>
          <a:xfrm>
            <a:off x="4427984" y="4221088"/>
            <a:ext cx="4268247" cy="1938992"/>
          </a:xfrm>
          <a:prstGeom prst="rect">
            <a:avLst/>
          </a:prstGeom>
          <a:noFill/>
          <a:ln>
            <a:solidFill>
              <a:schemeClr val="accent1"/>
            </a:solidFill>
          </a:ln>
        </p:spPr>
        <p:txBody>
          <a:bodyPr wrap="square" rtlCol="0">
            <a:spAutoFit/>
          </a:bodyPr>
          <a:lstStyle/>
          <a:p>
            <a:r>
              <a:rPr lang="hu-HU" sz="2000" dirty="0" smtClean="0"/>
              <a:t>Ez az egyenlőtlenség azt jelenti, hogy ha az ajánlattevő a 3. helyet részesíti előnyben a másodikhoz képest, akkor a 2. helyen elérhető többletkattintások értékének kisebbnek kell lennie, mint e kattintások költségének.</a:t>
            </a:r>
            <a:endParaRPr lang="hu-HU" sz="2000" dirty="0"/>
          </a:p>
        </p:txBody>
      </p:sp>
    </p:spTree>
    <p:extLst>
      <p:ext uri="{BB962C8B-B14F-4D97-AF65-F5344CB8AC3E}">
        <p14:creationId xmlns:p14="http://schemas.microsoft.com/office/powerpoint/2010/main" val="10719233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Az „érték” és a „költségek” viszonya</a:t>
            </a:r>
            <a:endParaRPr lang="hu-HU" dirty="0"/>
          </a:p>
        </p:txBody>
      </p:sp>
      <p:sp>
        <p:nvSpPr>
          <p:cNvPr id="3" name="Tartalom helye 2"/>
          <p:cNvSpPr>
            <a:spLocks noGrp="1"/>
          </p:cNvSpPr>
          <p:nvPr>
            <p:ph idx="1"/>
          </p:nvPr>
        </p:nvSpPr>
        <p:spPr/>
        <p:txBody>
          <a:bodyPr/>
          <a:lstStyle/>
          <a:p>
            <a:r>
              <a:rPr lang="hu-HU" dirty="0" smtClean="0"/>
              <a:t>Ez az egyenlőtlenség a 2. helyen a kattintások költségére vonatkozólag egy korlátot ad meg:</a:t>
            </a:r>
          </a:p>
          <a:p>
            <a:endParaRPr lang="hu-HU" dirty="0"/>
          </a:p>
          <a:p>
            <a:r>
              <a:rPr lang="hu-HU" dirty="0" err="1" smtClean="0"/>
              <a:t>Uez</a:t>
            </a:r>
            <a:r>
              <a:rPr lang="hu-HU" dirty="0"/>
              <a:t>.</a:t>
            </a:r>
            <a:r>
              <a:rPr lang="hu-HU" dirty="0" smtClean="0"/>
              <a:t> a korlát a következő ajánlattevőre:</a:t>
            </a:r>
          </a:p>
          <a:p>
            <a:endParaRPr lang="hu-HU" dirty="0"/>
          </a:p>
          <a:p>
            <a:r>
              <a:rPr lang="hu-HU" dirty="0" smtClean="0"/>
              <a:t>Ha az előző egyenlőtlenséget is felhasználjuk:</a:t>
            </a:r>
            <a:endParaRPr lang="hu-HU" dirty="0"/>
          </a:p>
        </p:txBody>
      </p:sp>
      <p:graphicFrame>
        <p:nvGraphicFramePr>
          <p:cNvPr id="4" name="Objektum 3"/>
          <p:cNvGraphicFramePr>
            <a:graphicFrameLocks noChangeAspect="1"/>
          </p:cNvGraphicFramePr>
          <p:nvPr>
            <p:extLst>
              <p:ext uri="{D42A27DB-BD31-4B8C-83A1-F6EECF244321}">
                <p14:modId xmlns:p14="http://schemas.microsoft.com/office/powerpoint/2010/main" val="2490118128"/>
              </p:ext>
            </p:extLst>
          </p:nvPr>
        </p:nvGraphicFramePr>
        <p:xfrm>
          <a:off x="1258888" y="2708275"/>
          <a:ext cx="3881437" cy="619125"/>
        </p:xfrm>
        <a:graphic>
          <a:graphicData uri="http://schemas.openxmlformats.org/presentationml/2006/ole">
            <mc:AlternateContent xmlns:mc="http://schemas.openxmlformats.org/markup-compatibility/2006">
              <mc:Choice xmlns:v="urn:schemas-microsoft-com:vml" Requires="v">
                <p:oleObj spid="_x0000_s4251" name="Equation" r:id="rId3" imgW="1434960" imgH="228600" progId="Equation.3">
                  <p:embed/>
                </p:oleObj>
              </mc:Choice>
              <mc:Fallback>
                <p:oleObj name="Equation" r:id="rId3" imgW="1434960" imgH="228600" progId="Equation.3">
                  <p:embed/>
                  <p:pic>
                    <p:nvPicPr>
                      <p:cNvPr id="0" name=""/>
                      <p:cNvPicPr/>
                      <p:nvPr/>
                    </p:nvPicPr>
                    <p:blipFill>
                      <a:blip r:embed="rId4"/>
                      <a:stretch>
                        <a:fillRect/>
                      </a:stretch>
                    </p:blipFill>
                    <p:spPr>
                      <a:xfrm>
                        <a:off x="1258888" y="2708275"/>
                        <a:ext cx="3881437" cy="619125"/>
                      </a:xfrm>
                      <a:prstGeom prst="rect">
                        <a:avLst/>
                      </a:prstGeom>
                    </p:spPr>
                  </p:pic>
                </p:oleObj>
              </mc:Fallback>
            </mc:AlternateContent>
          </a:graphicData>
        </a:graphic>
      </p:graphicFrame>
      <p:graphicFrame>
        <p:nvGraphicFramePr>
          <p:cNvPr id="5" name="Objektum 4"/>
          <p:cNvGraphicFramePr>
            <a:graphicFrameLocks noChangeAspect="1"/>
          </p:cNvGraphicFramePr>
          <p:nvPr>
            <p:extLst>
              <p:ext uri="{D42A27DB-BD31-4B8C-83A1-F6EECF244321}">
                <p14:modId xmlns:p14="http://schemas.microsoft.com/office/powerpoint/2010/main" val="2549648355"/>
              </p:ext>
            </p:extLst>
          </p:nvPr>
        </p:nvGraphicFramePr>
        <p:xfrm>
          <a:off x="1263650" y="3805238"/>
          <a:ext cx="4017963" cy="585787"/>
        </p:xfrm>
        <a:graphic>
          <a:graphicData uri="http://schemas.openxmlformats.org/presentationml/2006/ole">
            <mc:AlternateContent xmlns:mc="http://schemas.openxmlformats.org/markup-compatibility/2006">
              <mc:Choice xmlns:v="urn:schemas-microsoft-com:vml" Requires="v">
                <p:oleObj spid="_x0000_s4252" name="Equation" r:id="rId5" imgW="1485720" imgH="215640" progId="Equation.3">
                  <p:embed/>
                </p:oleObj>
              </mc:Choice>
              <mc:Fallback>
                <p:oleObj name="Equation" r:id="rId5" imgW="1485720" imgH="215640" progId="Equation.3">
                  <p:embed/>
                  <p:pic>
                    <p:nvPicPr>
                      <p:cNvPr id="0" name="Objektum 3"/>
                      <p:cNvPicPr>
                        <a:picLocks noChangeAspect="1" noChangeArrowheads="1"/>
                      </p:cNvPicPr>
                      <p:nvPr/>
                    </p:nvPicPr>
                    <p:blipFill>
                      <a:blip r:embed="rId6"/>
                      <a:srcRect/>
                      <a:stretch>
                        <a:fillRect/>
                      </a:stretch>
                    </p:blipFill>
                    <p:spPr bwMode="auto">
                      <a:xfrm>
                        <a:off x="1263650" y="3805238"/>
                        <a:ext cx="401796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ktum 5"/>
          <p:cNvGraphicFramePr>
            <a:graphicFrameLocks noChangeAspect="1"/>
          </p:cNvGraphicFramePr>
          <p:nvPr>
            <p:extLst>
              <p:ext uri="{D42A27DB-BD31-4B8C-83A1-F6EECF244321}">
                <p14:modId xmlns:p14="http://schemas.microsoft.com/office/powerpoint/2010/main" val="2133610320"/>
              </p:ext>
            </p:extLst>
          </p:nvPr>
        </p:nvGraphicFramePr>
        <p:xfrm>
          <a:off x="1187624" y="5013176"/>
          <a:ext cx="5940425" cy="619125"/>
        </p:xfrm>
        <a:graphic>
          <a:graphicData uri="http://schemas.openxmlformats.org/presentationml/2006/ole">
            <mc:AlternateContent xmlns:mc="http://schemas.openxmlformats.org/markup-compatibility/2006">
              <mc:Choice xmlns:v="urn:schemas-microsoft-com:vml" Requires="v">
                <p:oleObj spid="_x0000_s4253" name="Equation" r:id="rId7" imgW="2197080" imgH="228600" progId="Equation.3">
                  <p:embed/>
                </p:oleObj>
              </mc:Choice>
              <mc:Fallback>
                <p:oleObj name="Equation" r:id="rId7" imgW="2197080" imgH="228600" progId="Equation.3">
                  <p:embed/>
                  <p:pic>
                    <p:nvPicPr>
                      <p:cNvPr id="0" name="Objektum 4"/>
                      <p:cNvPicPr>
                        <a:picLocks noChangeAspect="1" noChangeArrowheads="1"/>
                      </p:cNvPicPr>
                      <p:nvPr/>
                    </p:nvPicPr>
                    <p:blipFill>
                      <a:blip r:embed="rId8"/>
                      <a:srcRect/>
                      <a:stretch>
                        <a:fillRect/>
                      </a:stretch>
                    </p:blipFill>
                    <p:spPr bwMode="auto">
                      <a:xfrm>
                        <a:off x="1187624" y="5013176"/>
                        <a:ext cx="59404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8103257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aukcióból származó bevétel</a:t>
            </a:r>
            <a:endParaRPr lang="hu-HU" dirty="0"/>
          </a:p>
        </p:txBody>
      </p:sp>
      <p:sp>
        <p:nvSpPr>
          <p:cNvPr id="3" name="Tartalom helye 2"/>
          <p:cNvSpPr>
            <a:spLocks noGrp="1"/>
          </p:cNvSpPr>
          <p:nvPr>
            <p:ph idx="1"/>
          </p:nvPr>
        </p:nvSpPr>
        <p:spPr>
          <a:xfrm>
            <a:off x="457200" y="1600200"/>
            <a:ext cx="8229600" cy="4997152"/>
          </a:xfrm>
        </p:spPr>
        <p:txBody>
          <a:bodyPr>
            <a:normAutofit lnSpcReduction="10000"/>
          </a:bodyPr>
          <a:lstStyle/>
          <a:p>
            <a:r>
              <a:rPr lang="hu-HU" dirty="0" smtClean="0"/>
              <a:t>Az aukcióból származó összes bevétel:</a:t>
            </a:r>
          </a:p>
          <a:p>
            <a:endParaRPr lang="hu-HU" dirty="0"/>
          </a:p>
          <a:p>
            <a:r>
              <a:rPr lang="hu-HU" dirty="0" smtClean="0"/>
              <a:t>Az előző egyenlőtlenségekből a teljes bevételre nyert kifejezés:</a:t>
            </a:r>
          </a:p>
          <a:p>
            <a:endParaRPr lang="hu-HU" dirty="0"/>
          </a:p>
          <a:p>
            <a:r>
              <a:rPr lang="hu-HU" dirty="0" smtClean="0"/>
              <a:t>Ha a 3 helyre négy ajánlattévő jelentkezik, akkor a rezervációs árat a 4. licitáló ajánlata válthatja fel. A 4. licitáló hajlandó megvenni minden olyan kattintást, ami meghaladja az értékét:</a:t>
            </a:r>
            <a:endParaRPr lang="hu-HU" dirty="0"/>
          </a:p>
        </p:txBody>
      </p:sp>
      <p:graphicFrame>
        <p:nvGraphicFramePr>
          <p:cNvPr id="4" name="Objektum 3"/>
          <p:cNvGraphicFramePr>
            <a:graphicFrameLocks noChangeAspect="1"/>
          </p:cNvGraphicFramePr>
          <p:nvPr>
            <p:extLst>
              <p:ext uri="{D42A27DB-BD31-4B8C-83A1-F6EECF244321}">
                <p14:modId xmlns:p14="http://schemas.microsoft.com/office/powerpoint/2010/main" val="3529354051"/>
              </p:ext>
            </p:extLst>
          </p:nvPr>
        </p:nvGraphicFramePr>
        <p:xfrm>
          <a:off x="971600" y="2060848"/>
          <a:ext cx="2814638" cy="619125"/>
        </p:xfrm>
        <a:graphic>
          <a:graphicData uri="http://schemas.openxmlformats.org/presentationml/2006/ole">
            <mc:AlternateContent xmlns:mc="http://schemas.openxmlformats.org/markup-compatibility/2006">
              <mc:Choice xmlns:v="urn:schemas-microsoft-com:vml" Requires="v">
                <p:oleObj spid="_x0000_s5312" name="Equation" r:id="rId3" imgW="1041120" imgH="228600" progId="Equation.3">
                  <p:embed/>
                </p:oleObj>
              </mc:Choice>
              <mc:Fallback>
                <p:oleObj name="Equation" r:id="rId3" imgW="1041120" imgH="228600" progId="Equation.3">
                  <p:embed/>
                  <p:pic>
                    <p:nvPicPr>
                      <p:cNvPr id="0" name="Objektum 5"/>
                      <p:cNvPicPr>
                        <a:picLocks noChangeAspect="1" noChangeArrowheads="1"/>
                      </p:cNvPicPr>
                      <p:nvPr/>
                    </p:nvPicPr>
                    <p:blipFill>
                      <a:blip r:embed="rId4"/>
                      <a:srcRect/>
                      <a:stretch>
                        <a:fillRect/>
                      </a:stretch>
                    </p:blipFill>
                    <p:spPr bwMode="auto">
                      <a:xfrm>
                        <a:off x="971600" y="2060848"/>
                        <a:ext cx="2814638"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ktum 4"/>
          <p:cNvGraphicFramePr>
            <a:graphicFrameLocks noChangeAspect="1"/>
          </p:cNvGraphicFramePr>
          <p:nvPr>
            <p:extLst>
              <p:ext uri="{D42A27DB-BD31-4B8C-83A1-F6EECF244321}">
                <p14:modId xmlns:p14="http://schemas.microsoft.com/office/powerpoint/2010/main" val="4049801791"/>
              </p:ext>
            </p:extLst>
          </p:nvPr>
        </p:nvGraphicFramePr>
        <p:xfrm>
          <a:off x="827584" y="3573016"/>
          <a:ext cx="6319837" cy="619125"/>
        </p:xfrm>
        <a:graphic>
          <a:graphicData uri="http://schemas.openxmlformats.org/presentationml/2006/ole">
            <mc:AlternateContent xmlns:mc="http://schemas.openxmlformats.org/markup-compatibility/2006">
              <mc:Choice xmlns:v="urn:schemas-microsoft-com:vml" Requires="v">
                <p:oleObj spid="_x0000_s5313" name="Equation" r:id="rId5" imgW="2336760" imgH="228600" progId="Equation.3">
                  <p:embed/>
                </p:oleObj>
              </mc:Choice>
              <mc:Fallback>
                <p:oleObj name="Equation" r:id="rId5" imgW="2336760" imgH="228600" progId="Equation.3">
                  <p:embed/>
                  <p:pic>
                    <p:nvPicPr>
                      <p:cNvPr id="0" name="Objektum 5"/>
                      <p:cNvPicPr>
                        <a:picLocks noChangeAspect="1" noChangeArrowheads="1"/>
                      </p:cNvPicPr>
                      <p:nvPr/>
                    </p:nvPicPr>
                    <p:blipFill>
                      <a:blip r:embed="rId6"/>
                      <a:srcRect/>
                      <a:stretch>
                        <a:fillRect/>
                      </a:stretch>
                    </p:blipFill>
                    <p:spPr bwMode="auto">
                      <a:xfrm>
                        <a:off x="827584" y="3573016"/>
                        <a:ext cx="6319837"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ktum 5"/>
          <p:cNvGraphicFramePr>
            <a:graphicFrameLocks noChangeAspect="1"/>
          </p:cNvGraphicFramePr>
          <p:nvPr>
            <p:extLst>
              <p:ext uri="{D42A27DB-BD31-4B8C-83A1-F6EECF244321}">
                <p14:modId xmlns:p14="http://schemas.microsoft.com/office/powerpoint/2010/main" val="3407222378"/>
              </p:ext>
            </p:extLst>
          </p:nvPr>
        </p:nvGraphicFramePr>
        <p:xfrm>
          <a:off x="2201863" y="5949950"/>
          <a:ext cx="6596062" cy="619125"/>
        </p:xfrm>
        <a:graphic>
          <a:graphicData uri="http://schemas.openxmlformats.org/presentationml/2006/ole">
            <mc:AlternateContent xmlns:mc="http://schemas.openxmlformats.org/markup-compatibility/2006">
              <mc:Choice xmlns:v="urn:schemas-microsoft-com:vml" Requires="v">
                <p:oleObj spid="_x0000_s5314" name="Equation" r:id="rId7" imgW="2438280" imgH="228600" progId="Equation.3">
                  <p:embed/>
                </p:oleObj>
              </mc:Choice>
              <mc:Fallback>
                <p:oleObj name="Equation" r:id="rId7" imgW="2438280" imgH="228600" progId="Equation.3">
                  <p:embed/>
                  <p:pic>
                    <p:nvPicPr>
                      <p:cNvPr id="0" name="Objektum 4"/>
                      <p:cNvPicPr>
                        <a:picLocks noChangeAspect="1" noChangeArrowheads="1"/>
                      </p:cNvPicPr>
                      <p:nvPr/>
                    </p:nvPicPr>
                    <p:blipFill>
                      <a:blip r:embed="rId8"/>
                      <a:srcRect/>
                      <a:stretch>
                        <a:fillRect/>
                      </a:stretch>
                    </p:blipFill>
                    <p:spPr bwMode="auto">
                      <a:xfrm>
                        <a:off x="2201863" y="5949950"/>
                        <a:ext cx="6596062"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796900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Tanulságok</a:t>
            </a:r>
            <a:endParaRPr lang="hu-HU" dirty="0"/>
          </a:p>
        </p:txBody>
      </p:sp>
      <p:sp>
        <p:nvSpPr>
          <p:cNvPr id="3" name="Tartalom helye 2"/>
          <p:cNvSpPr>
            <a:spLocks noGrp="1"/>
          </p:cNvSpPr>
          <p:nvPr>
            <p:ph idx="1"/>
          </p:nvPr>
        </p:nvSpPr>
        <p:spPr/>
        <p:txBody>
          <a:bodyPr>
            <a:normAutofit lnSpcReduction="10000"/>
          </a:bodyPr>
          <a:lstStyle/>
          <a:p>
            <a:pPr marL="514350" indent="-514350">
              <a:buFont typeface="+mj-lt"/>
              <a:buAutoNum type="arabicPeriod"/>
            </a:pPr>
            <a:r>
              <a:rPr lang="hu-HU" dirty="0" smtClean="0"/>
              <a:t>A keresőmotorokon folyó verseny a többletkattintásokért folyik: hány többlet-kattintás érhető el a magasabb helyek révén.</a:t>
            </a:r>
          </a:p>
          <a:p>
            <a:pPr marL="514350" indent="-514350">
              <a:buFont typeface="+mj-lt"/>
              <a:buAutoNum type="arabicPeriod"/>
            </a:pPr>
            <a:r>
              <a:rPr lang="hu-HU" dirty="0" smtClean="0"/>
              <a:t>Minél nagyobb az eltérés az egymás utáni helyeken elérhető kattintások száma között, annál nagyobb lesz a bevétel.</a:t>
            </a:r>
          </a:p>
          <a:p>
            <a:pPr marL="514350" indent="-514350">
              <a:buFont typeface="+mj-lt"/>
              <a:buAutoNum type="arabicPeriod"/>
            </a:pPr>
            <a:r>
              <a:rPr lang="hu-HU" dirty="0" smtClean="0"/>
              <a:t>Ha v</a:t>
            </a:r>
            <a:r>
              <a:rPr lang="hu-HU" baseline="-25000" dirty="0" smtClean="0"/>
              <a:t>4</a:t>
            </a:r>
            <a:r>
              <a:rPr lang="hu-HU" dirty="0" smtClean="0"/>
              <a:t> &gt; r, akkor az árbevétel nagyobb lesz: A verseny általában felfelé nyomja az árbevételt.</a:t>
            </a:r>
          </a:p>
          <a:p>
            <a:pPr marL="514350" indent="-514350">
              <a:buFont typeface="+mj-lt"/>
              <a:buAutoNum type="arabicPeriod"/>
            </a:pPr>
            <a:endParaRPr lang="hu-HU" dirty="0"/>
          </a:p>
        </p:txBody>
      </p:sp>
    </p:spTree>
    <p:extLst>
      <p:ext uri="{BB962C8B-B14F-4D97-AF65-F5344CB8AC3E}">
        <p14:creationId xmlns:p14="http://schemas.microsoft.com/office/powerpoint/2010/main" val="16036800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Minőségi pontszámok</a:t>
            </a:r>
            <a:endParaRPr lang="hu-HU" dirty="0"/>
          </a:p>
        </p:txBody>
      </p:sp>
      <p:sp>
        <p:nvSpPr>
          <p:cNvPr id="3" name="Tartalom helye 2"/>
          <p:cNvSpPr>
            <a:spLocks noGrp="1"/>
          </p:cNvSpPr>
          <p:nvPr>
            <p:ph idx="1"/>
          </p:nvPr>
        </p:nvSpPr>
        <p:spPr/>
        <p:txBody>
          <a:bodyPr>
            <a:normAutofit lnSpcReduction="10000"/>
          </a:bodyPr>
          <a:lstStyle/>
          <a:p>
            <a:r>
              <a:rPr lang="hu-HU" dirty="0" smtClean="0"/>
              <a:t>A gyakorlatban az árverési sorrend kialakulásához az ajánlatokat meg kell szorozni egy minőségi pontszámmal.</a:t>
            </a:r>
          </a:p>
          <a:p>
            <a:r>
              <a:rPr lang="hu-HU" dirty="0" smtClean="0"/>
              <a:t>Az az ajánlat kaphatja az első helyet, amelynek esetében a licit és a minőségi pontszám szorzata a legmagasabb lesz, a második helyet a második szorzatérték kapja stb. Mindegyik licitáló a pozíciója megtartásához szükséges minimális összeget fogja fizetni.</a:t>
            </a:r>
            <a:endParaRPr lang="hu-HU" dirty="0"/>
          </a:p>
        </p:txBody>
      </p:sp>
    </p:spTree>
    <p:extLst>
      <p:ext uri="{BB962C8B-B14F-4D97-AF65-F5344CB8AC3E}">
        <p14:creationId xmlns:p14="http://schemas.microsoft.com/office/powerpoint/2010/main" val="322207221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Hirdetések rangsorolása </a:t>
            </a:r>
            <a:br>
              <a:rPr lang="hu-HU" dirty="0" smtClean="0"/>
            </a:br>
            <a:r>
              <a:rPr lang="hu-HU" dirty="0" smtClean="0"/>
              <a:t>minőségi pontszám esetén</a:t>
            </a:r>
            <a:endParaRPr lang="hu-HU" dirty="0"/>
          </a:p>
        </p:txBody>
      </p:sp>
      <p:sp>
        <p:nvSpPr>
          <p:cNvPr id="3" name="Tartalom helye 2"/>
          <p:cNvSpPr>
            <a:spLocks noGrp="1"/>
          </p:cNvSpPr>
          <p:nvPr>
            <p:ph idx="1"/>
          </p:nvPr>
        </p:nvSpPr>
        <p:spPr/>
        <p:txBody>
          <a:bodyPr/>
          <a:lstStyle/>
          <a:p>
            <a:r>
              <a:rPr lang="hu-HU" dirty="0" smtClean="0"/>
              <a:t>Legyen q</a:t>
            </a:r>
            <a:r>
              <a:rPr lang="hu-HU" baseline="-25000" dirty="0" smtClean="0"/>
              <a:t>s</a:t>
            </a:r>
            <a:r>
              <a:rPr lang="hu-HU" dirty="0" smtClean="0"/>
              <a:t> az s. helyen lévő hirdetés minőségi szorzója, ekkor a hirdetések rangsorát a következők határozzák meg:</a:t>
            </a:r>
          </a:p>
          <a:p>
            <a:endParaRPr lang="hu-HU" dirty="0"/>
          </a:p>
          <a:p>
            <a:r>
              <a:rPr lang="hu-HU" dirty="0" smtClean="0"/>
              <a:t>Az első hely ára éppen elég ahhoz, hogy a hirdetés megtarthassa a helyét, azaz:</a:t>
            </a:r>
          </a:p>
          <a:p>
            <a:endParaRPr lang="hu-HU" dirty="0"/>
          </a:p>
          <a:p>
            <a:endParaRPr lang="hu-HU" dirty="0"/>
          </a:p>
        </p:txBody>
      </p:sp>
      <p:graphicFrame>
        <p:nvGraphicFramePr>
          <p:cNvPr id="4" name="Objektum 3"/>
          <p:cNvGraphicFramePr>
            <a:graphicFrameLocks noChangeAspect="1"/>
          </p:cNvGraphicFramePr>
          <p:nvPr>
            <p:extLst>
              <p:ext uri="{D42A27DB-BD31-4B8C-83A1-F6EECF244321}">
                <p14:modId xmlns:p14="http://schemas.microsoft.com/office/powerpoint/2010/main" val="3610000871"/>
              </p:ext>
            </p:extLst>
          </p:nvPr>
        </p:nvGraphicFramePr>
        <p:xfrm>
          <a:off x="866775" y="3068638"/>
          <a:ext cx="4941888" cy="619125"/>
        </p:xfrm>
        <a:graphic>
          <a:graphicData uri="http://schemas.openxmlformats.org/presentationml/2006/ole">
            <mc:AlternateContent xmlns:mc="http://schemas.openxmlformats.org/markup-compatibility/2006">
              <mc:Choice xmlns:v="urn:schemas-microsoft-com:vml" Requires="v">
                <p:oleObj spid="_x0000_s6267" name="Equation" r:id="rId3" imgW="1828800" imgH="228600" progId="Equation.3">
                  <p:embed/>
                </p:oleObj>
              </mc:Choice>
              <mc:Fallback>
                <p:oleObj name="Equation" r:id="rId3" imgW="1828800" imgH="228600" progId="Equation.3">
                  <p:embed/>
                  <p:pic>
                    <p:nvPicPr>
                      <p:cNvPr id="0" name="Objektum 3"/>
                      <p:cNvPicPr>
                        <a:picLocks noChangeAspect="1" noChangeArrowheads="1"/>
                      </p:cNvPicPr>
                      <p:nvPr/>
                    </p:nvPicPr>
                    <p:blipFill>
                      <a:blip r:embed="rId4"/>
                      <a:srcRect/>
                      <a:stretch>
                        <a:fillRect/>
                      </a:stretch>
                    </p:blipFill>
                    <p:spPr bwMode="auto">
                      <a:xfrm>
                        <a:off x="866775" y="3068638"/>
                        <a:ext cx="4941888"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ktum 4"/>
          <p:cNvGraphicFramePr>
            <a:graphicFrameLocks noChangeAspect="1"/>
          </p:cNvGraphicFramePr>
          <p:nvPr>
            <p:extLst>
              <p:ext uri="{D42A27DB-BD31-4B8C-83A1-F6EECF244321}">
                <p14:modId xmlns:p14="http://schemas.microsoft.com/office/powerpoint/2010/main" val="3924673786"/>
              </p:ext>
            </p:extLst>
          </p:nvPr>
        </p:nvGraphicFramePr>
        <p:xfrm>
          <a:off x="899592" y="4725144"/>
          <a:ext cx="4564063" cy="1169987"/>
        </p:xfrm>
        <a:graphic>
          <a:graphicData uri="http://schemas.openxmlformats.org/presentationml/2006/ole">
            <mc:AlternateContent xmlns:mc="http://schemas.openxmlformats.org/markup-compatibility/2006">
              <mc:Choice xmlns:v="urn:schemas-microsoft-com:vml" Requires="v">
                <p:oleObj spid="_x0000_s6268" name="Equation" r:id="rId5" imgW="1688760" imgH="431640" progId="Equation.3">
                  <p:embed/>
                </p:oleObj>
              </mc:Choice>
              <mc:Fallback>
                <p:oleObj name="Equation" r:id="rId5" imgW="1688760" imgH="431640" progId="Equation.3">
                  <p:embed/>
                  <p:pic>
                    <p:nvPicPr>
                      <p:cNvPr id="0" name="Objektum 3"/>
                      <p:cNvPicPr>
                        <a:picLocks noChangeAspect="1" noChangeArrowheads="1"/>
                      </p:cNvPicPr>
                      <p:nvPr/>
                    </p:nvPicPr>
                    <p:blipFill>
                      <a:blip r:embed="rId6"/>
                      <a:srcRect/>
                      <a:stretch>
                        <a:fillRect/>
                      </a:stretch>
                    </p:blipFill>
                    <p:spPr bwMode="auto">
                      <a:xfrm>
                        <a:off x="899592" y="4725144"/>
                        <a:ext cx="4564063"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928726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Minőségi pontszámok a gyakorlatban</a:t>
            </a:r>
            <a:endParaRPr lang="hu-HU" dirty="0"/>
          </a:p>
        </p:txBody>
      </p:sp>
      <p:sp>
        <p:nvSpPr>
          <p:cNvPr id="3" name="Tartalom helye 2"/>
          <p:cNvSpPr>
            <a:spLocks noGrp="1"/>
          </p:cNvSpPr>
          <p:nvPr>
            <p:ph idx="1"/>
          </p:nvPr>
        </p:nvSpPr>
        <p:spPr>
          <a:xfrm>
            <a:off x="467544" y="1556792"/>
            <a:ext cx="8229600" cy="5069160"/>
          </a:xfrm>
        </p:spPr>
        <p:txBody>
          <a:bodyPr>
            <a:normAutofit lnSpcReduction="10000"/>
          </a:bodyPr>
          <a:lstStyle/>
          <a:p>
            <a:pPr>
              <a:spcAft>
                <a:spcPts val="1200"/>
              </a:spcAft>
            </a:pPr>
            <a:r>
              <a:rPr lang="hu-HU" dirty="0" smtClean="0"/>
              <a:t>A minőségi pontszámnak számos összetevője lehet. A meghatározó ugyanakkor általában az, hogy korábban a hirdetésre milyen arányban kattintottak rá. Azaz a hirdetési sorrendet alapvetően az alábbi képlet határozza meg:</a:t>
            </a:r>
          </a:p>
          <a:p>
            <a:endParaRPr lang="hu-HU" dirty="0"/>
          </a:p>
          <a:p>
            <a:r>
              <a:rPr lang="hu-HU" dirty="0" smtClean="0"/>
              <a:t>Így nem az a hirdető szerezheti meg az első helyet, aki a legtöbbet hajlandó fizetni egy kattintásért, hanem az aki a </a:t>
            </a:r>
            <a:r>
              <a:rPr lang="hu-HU" u="sng" dirty="0" smtClean="0"/>
              <a:t>megtekintésért</a:t>
            </a:r>
            <a:r>
              <a:rPr lang="hu-HU" dirty="0" smtClean="0"/>
              <a:t> hajlandó a legtöbbet fizetni.</a:t>
            </a:r>
            <a:endParaRPr lang="hu-HU" dirty="0"/>
          </a:p>
        </p:txBody>
      </p:sp>
      <p:graphicFrame>
        <p:nvGraphicFramePr>
          <p:cNvPr id="4" name="Objektum 3"/>
          <p:cNvGraphicFramePr>
            <a:graphicFrameLocks noChangeAspect="1"/>
          </p:cNvGraphicFramePr>
          <p:nvPr>
            <p:extLst>
              <p:ext uri="{D42A27DB-BD31-4B8C-83A1-F6EECF244321}">
                <p14:modId xmlns:p14="http://schemas.microsoft.com/office/powerpoint/2010/main" val="2479033906"/>
              </p:ext>
            </p:extLst>
          </p:nvPr>
        </p:nvGraphicFramePr>
        <p:xfrm>
          <a:off x="899592" y="3789040"/>
          <a:ext cx="7618075" cy="785614"/>
        </p:xfrm>
        <a:graphic>
          <a:graphicData uri="http://schemas.openxmlformats.org/presentationml/2006/ole">
            <mc:AlternateContent xmlns:mc="http://schemas.openxmlformats.org/markup-compatibility/2006">
              <mc:Choice xmlns:v="urn:schemas-microsoft-com:vml" Requires="v">
                <p:oleObj spid="_x0000_s7217" name="Equation" r:id="rId3" imgW="4063680" imgH="419040" progId="Equation.3">
                  <p:embed/>
                </p:oleObj>
              </mc:Choice>
              <mc:Fallback>
                <p:oleObj name="Equation" r:id="rId3" imgW="4063680" imgH="419040" progId="Equation.3">
                  <p:embed/>
                  <p:pic>
                    <p:nvPicPr>
                      <p:cNvPr id="0" name=""/>
                      <p:cNvPicPr/>
                      <p:nvPr/>
                    </p:nvPicPr>
                    <p:blipFill>
                      <a:blip r:embed="rId4"/>
                      <a:stretch>
                        <a:fillRect/>
                      </a:stretch>
                    </p:blipFill>
                    <p:spPr>
                      <a:xfrm>
                        <a:off x="899592" y="3789040"/>
                        <a:ext cx="7618075" cy="785614"/>
                      </a:xfrm>
                      <a:prstGeom prst="rect">
                        <a:avLst/>
                      </a:prstGeom>
                    </p:spPr>
                  </p:pic>
                </p:oleObj>
              </mc:Fallback>
            </mc:AlternateContent>
          </a:graphicData>
        </a:graphic>
      </p:graphicFrame>
    </p:spTree>
    <p:extLst>
      <p:ext uri="{BB962C8B-B14F-4D97-AF65-F5344CB8AC3E}">
        <p14:creationId xmlns:p14="http://schemas.microsoft.com/office/powerpoint/2010/main" val="2467660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Licitálási szabályok: holland árverés</a:t>
            </a:r>
            <a:endParaRPr lang="hu-HU" dirty="0"/>
          </a:p>
        </p:txBody>
      </p:sp>
      <p:sp>
        <p:nvSpPr>
          <p:cNvPr id="3" name="Tartalom helye 2"/>
          <p:cNvSpPr>
            <a:spLocks noGrp="1"/>
          </p:cNvSpPr>
          <p:nvPr>
            <p:ph idx="1"/>
          </p:nvPr>
        </p:nvSpPr>
        <p:spPr>
          <a:xfrm>
            <a:off x="457200" y="1600200"/>
            <a:ext cx="8229600" cy="5141168"/>
          </a:xfrm>
        </p:spPr>
        <p:txBody>
          <a:bodyPr>
            <a:normAutofit lnSpcReduction="10000"/>
          </a:bodyPr>
          <a:lstStyle/>
          <a:p>
            <a:r>
              <a:rPr lang="hu-HU" dirty="0" smtClean="0"/>
              <a:t>Ebben a formában az árvereztető egy magas ár kikiáltásával nyit. Ezt fokozatosan, lépésenként csökkenti egészen addig, amíg valaki hajlandó lesz megvenni a jószágot.</a:t>
            </a:r>
          </a:p>
          <a:p>
            <a:r>
              <a:rPr lang="hu-HU" dirty="0" smtClean="0"/>
              <a:t>A gyakorlatban a „kikiáltó” gyakran egy </a:t>
            </a:r>
            <a:r>
              <a:rPr lang="hu-HU" dirty="0" err="1" smtClean="0"/>
              <a:t>kijelző-vel</a:t>
            </a:r>
            <a:r>
              <a:rPr lang="hu-HU" dirty="0" smtClean="0"/>
              <a:t> felszerelt mechanikus eszköz, amely egyre alacsonyabb értéket jelez az árverés előre- </a:t>
            </a:r>
            <a:r>
              <a:rPr lang="hu-HU" dirty="0" err="1" smtClean="0"/>
              <a:t>haladtával</a:t>
            </a:r>
            <a:r>
              <a:rPr lang="hu-HU" dirty="0" smtClean="0"/>
              <a:t>. A holland árverés gyorsan lezajlik, ami egyike a legfőbb értékeinek.</a:t>
            </a:r>
          </a:p>
          <a:p>
            <a:r>
              <a:rPr lang="hu-HU" dirty="0" smtClean="0"/>
              <a:t>H-ban sajtok és virágok eladására használják. </a:t>
            </a:r>
            <a:endParaRPr lang="hu-HU"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rangsorolás értékelése</a:t>
            </a:r>
            <a:endParaRPr lang="hu-HU" dirty="0"/>
          </a:p>
        </p:txBody>
      </p:sp>
      <p:sp>
        <p:nvSpPr>
          <p:cNvPr id="4" name="Tartalom helye 3"/>
          <p:cNvSpPr>
            <a:spLocks noGrp="1"/>
          </p:cNvSpPr>
          <p:nvPr>
            <p:ph sz="half" idx="1"/>
          </p:nvPr>
        </p:nvSpPr>
        <p:spPr>
          <a:xfrm>
            <a:off x="457200" y="1600200"/>
            <a:ext cx="4038600" cy="4997152"/>
          </a:xfrm>
        </p:spPr>
        <p:txBody>
          <a:bodyPr>
            <a:normAutofit/>
          </a:bodyPr>
          <a:lstStyle/>
          <a:p>
            <a:r>
              <a:rPr lang="hu-HU" dirty="0" smtClean="0"/>
              <a:t>Ez segítheti az árverező profitjának növelését.</a:t>
            </a:r>
          </a:p>
          <a:p>
            <a:r>
              <a:rPr lang="hu-HU" dirty="0" smtClean="0"/>
              <a:t>Több bevétel származik egy olyan hirdetőből, aki csak 1$-t fizet kattintásonként, de napi 100-an kattintanak rá, mint aki 10$-t hajlandó fizetni, de várhatóan csak napi 1 kattintást kap.</a:t>
            </a:r>
            <a:endParaRPr lang="hu-HU" dirty="0"/>
          </a:p>
        </p:txBody>
      </p:sp>
      <p:sp>
        <p:nvSpPr>
          <p:cNvPr id="5" name="Tartalom helye 4"/>
          <p:cNvSpPr>
            <a:spLocks noGrp="1"/>
          </p:cNvSpPr>
          <p:nvPr>
            <p:ph sz="half" idx="2"/>
          </p:nvPr>
        </p:nvSpPr>
        <p:spPr>
          <a:xfrm>
            <a:off x="4648200" y="1600200"/>
            <a:ext cx="4038600" cy="4997152"/>
          </a:xfrm>
        </p:spPr>
        <p:txBody>
          <a:bodyPr>
            <a:normAutofit/>
          </a:bodyPr>
          <a:lstStyle/>
          <a:p>
            <a:r>
              <a:rPr lang="hu-HU" dirty="0" smtClean="0"/>
              <a:t>A rangsorolás hasznos a felhasználóknak is.</a:t>
            </a:r>
          </a:p>
          <a:p>
            <a:r>
              <a:rPr lang="hu-HU" dirty="0" smtClean="0"/>
              <a:t>Ha két hirdetésért ugyanakkora összeget licitáltak, akkor a magasabb helyet ált. annak kell kapnia, amelyre többen fognak rákattintani. </a:t>
            </a:r>
          </a:p>
          <a:p>
            <a:r>
              <a:rPr lang="hu-HU" dirty="0" smtClean="0"/>
              <a:t>A felhasználók a </a:t>
            </a:r>
            <a:r>
              <a:rPr lang="hu-HU" dirty="0" err="1" smtClean="0"/>
              <a:t>kattin-tásukkal</a:t>
            </a:r>
            <a:r>
              <a:rPr lang="hu-HU" dirty="0" smtClean="0"/>
              <a:t> „szavaznak”.</a:t>
            </a:r>
            <a:endParaRPr lang="hu-HU" dirty="0"/>
          </a:p>
        </p:txBody>
      </p:sp>
    </p:spTree>
    <p:extLst>
      <p:ext uri="{BB962C8B-B14F-4D97-AF65-F5344CB8AC3E}">
        <p14:creationId xmlns:p14="http://schemas.microsoft.com/office/powerpoint/2010/main" val="24606969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title"/>
          </p:nvPr>
        </p:nvSpPr>
        <p:spPr/>
        <p:txBody>
          <a:bodyPr/>
          <a:lstStyle/>
          <a:p>
            <a:r>
              <a:rPr lang="hu-HU" dirty="0" smtClean="0"/>
              <a:t>Az árverések problémái</a:t>
            </a:r>
            <a:endParaRPr lang="hu-HU" dirty="0"/>
          </a:p>
        </p:txBody>
      </p:sp>
      <p:sp>
        <p:nvSpPr>
          <p:cNvPr id="6" name="Tartalom helye 5"/>
          <p:cNvSpPr>
            <a:spLocks noGrp="1"/>
          </p:cNvSpPr>
          <p:nvPr>
            <p:ph idx="1"/>
          </p:nvPr>
        </p:nvSpPr>
        <p:spPr>
          <a:xfrm>
            <a:off x="457200" y="1600200"/>
            <a:ext cx="8229600" cy="4925144"/>
          </a:xfrm>
        </p:spPr>
        <p:txBody>
          <a:bodyPr>
            <a:normAutofit lnSpcReduction="10000"/>
          </a:bodyPr>
          <a:lstStyle/>
          <a:p>
            <a:r>
              <a:rPr lang="hu-HU" sz="2800" dirty="0" smtClean="0"/>
              <a:t>A rezervációs árnak megfelelő kikiáltási árral kombinált angol árverés (vagy a </a:t>
            </a:r>
            <a:r>
              <a:rPr lang="hu-HU" sz="2800" dirty="0" err="1" smtClean="0"/>
              <a:t>Vickrey-árverés</a:t>
            </a:r>
            <a:r>
              <a:rPr lang="hu-HU" sz="2800" dirty="0" smtClean="0"/>
              <a:t>) rendelkezik azzal a kedvező tulajdonsággal, hogy Pareto-hatékony végeredményre vezet.</a:t>
            </a:r>
          </a:p>
          <a:p>
            <a:r>
              <a:rPr lang="hu-HU" sz="2800" dirty="0" smtClean="0"/>
              <a:t>Ezért előszeretettel használják pl. frekvenciák elosztására (Az Egyesült Államokbeli szabályozó hatóság [FCC] is az angol árverés variációit használta fel a frekvenciák elosztására.)</a:t>
            </a:r>
          </a:p>
          <a:p>
            <a:r>
              <a:rPr lang="hu-HU" sz="2800" dirty="0" smtClean="0"/>
              <a:t>Az angol árverés azonban nem tökéletes, mert teret enged az összejátszásnak; de az árverések kimeneteleit általában is többféleképpen lehet manipulálni.</a:t>
            </a:r>
            <a:endParaRPr lang="hu-HU" sz="2800" dirty="0"/>
          </a:p>
        </p:txBody>
      </p:sp>
    </p:spTree>
    <p:extLst>
      <p:ext uri="{BB962C8B-B14F-4D97-AF65-F5344CB8AC3E}">
        <p14:creationId xmlns:p14="http://schemas.microsoft.com/office/powerpoint/2010/main" val="281786287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licitért való helytállás</a:t>
            </a:r>
            <a:endParaRPr lang="hu-HU" dirty="0"/>
          </a:p>
        </p:txBody>
      </p:sp>
      <p:sp>
        <p:nvSpPr>
          <p:cNvPr id="3" name="Tartalom helye 2"/>
          <p:cNvSpPr>
            <a:spLocks noGrp="1"/>
          </p:cNvSpPr>
          <p:nvPr>
            <p:ph idx="1"/>
          </p:nvPr>
        </p:nvSpPr>
        <p:spPr>
          <a:xfrm>
            <a:off x="467544" y="1412776"/>
            <a:ext cx="8229600" cy="5069160"/>
          </a:xfrm>
        </p:spPr>
        <p:txBody>
          <a:bodyPr/>
          <a:lstStyle/>
          <a:p>
            <a:r>
              <a:rPr lang="hu-HU" dirty="0" smtClean="0"/>
              <a:t>Néhány árverési formában megengedik a licitálóknak, hogy rögtön kiszálljanak, amint kihirdetik a győztes licitet, azaz nem kell helyt állniuk a licitjeikért (pl. letéti biztosítékkal). </a:t>
            </a:r>
          </a:p>
          <a:p>
            <a:r>
              <a:rPr lang="hu-HU" dirty="0" smtClean="0"/>
              <a:t>Ez tág teret nyit a manipulációknak. Pl. ugyanaz a társaság több ajánlatot is benyújthat, és ezek közül csak azért lesz hajlandó helyt állni, amelyik még éppen a nyerést biztosítja számára (így a végeredmény a </a:t>
            </a:r>
            <a:r>
              <a:rPr lang="hu-HU" dirty="0" err="1" smtClean="0"/>
              <a:t>Vickrey-aukcióhoz</a:t>
            </a:r>
            <a:r>
              <a:rPr lang="hu-HU" dirty="0" smtClean="0"/>
              <a:t> hasonló lehet).</a:t>
            </a:r>
            <a:endParaRPr lang="hu-HU" dirty="0"/>
          </a:p>
        </p:txBody>
      </p:sp>
    </p:spTree>
    <p:extLst>
      <p:ext uri="{BB962C8B-B14F-4D97-AF65-F5344CB8AC3E}">
        <p14:creationId xmlns:p14="http://schemas.microsoft.com/office/powerpoint/2010/main" val="114046165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Ajánlat „kívülről történő” manipulálása</a:t>
            </a:r>
            <a:endParaRPr lang="hu-HU" dirty="0"/>
          </a:p>
        </p:txBody>
      </p:sp>
      <p:sp>
        <p:nvSpPr>
          <p:cNvPr id="3" name="Tartalom helye 2"/>
          <p:cNvSpPr>
            <a:spLocks noGrp="1"/>
          </p:cNvSpPr>
          <p:nvPr>
            <p:ph idx="1"/>
          </p:nvPr>
        </p:nvSpPr>
        <p:spPr/>
        <p:txBody>
          <a:bodyPr>
            <a:normAutofit/>
          </a:bodyPr>
          <a:lstStyle/>
          <a:p>
            <a:r>
              <a:rPr lang="hu-HU" dirty="0" smtClean="0"/>
              <a:t>A manipuláció egyik jól ismert módszere, ha az eladók a saját tárgyaikra fiktív ajánlatokat tesznek. Ezzel a fajta csalással online árveréseknél is gyakran lehet találkozni.</a:t>
            </a:r>
          </a:p>
          <a:p>
            <a:r>
              <a:rPr lang="hu-HU" dirty="0" smtClean="0"/>
              <a:t>Pl. ékszerész online értékesítette készleteit. A tételekhez nem adott meg kikiáltási árat, de utasította az alkalmazottait, hogy az ár felhajtása érdekében licitáljanak a termékekre.</a:t>
            </a:r>
            <a:endParaRPr lang="hu-HU" dirty="0"/>
          </a:p>
        </p:txBody>
      </p:sp>
    </p:spTree>
    <p:extLst>
      <p:ext uri="{BB962C8B-B14F-4D97-AF65-F5344CB8AC3E}">
        <p14:creationId xmlns:p14="http://schemas.microsoft.com/office/powerpoint/2010/main" val="18534083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p:txBody>
          <a:bodyPr/>
          <a:lstStyle/>
          <a:p>
            <a:r>
              <a:rPr lang="hu-HU" dirty="0" smtClean="0"/>
              <a:t>Egyéb érdekességek</a:t>
            </a:r>
            <a:endParaRPr lang="hu-HU" dirty="0"/>
          </a:p>
        </p:txBody>
      </p:sp>
      <p:sp>
        <p:nvSpPr>
          <p:cNvPr id="5" name="Szöveg helye 4"/>
          <p:cNvSpPr>
            <a:spLocks noGrp="1"/>
          </p:cNvSpPr>
          <p:nvPr>
            <p:ph type="body" idx="1"/>
          </p:nvPr>
        </p:nvSpPr>
        <p:spPr/>
        <p:txBody>
          <a:bodyPr/>
          <a:lstStyle/>
          <a:p>
            <a:r>
              <a:rPr lang="hu-HU" dirty="0" smtClean="0"/>
              <a:t>Válogatott fejezetek </a:t>
            </a:r>
            <a:r>
              <a:rPr lang="hu-HU" dirty="0" smtClean="0"/>
              <a:t>közgazdaságtanból </a:t>
            </a:r>
            <a:r>
              <a:rPr lang="hu-HU" dirty="0" smtClean="0"/>
              <a:t>– árverések</a:t>
            </a:r>
            <a:endParaRPr lang="hu-HU" dirty="0"/>
          </a:p>
        </p:txBody>
      </p:sp>
    </p:spTree>
    <p:extLst>
      <p:ext uri="{BB962C8B-B14F-4D97-AF65-F5344CB8AC3E}">
        <p14:creationId xmlns:p14="http://schemas.microsoft.com/office/powerpoint/2010/main" val="24105898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Közös értékelésű árverések</a:t>
            </a:r>
            <a:endParaRPr lang="hu-HU" dirty="0"/>
          </a:p>
        </p:txBody>
      </p:sp>
      <p:sp>
        <p:nvSpPr>
          <p:cNvPr id="3" name="Tartalom helye 2"/>
          <p:cNvSpPr>
            <a:spLocks noGrp="1"/>
          </p:cNvSpPr>
          <p:nvPr>
            <p:ph idx="1"/>
          </p:nvPr>
        </p:nvSpPr>
        <p:spPr>
          <a:xfrm>
            <a:off x="457200" y="1600200"/>
            <a:ext cx="8229600" cy="4925144"/>
          </a:xfrm>
        </p:spPr>
        <p:txBody>
          <a:bodyPr/>
          <a:lstStyle/>
          <a:p>
            <a:r>
              <a:rPr lang="hu-HU" dirty="0" smtClean="0"/>
              <a:t>A közös értékelésű árverések esetében az árverésre kerülő jószágnak ugyanaz az értéke minden résztvevő számára. </a:t>
            </a:r>
          </a:p>
          <a:p>
            <a:r>
              <a:rPr lang="hu-HU" dirty="0" smtClean="0"/>
              <a:t>Pl. ilyen lehet egy olajmezőre értékesített kitermelési koncesszió, ha mindenki számára ugyanaz a kitermelési technológia elérhető.</a:t>
            </a:r>
          </a:p>
          <a:p>
            <a:r>
              <a:rPr lang="hu-HU" dirty="0" smtClean="0"/>
              <a:t>A földben lévő olaj értéke elvileg ugyanaz lesz az összes licitáló számára, bár különböző becsléseik lehetnek erről az értékről.</a:t>
            </a:r>
            <a:endParaRPr lang="hu-HU" dirty="0"/>
          </a:p>
        </p:txBody>
      </p:sp>
    </p:spTree>
    <p:extLst>
      <p:ext uri="{BB962C8B-B14F-4D97-AF65-F5344CB8AC3E}">
        <p14:creationId xmlns:p14="http://schemas.microsoft.com/office/powerpoint/2010/main" val="323830193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smtClean="0"/>
              <a:t>A „győzelem átka”</a:t>
            </a:r>
            <a:endParaRPr lang="hu-HU" dirty="0"/>
          </a:p>
        </p:txBody>
      </p:sp>
      <p:sp>
        <p:nvSpPr>
          <p:cNvPr id="3" name="Tartalom helye 2"/>
          <p:cNvSpPr>
            <a:spLocks noGrp="1"/>
          </p:cNvSpPr>
          <p:nvPr>
            <p:ph idx="1"/>
          </p:nvPr>
        </p:nvSpPr>
        <p:spPr>
          <a:xfrm>
            <a:off x="457200" y="1600200"/>
            <a:ext cx="8229600" cy="5069160"/>
          </a:xfrm>
        </p:spPr>
        <p:txBody>
          <a:bodyPr>
            <a:normAutofit lnSpcReduction="10000"/>
          </a:bodyPr>
          <a:lstStyle/>
          <a:p>
            <a:r>
              <a:rPr lang="hu-HU" dirty="0" smtClean="0"/>
              <a:t>Legyen </a:t>
            </a:r>
            <a:r>
              <a:rPr lang="hu-HU" i="1" dirty="0" smtClean="0"/>
              <a:t>v</a:t>
            </a:r>
            <a:r>
              <a:rPr lang="hu-HU" dirty="0" smtClean="0"/>
              <a:t> + </a:t>
            </a:r>
            <a:r>
              <a:rPr lang="el-GR" dirty="0" smtClean="0"/>
              <a:t>ε</a:t>
            </a:r>
            <a:r>
              <a:rPr lang="hu-HU" baseline="-25000" dirty="0" smtClean="0"/>
              <a:t>i</a:t>
            </a:r>
            <a:r>
              <a:rPr lang="hu-HU" dirty="0" smtClean="0"/>
              <a:t> az i. licitáló értékbecslése, ahol </a:t>
            </a:r>
            <a:r>
              <a:rPr lang="hu-HU" i="1" dirty="0" smtClean="0"/>
              <a:t>v</a:t>
            </a:r>
            <a:r>
              <a:rPr lang="hu-HU" dirty="0" smtClean="0"/>
              <a:t> a jószág valódi értéke, </a:t>
            </a:r>
            <a:r>
              <a:rPr lang="el-GR" dirty="0"/>
              <a:t>ε</a:t>
            </a:r>
            <a:r>
              <a:rPr lang="hu-HU" baseline="-25000" dirty="0"/>
              <a:t>i </a:t>
            </a:r>
            <a:r>
              <a:rPr lang="hu-HU" dirty="0" smtClean="0"/>
              <a:t>pedig az i. licitáló becslésével kapcsolatos „hiba” értéke.</a:t>
            </a:r>
          </a:p>
          <a:p>
            <a:r>
              <a:rPr lang="hu-HU" dirty="0" smtClean="0"/>
              <a:t>Milyen ajánlatot tegyen az i. licitáló, ha a tárgyat zárt licites árverésen értékesítik?</a:t>
            </a:r>
          </a:p>
          <a:p>
            <a:r>
              <a:rPr lang="hu-HU" dirty="0" smtClean="0"/>
              <a:t>Ha minden játékos a saját becslésének megfelelő licitet adna, akkor a legmagasabb </a:t>
            </a:r>
            <a:r>
              <a:rPr lang="el-GR" dirty="0"/>
              <a:t>ε</a:t>
            </a:r>
            <a:r>
              <a:rPr lang="hu-HU" baseline="-25000" dirty="0"/>
              <a:t>i</a:t>
            </a:r>
            <a:r>
              <a:rPr lang="hu-HU" dirty="0" smtClean="0"/>
              <a:t> hibaértékkel, </a:t>
            </a:r>
            <a:r>
              <a:rPr lang="el-GR" dirty="0" smtClean="0"/>
              <a:t>ε</a:t>
            </a:r>
            <a:r>
              <a:rPr lang="hu-HU" baseline="-25000" dirty="0" err="1" smtClean="0"/>
              <a:t>max</a:t>
            </a:r>
            <a:r>
              <a:rPr lang="hu-HU" dirty="0" err="1" smtClean="0"/>
              <a:t>-szal</a:t>
            </a:r>
            <a:r>
              <a:rPr lang="hu-HU" dirty="0" smtClean="0"/>
              <a:t> rendelkező személy fogja megszerezni a jószágot. Azonban, ha  </a:t>
            </a:r>
            <a:r>
              <a:rPr lang="el-GR" dirty="0" smtClean="0"/>
              <a:t>ε</a:t>
            </a:r>
            <a:r>
              <a:rPr lang="hu-HU" baseline="-25000" dirty="0" err="1" smtClean="0"/>
              <a:t>max</a:t>
            </a:r>
            <a:r>
              <a:rPr lang="hu-HU" dirty="0"/>
              <a:t> </a:t>
            </a:r>
            <a:r>
              <a:rPr lang="hu-HU" dirty="0" smtClean="0"/>
              <a:t>&gt; 0, a tárgy </a:t>
            </a:r>
            <a:r>
              <a:rPr lang="hu-HU" i="1" dirty="0" smtClean="0"/>
              <a:t>valódi értékénél</a:t>
            </a:r>
            <a:r>
              <a:rPr lang="hu-HU" dirty="0" smtClean="0"/>
              <a:t> többet fizet!</a:t>
            </a:r>
            <a:endParaRPr lang="hu-HU" dirty="0"/>
          </a:p>
        </p:txBody>
      </p:sp>
    </p:spTree>
    <p:extLst>
      <p:ext uri="{BB962C8B-B14F-4D97-AF65-F5344CB8AC3E}">
        <p14:creationId xmlns:p14="http://schemas.microsoft.com/office/powerpoint/2010/main" val="418782101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„győzelem átka” II.</a:t>
            </a:r>
            <a:endParaRPr lang="hu-HU" dirty="0"/>
          </a:p>
        </p:txBody>
      </p:sp>
      <p:sp>
        <p:nvSpPr>
          <p:cNvPr id="3" name="Tartalom helye 2"/>
          <p:cNvSpPr>
            <a:spLocks noGrp="1"/>
          </p:cNvSpPr>
          <p:nvPr>
            <p:ph idx="1"/>
          </p:nvPr>
        </p:nvSpPr>
        <p:spPr>
          <a:xfrm>
            <a:off x="457200" y="1600200"/>
            <a:ext cx="8229600" cy="5069160"/>
          </a:xfrm>
        </p:spPr>
        <p:txBody>
          <a:bodyPr>
            <a:normAutofit lnSpcReduction="10000"/>
          </a:bodyPr>
          <a:lstStyle/>
          <a:p>
            <a:r>
              <a:rPr lang="hu-HU" dirty="0" smtClean="0"/>
              <a:t>Erre mondják, hogy ez a „győzelem átka”, ha a licitáló nyer ugyan az árverésen, de ez azért történik meg, mert túlbecsüli a jószág értékét.</a:t>
            </a:r>
          </a:p>
          <a:p>
            <a:r>
              <a:rPr lang="hu-HU" dirty="0" smtClean="0"/>
              <a:t>A közös értékelésű árveréseken az optimális stratégia az lesz, ha a saját értékbecslésünknél alacsonyabb ajánlatot teszünk, minél nagyobb a licitálók száma, annál alacsonyabbat.</a:t>
            </a:r>
          </a:p>
          <a:p>
            <a:r>
              <a:rPr lang="hu-HU" dirty="0" smtClean="0"/>
              <a:t>Ha öt licitáló közül adjuk a legjobb ajánlatot, akkor csak túlzottan optimisták vagyunk, de ha húsz közül, akkor ez nem sok jót jelenthet. </a:t>
            </a:r>
          </a:p>
        </p:txBody>
      </p:sp>
    </p:spTree>
    <p:extLst>
      <p:ext uri="{BB962C8B-B14F-4D97-AF65-F5344CB8AC3E}">
        <p14:creationId xmlns:p14="http://schemas.microsoft.com/office/powerpoint/2010/main" val="348655895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kétoldalú párosítás problémája</a:t>
            </a:r>
            <a:endParaRPr lang="hu-HU" dirty="0"/>
          </a:p>
        </p:txBody>
      </p:sp>
      <p:sp>
        <p:nvSpPr>
          <p:cNvPr id="3" name="Tartalom helye 2"/>
          <p:cNvSpPr>
            <a:spLocks noGrp="1"/>
          </p:cNvSpPr>
          <p:nvPr>
            <p:ph idx="1"/>
          </p:nvPr>
        </p:nvSpPr>
        <p:spPr/>
        <p:txBody>
          <a:bodyPr>
            <a:normAutofit lnSpcReduction="10000"/>
          </a:bodyPr>
          <a:lstStyle/>
          <a:p>
            <a:r>
              <a:rPr lang="hu-HU" dirty="0" smtClean="0"/>
              <a:t>Sok példát lehet találni a kétoldalú párosítás problémájára, amelyben a „fogyasztóknak” egymásnak kölcsönösen meg kell felelniük.</a:t>
            </a:r>
          </a:p>
          <a:p>
            <a:r>
              <a:rPr lang="hu-HU" dirty="0" smtClean="0"/>
              <a:t>Sok férfi, illetve nő esetében ezt a párosítást egy partnerkereső cég vagy házasságközvetítő végzi, a felvételire jelentkezőket felvételin kapcsolják össze a megfelelő egyetemekkel, illetve hasonló programok léteznek a rezidensek és a kórházak párosítására is.</a:t>
            </a:r>
            <a:endParaRPr lang="hu-HU" dirty="0"/>
          </a:p>
        </p:txBody>
      </p:sp>
    </p:spTree>
    <p:extLst>
      <p:ext uri="{BB962C8B-B14F-4D97-AF65-F5344CB8AC3E}">
        <p14:creationId xmlns:p14="http://schemas.microsoft.com/office/powerpoint/2010/main" val="110303422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Az alapprobléma </a:t>
            </a:r>
            <a:br>
              <a:rPr lang="hu-HU" dirty="0" smtClean="0"/>
            </a:br>
            <a:r>
              <a:rPr lang="hu-HU" dirty="0" smtClean="0"/>
              <a:t>rezidensekre definiálva</a:t>
            </a:r>
            <a:endParaRPr lang="hu-HU" dirty="0"/>
          </a:p>
        </p:txBody>
      </p:sp>
      <p:sp>
        <p:nvSpPr>
          <p:cNvPr id="3" name="Tartalom helye 2"/>
          <p:cNvSpPr>
            <a:spLocks noGrp="1"/>
          </p:cNvSpPr>
          <p:nvPr>
            <p:ph idx="1"/>
          </p:nvPr>
        </p:nvSpPr>
        <p:spPr>
          <a:xfrm>
            <a:off x="457200" y="1600200"/>
            <a:ext cx="8229600" cy="4925144"/>
          </a:xfrm>
        </p:spPr>
        <p:txBody>
          <a:bodyPr>
            <a:normAutofit/>
          </a:bodyPr>
          <a:lstStyle/>
          <a:p>
            <a:r>
              <a:rPr lang="hu-HU" dirty="0" smtClean="0"/>
              <a:t>Tegyük fel, hogy van n számú kórházi osztály, és ugyanannyi rezidens, és egy programnak úgy kell összepárosítani őket, hogy minél inkább megfeleljenek egymásnak.</a:t>
            </a:r>
          </a:p>
          <a:p>
            <a:r>
              <a:rPr lang="hu-HU" dirty="0" smtClean="0"/>
              <a:t>Az egyszerűség kedvéért tegyük fel, hogy a sorrendben nincsenek döntetlenek (közömbös osztályok és rezidensek), és minden pozíciót be szeretnénk tölteni (nem szeretnénk munkanélküli rezidenseket/üres pozíciókat).</a:t>
            </a:r>
          </a:p>
          <a:p>
            <a:endParaRPr lang="hu-HU" dirty="0"/>
          </a:p>
        </p:txBody>
      </p:sp>
    </p:spTree>
    <p:extLst>
      <p:ext uri="{BB962C8B-B14F-4D97-AF65-F5344CB8AC3E}">
        <p14:creationId xmlns:p14="http://schemas.microsoft.com/office/powerpoint/2010/main" val="237274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Licitálási szabályok: zárt licites árverés</a:t>
            </a:r>
            <a:br>
              <a:rPr lang="hu-HU" dirty="0" smtClean="0"/>
            </a:br>
            <a:r>
              <a:rPr lang="hu-HU" dirty="0" smtClean="0"/>
              <a:t>(fordított változata: közbeszerzéseknél)</a:t>
            </a:r>
            <a:endParaRPr lang="hu-HU" dirty="0"/>
          </a:p>
        </p:txBody>
      </p:sp>
      <p:sp>
        <p:nvSpPr>
          <p:cNvPr id="3" name="Tartalom helye 2"/>
          <p:cNvSpPr>
            <a:spLocks noGrp="1"/>
          </p:cNvSpPr>
          <p:nvPr>
            <p:ph idx="1"/>
          </p:nvPr>
        </p:nvSpPr>
        <p:spPr>
          <a:xfrm>
            <a:off x="457200" y="1600200"/>
            <a:ext cx="8229600" cy="4925144"/>
          </a:xfrm>
        </p:spPr>
        <p:txBody>
          <a:bodyPr/>
          <a:lstStyle/>
          <a:p>
            <a:r>
              <a:rPr lang="hu-HU" dirty="0" smtClean="0"/>
              <a:t>Ebben a típusban mindegyik licitáló leírja egy darab papírra az ajánlatát és egy lezárt borítékba helyezi. A borítékokat összegyűjtik, majd kinyitják, és a jószágot a legmagasabb ajánlatot tevő kapja, miután kifizette a kikiáltónak az általa ajánlott összeget.</a:t>
            </a:r>
          </a:p>
          <a:p>
            <a:r>
              <a:rPr lang="hu-HU" dirty="0" smtClean="0"/>
              <a:t>Ha van kikiáltási ár, és valamennyi licit kisebb annál, akkor senki sem kapja meg az árut. </a:t>
            </a:r>
          </a:p>
          <a:p>
            <a:r>
              <a:rPr lang="hu-HU" dirty="0" smtClean="0"/>
              <a:t>Gyakran használják építési beruházásoknál.</a:t>
            </a:r>
            <a:endParaRPr lang="hu-HU"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„stabil párosítás” követelménye</a:t>
            </a:r>
            <a:endParaRPr lang="hu-HU" dirty="0"/>
          </a:p>
        </p:txBody>
      </p:sp>
      <p:sp>
        <p:nvSpPr>
          <p:cNvPr id="3" name="Tartalom helye 2"/>
          <p:cNvSpPr>
            <a:spLocks noGrp="1"/>
          </p:cNvSpPr>
          <p:nvPr>
            <p:ph idx="1"/>
          </p:nvPr>
        </p:nvSpPr>
        <p:spPr>
          <a:xfrm>
            <a:off x="457200" y="1600200"/>
            <a:ext cx="8229600" cy="4853136"/>
          </a:xfrm>
        </p:spPr>
        <p:txBody>
          <a:bodyPr/>
          <a:lstStyle/>
          <a:p>
            <a:r>
              <a:rPr lang="hu-HU" dirty="0" smtClean="0"/>
              <a:t>Egy lehetséges cél az, hogy a párosítás „stabil” legyen, ami ebben az összefüggésben azt jelenti, hogy ha van olyan rezidens, aki egy másik osztályt részesítene előnyben a program által kijelölttel szemben, akkor az a kórházi osztály nem ezt a pályázót, hanem a pozíció jelenlegi betöltőjét részesíti előnyben.</a:t>
            </a:r>
            <a:endParaRPr lang="hu-HU" dirty="0"/>
          </a:p>
        </p:txBody>
      </p:sp>
    </p:spTree>
    <p:extLst>
      <p:ext uri="{BB962C8B-B14F-4D97-AF65-F5344CB8AC3E}">
        <p14:creationId xmlns:p14="http://schemas.microsoft.com/office/powerpoint/2010/main" val="415424631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Halasztott elfogadási algoritmus</a:t>
            </a:r>
            <a:endParaRPr lang="hu-HU" dirty="0"/>
          </a:p>
        </p:txBody>
      </p:sp>
      <p:sp>
        <p:nvSpPr>
          <p:cNvPr id="3" name="Tartalom helye 2"/>
          <p:cNvSpPr>
            <a:spLocks noGrp="1"/>
          </p:cNvSpPr>
          <p:nvPr>
            <p:ph idx="1"/>
          </p:nvPr>
        </p:nvSpPr>
        <p:spPr>
          <a:xfrm>
            <a:off x="457200" y="1600200"/>
            <a:ext cx="8229600" cy="5141168"/>
          </a:xfrm>
        </p:spPr>
        <p:txBody>
          <a:bodyPr>
            <a:normAutofit lnSpcReduction="10000"/>
          </a:bodyPr>
          <a:lstStyle/>
          <a:p>
            <a:r>
              <a:rPr lang="hu-HU" sz="2800" dirty="0" smtClean="0"/>
              <a:t>Bebizonyítható, hogy ilyen stabil párosítás mindig létezik, és viszonylag könnyű kialakítani. (</a:t>
            </a:r>
            <a:r>
              <a:rPr lang="hu-HU" sz="2800" dirty="0" smtClean="0">
                <a:sym typeface="Wingdings" panose="05000000000000000000" pitchFamily="2" charset="2"/>
              </a:rPr>
              <a:t></a:t>
            </a:r>
            <a:r>
              <a:rPr lang="hu-HU" sz="2800" dirty="0" err="1" smtClean="0">
                <a:sym typeface="Wingdings" panose="05000000000000000000" pitchFamily="2" charset="2"/>
              </a:rPr>
              <a:t>Shapley</a:t>
            </a:r>
            <a:r>
              <a:rPr lang="hu-HU" sz="2800" dirty="0" smtClean="0">
                <a:sym typeface="Wingdings" panose="05000000000000000000" pitchFamily="2" charset="2"/>
              </a:rPr>
              <a:t>)</a:t>
            </a:r>
            <a:endParaRPr lang="hu-HU" sz="2800" dirty="0" smtClean="0"/>
          </a:p>
          <a:p>
            <a:r>
              <a:rPr lang="hu-HU" sz="2800" dirty="0" smtClean="0"/>
              <a:t>Az ún. halasztott elfogadási algoritmus lépései:</a:t>
            </a:r>
          </a:p>
          <a:p>
            <a:pPr marL="514350" indent="-514350">
              <a:buFont typeface="+mj-lt"/>
              <a:buAutoNum type="arabicPeriod"/>
            </a:pPr>
            <a:r>
              <a:rPr lang="hu-HU" sz="2800" dirty="0" smtClean="0"/>
              <a:t>Mindegyik rezidens jelentkezését elküldik az általa legmegfelelőbbnek tartott kórházi osztályra.</a:t>
            </a:r>
          </a:p>
          <a:p>
            <a:pPr marL="514350" indent="-514350">
              <a:buFont typeface="+mj-lt"/>
              <a:buAutoNum type="arabicPeriod"/>
            </a:pPr>
            <a:r>
              <a:rPr lang="hu-HU" sz="2800" dirty="0" smtClean="0"/>
              <a:t>Mindegyik osztály rögzíti a jelentkezéseket, és a jelentkezők közül elfogadják a legalkalmasabbat.</a:t>
            </a:r>
          </a:p>
          <a:p>
            <a:pPr marL="514350" indent="-514350">
              <a:buFont typeface="+mj-lt"/>
              <a:buAutoNum type="arabicPeriod"/>
            </a:pPr>
            <a:r>
              <a:rPr lang="hu-HU" sz="2800" dirty="0" smtClean="0"/>
              <a:t>Az elutasított rezidensek jelentkezéseit elküldik a preferencia-sorrendjükben következő osztálynak.</a:t>
            </a:r>
          </a:p>
          <a:p>
            <a:pPr marL="514350" indent="-514350">
              <a:buFont typeface="+mj-lt"/>
              <a:buAutoNum type="arabicPeriod"/>
            </a:pPr>
            <a:r>
              <a:rPr lang="hu-HU" sz="2800" dirty="0" smtClean="0"/>
              <a:t>Folytatódik a 2. lépéssel, mindaddig, amíg mindegyik rezidens kórházi osztályra talál.</a:t>
            </a:r>
          </a:p>
        </p:txBody>
      </p:sp>
    </p:spTree>
    <p:extLst>
      <p:ext uri="{BB962C8B-B14F-4D97-AF65-F5344CB8AC3E}">
        <p14:creationId xmlns:p14="http://schemas.microsoft.com/office/powerpoint/2010/main" val="348644692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algoritmus megfelelősége</a:t>
            </a:r>
            <a:endParaRPr lang="hu-HU" dirty="0"/>
          </a:p>
        </p:txBody>
      </p:sp>
      <p:sp>
        <p:nvSpPr>
          <p:cNvPr id="3" name="Tartalom helye 2"/>
          <p:cNvSpPr>
            <a:spLocks noGrp="1"/>
          </p:cNvSpPr>
          <p:nvPr>
            <p:ph idx="1"/>
          </p:nvPr>
        </p:nvSpPr>
        <p:spPr>
          <a:xfrm>
            <a:off x="467544" y="1484784"/>
            <a:ext cx="8229600" cy="5141168"/>
          </a:xfrm>
        </p:spPr>
        <p:txBody>
          <a:bodyPr>
            <a:normAutofit lnSpcReduction="10000"/>
          </a:bodyPr>
          <a:lstStyle/>
          <a:p>
            <a:r>
              <a:rPr lang="hu-HU" dirty="0" smtClean="0"/>
              <a:t>Ez az algoritmus mindig stabil párosítást hoz létre, abban az értelemben, hogy egy rezidens sem tud olyan, általa inkább preferált helyre átjelentkezni, ahol őt preferálnák a jelenlegi rezidensükkel szemben. Bizonyítás:</a:t>
            </a:r>
          </a:p>
          <a:p>
            <a:r>
              <a:rPr lang="hu-HU" dirty="0" err="1" smtClean="0"/>
              <a:t>Tfh</a:t>
            </a:r>
            <a:r>
              <a:rPr lang="hu-HU" dirty="0" smtClean="0"/>
              <a:t>. van olyan rezidens, aki másik osztályt részesítene előnyben. Ekkor viszont oda már korábban elküldték a jelentkezését. Ha az illető kórházi osztály őket preferálta volna a jelenlegi rezidenssel szemben, akkor a jelenlegit már vissza kellett volna utasítaniuk.  </a:t>
            </a:r>
            <a:endParaRPr lang="hu-HU" dirty="0"/>
          </a:p>
        </p:txBody>
      </p:sp>
    </p:spTree>
    <p:extLst>
      <p:ext uri="{BB962C8B-B14F-4D97-AF65-F5344CB8AC3E}">
        <p14:creationId xmlns:p14="http://schemas.microsoft.com/office/powerpoint/2010/main" val="279444468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algoritmus egyéb tulajdonságai</a:t>
            </a:r>
            <a:endParaRPr lang="hu-HU" dirty="0"/>
          </a:p>
        </p:txBody>
      </p:sp>
      <p:sp>
        <p:nvSpPr>
          <p:cNvPr id="3" name="Tartalom helye 2"/>
          <p:cNvSpPr>
            <a:spLocks noGrp="1"/>
          </p:cNvSpPr>
          <p:nvPr>
            <p:ph idx="1"/>
          </p:nvPr>
        </p:nvSpPr>
        <p:spPr>
          <a:xfrm>
            <a:off x="467544" y="1484784"/>
            <a:ext cx="8229600" cy="5040560"/>
          </a:xfrm>
        </p:spPr>
        <p:txBody>
          <a:bodyPr>
            <a:normAutofit lnSpcReduction="10000"/>
          </a:bodyPr>
          <a:lstStyle/>
          <a:p>
            <a:r>
              <a:rPr lang="hu-HU" dirty="0" smtClean="0"/>
              <a:t>Ez az algoritmus a lehető legjobb stabil elrendezés a rezidensek számára abban az értelemben, hogy ezt a párosítást mindegyikük előnyben részesíti bármely más </a:t>
            </a:r>
            <a:r>
              <a:rPr lang="hu-HU" i="1" dirty="0" smtClean="0"/>
              <a:t>stabil</a:t>
            </a:r>
            <a:r>
              <a:rPr lang="hu-HU" dirty="0" smtClean="0"/>
              <a:t> elrendezéssel szemben.</a:t>
            </a:r>
          </a:p>
          <a:p>
            <a:r>
              <a:rPr lang="hu-HU" dirty="0" smtClean="0"/>
              <a:t>Eredetileg fordított szereposztást használtak, és a kórházak ajánlatait „küldték meg” a rezidenseknek; ez számukra eredményezett optimális stabil párosítást (de amikor ez kitudódott, meg kellett változtatniuk).</a:t>
            </a:r>
            <a:endParaRPr lang="hu-HU" dirty="0"/>
          </a:p>
        </p:txBody>
      </p:sp>
    </p:spTree>
    <p:extLst>
      <p:ext uri="{BB962C8B-B14F-4D97-AF65-F5344CB8AC3E}">
        <p14:creationId xmlns:p14="http://schemas.microsoft.com/office/powerpoint/2010/main" val="14141197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Mechanizmustervezés</a:t>
            </a:r>
            <a:endParaRPr lang="hu-HU" dirty="0"/>
          </a:p>
        </p:txBody>
      </p:sp>
      <p:sp>
        <p:nvSpPr>
          <p:cNvPr id="3" name="Tartalom helye 2"/>
          <p:cNvSpPr>
            <a:spLocks noGrp="1"/>
          </p:cNvSpPr>
          <p:nvPr>
            <p:ph idx="1"/>
          </p:nvPr>
        </p:nvSpPr>
        <p:spPr/>
        <p:txBody>
          <a:bodyPr>
            <a:normAutofit/>
          </a:bodyPr>
          <a:lstStyle/>
          <a:p>
            <a:r>
              <a:rPr lang="hu-HU" sz="3600" dirty="0" smtClean="0"/>
              <a:t>Az ismertetett árverések és kétoldalú párosítási modellek a gazdasági mechanizmusok példái. </a:t>
            </a:r>
          </a:p>
          <a:p>
            <a:r>
              <a:rPr lang="hu-HU" sz="3600" dirty="0" smtClean="0"/>
              <a:t>Egy gazdasági mechanizmus lényege olyan „játék” vagy „piac” meghatározása, amely valamely kívánatos végeredményhez vezet.</a:t>
            </a:r>
            <a:endParaRPr lang="hu-HU" sz="3600" dirty="0"/>
          </a:p>
        </p:txBody>
      </p:sp>
    </p:spTree>
    <p:extLst>
      <p:ext uri="{BB962C8B-B14F-4D97-AF65-F5344CB8AC3E}">
        <p14:creationId xmlns:p14="http://schemas.microsoft.com/office/powerpoint/2010/main" val="34276239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Példa: festmény-eladás</a:t>
            </a:r>
            <a:endParaRPr lang="hu-HU" dirty="0"/>
          </a:p>
        </p:txBody>
      </p:sp>
      <p:sp>
        <p:nvSpPr>
          <p:cNvPr id="3" name="Tartalom helye 2"/>
          <p:cNvSpPr>
            <a:spLocks noGrp="1"/>
          </p:cNvSpPr>
          <p:nvPr>
            <p:ph idx="1"/>
          </p:nvPr>
        </p:nvSpPr>
        <p:spPr>
          <a:xfrm>
            <a:off x="457200" y="1600200"/>
            <a:ext cx="8229600" cy="4997152"/>
          </a:xfrm>
        </p:spPr>
        <p:txBody>
          <a:bodyPr>
            <a:normAutofit/>
          </a:bodyPr>
          <a:lstStyle/>
          <a:p>
            <a:r>
              <a:rPr lang="hu-HU" sz="2800" dirty="0" smtClean="0"/>
              <a:t>Például egy festményt szeretnénk eladni, és ennek lebonyolításához egy mechanizmust kialakítani. Az árverés lehetne egy ilyen természetes mechanizmus.</a:t>
            </a:r>
          </a:p>
          <a:p>
            <a:r>
              <a:rPr lang="hu-HU" sz="2800" dirty="0" smtClean="0"/>
              <a:t>De mint a korábbi példákból is látszik, az árveréseken belül is sokféle forma közül lehet választani, vannak közük olyanok, amelyek </a:t>
            </a:r>
            <a:r>
              <a:rPr lang="hu-HU" sz="2800" dirty="0" err="1" smtClean="0"/>
              <a:t>Pareto-hatékonyak</a:t>
            </a:r>
            <a:r>
              <a:rPr lang="hu-HU" sz="2800" dirty="0" smtClean="0"/>
              <a:t> (biztosítják, hogy a festmény olyan személyhez kerüljön, aki a legmagasabbra értékeli), de az eladó ezek helyett preferálhat más típusú árveréseket is, amelyek pl. a várható bevételét maximalizálják, azt a kockázatot is felvállalva, hogy a festmény nem kel el.</a:t>
            </a:r>
          </a:p>
          <a:p>
            <a:endParaRPr lang="hu-HU" sz="2800" dirty="0"/>
          </a:p>
        </p:txBody>
      </p:sp>
    </p:spTree>
    <p:extLst>
      <p:ext uri="{BB962C8B-B14F-4D97-AF65-F5344CB8AC3E}">
        <p14:creationId xmlns:p14="http://schemas.microsoft.com/office/powerpoint/2010/main" val="389123550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mechanizmustervezés </a:t>
            </a:r>
            <a:br>
              <a:rPr lang="hu-HU" dirty="0" smtClean="0"/>
            </a:br>
            <a:r>
              <a:rPr lang="hu-HU" dirty="0" smtClean="0"/>
              <a:t>lényege, felhasználhatósága</a:t>
            </a:r>
            <a:endParaRPr lang="hu-HU" dirty="0"/>
          </a:p>
        </p:txBody>
      </p:sp>
      <p:sp>
        <p:nvSpPr>
          <p:cNvPr id="3" name="Tartalom helye 2"/>
          <p:cNvSpPr>
            <a:spLocks noGrp="1"/>
          </p:cNvSpPr>
          <p:nvPr>
            <p:ph idx="1"/>
          </p:nvPr>
        </p:nvSpPr>
        <p:spPr>
          <a:xfrm>
            <a:off x="457200" y="1600200"/>
            <a:ext cx="8229600" cy="4925144"/>
          </a:xfrm>
        </p:spPr>
        <p:txBody>
          <a:bodyPr>
            <a:normAutofit lnSpcReduction="10000"/>
          </a:bodyPr>
          <a:lstStyle/>
          <a:p>
            <a:r>
              <a:rPr lang="hu-HU" sz="2800" dirty="0" smtClean="0"/>
              <a:t>A mechanizmustervezés lényegét tekintve a játékelmélet inverze. A játékelméletben adott a játékszabályok leírása, és azt kell meghatároznunk, hogy mi lesz a játék kimenetele. </a:t>
            </a:r>
          </a:p>
          <a:p>
            <a:r>
              <a:rPr lang="hu-HU" sz="2800" dirty="0" smtClean="0"/>
              <a:t>A mechanizmustervezésben megvan az elérni kívánt végeredmény leírása, és azt a „játékszabály-rendszert” kell megtalálnunk, amellyel ez elérhető.</a:t>
            </a:r>
          </a:p>
          <a:p>
            <a:r>
              <a:rPr lang="hu-HU" sz="2800" dirty="0" smtClean="0"/>
              <a:t>Az árveréseken és a párosítási problémákon kívül a mechanizmustervezés más területeken is alkalmazható, pl. a szavazási mechanizmusokra, a közjószágok beszerzésére, vagy az </a:t>
            </a:r>
            <a:r>
              <a:rPr lang="hu-HU" sz="2800" dirty="0" err="1" smtClean="0"/>
              <a:t>externáliák</a:t>
            </a:r>
            <a:r>
              <a:rPr lang="hu-HU" sz="2800" dirty="0" smtClean="0"/>
              <a:t> (külső gazdasági hatások) szabályozásának megoldására.</a:t>
            </a:r>
            <a:endParaRPr lang="hu-HU" sz="2800" dirty="0"/>
          </a:p>
        </p:txBody>
      </p:sp>
    </p:spTree>
    <p:extLst>
      <p:ext uri="{BB962C8B-B14F-4D97-AF65-F5344CB8AC3E}">
        <p14:creationId xmlns:p14="http://schemas.microsoft.com/office/powerpoint/2010/main" val="238621436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magáninformációk szerepe</a:t>
            </a:r>
            <a:endParaRPr lang="hu-HU" dirty="0"/>
          </a:p>
        </p:txBody>
      </p:sp>
      <p:sp>
        <p:nvSpPr>
          <p:cNvPr id="3" name="Tartalom helye 2"/>
          <p:cNvSpPr>
            <a:spLocks noGrp="1"/>
          </p:cNvSpPr>
          <p:nvPr>
            <p:ph idx="1"/>
          </p:nvPr>
        </p:nvSpPr>
        <p:spPr/>
        <p:txBody>
          <a:bodyPr>
            <a:normAutofit lnSpcReduction="10000"/>
          </a:bodyPr>
          <a:lstStyle/>
          <a:p>
            <a:r>
              <a:rPr lang="hu-HU" sz="2800" dirty="0" smtClean="0"/>
              <a:t>A piaci mechanizmusokban általában számos szereplővel (vállalatokkal és magánszemélyekkel) van dolgunk, akik mindegyikének lehetnek magánjellegű információik.</a:t>
            </a:r>
          </a:p>
          <a:p>
            <a:r>
              <a:rPr lang="hu-HU" sz="2800" dirty="0" smtClean="0"/>
              <a:t>Az aukciók esetében ez a magánjellegű információ lehet a licitálók árverésre kerülő jószágra vonatkozó saját értékelése. </a:t>
            </a:r>
          </a:p>
          <a:p>
            <a:r>
              <a:rPr lang="hu-HU" sz="2800" dirty="0" smtClean="0"/>
              <a:t>Ha a probléma vállalatokra vonatkozik, akkor a magánjellegű változók például a költségfüggvények lehetnek (</a:t>
            </a:r>
            <a:r>
              <a:rPr lang="hu-HU" sz="2800" dirty="0" smtClean="0">
                <a:sym typeface="Wingdings" panose="05000000000000000000" pitchFamily="2" charset="2"/>
              </a:rPr>
              <a:t> </a:t>
            </a:r>
            <a:r>
              <a:rPr lang="hu-HU" sz="2800" dirty="0" smtClean="0"/>
              <a:t>monopóliumok árszabályozása)</a:t>
            </a:r>
            <a:endParaRPr lang="hu-HU" sz="2800" dirty="0"/>
          </a:p>
        </p:txBody>
      </p:sp>
    </p:spTree>
    <p:extLst>
      <p:ext uri="{BB962C8B-B14F-4D97-AF65-F5344CB8AC3E}">
        <p14:creationId xmlns:p14="http://schemas.microsoft.com/office/powerpoint/2010/main" val="137183157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Megfelelő mechanizmusok </a:t>
            </a:r>
            <a:br>
              <a:rPr lang="hu-HU" dirty="0" smtClean="0"/>
            </a:br>
            <a:r>
              <a:rPr lang="hu-HU" dirty="0" smtClean="0"/>
              <a:t>magáninformációk mellett</a:t>
            </a:r>
            <a:endParaRPr lang="hu-HU" dirty="0"/>
          </a:p>
        </p:txBody>
      </p:sp>
      <p:sp>
        <p:nvSpPr>
          <p:cNvPr id="3" name="Tartalom helye 2"/>
          <p:cNvSpPr>
            <a:spLocks noGrp="1"/>
          </p:cNvSpPr>
          <p:nvPr>
            <p:ph idx="1"/>
          </p:nvPr>
        </p:nvSpPr>
        <p:spPr/>
        <p:txBody>
          <a:bodyPr>
            <a:normAutofit lnSpcReduction="10000"/>
          </a:bodyPr>
          <a:lstStyle/>
          <a:p>
            <a:r>
              <a:rPr lang="hu-HU" dirty="0" smtClean="0"/>
              <a:t>A szereplők üzenetet küldhetnek ezekről a magánjellegű információkról egy „</a:t>
            </a:r>
            <a:r>
              <a:rPr lang="hu-HU" dirty="0" err="1" smtClean="0"/>
              <a:t>központ-nak</a:t>
            </a:r>
            <a:r>
              <a:rPr lang="hu-HU" dirty="0" smtClean="0"/>
              <a:t>”, amelyet elképzelhetünk pl. az árverést levezénylő „kikiáltóként”/szabályozóként.</a:t>
            </a:r>
          </a:p>
          <a:p>
            <a:r>
              <a:rPr lang="hu-HU" dirty="0" smtClean="0"/>
              <a:t>A központ elemzi az üzeneteket és közli a végeredményt: ki fogja elnyerni az árverésre kerülő jószágot, mennyit kell a vállalatnak kibocsátania, mennyit kell különböző ügyfeleknek fizetni vagy tőlük beszedni stb.</a:t>
            </a:r>
            <a:endParaRPr lang="hu-HU" dirty="0"/>
          </a:p>
        </p:txBody>
      </p:sp>
    </p:spTree>
    <p:extLst>
      <p:ext uri="{BB962C8B-B14F-4D97-AF65-F5344CB8AC3E}">
        <p14:creationId xmlns:p14="http://schemas.microsoft.com/office/powerpoint/2010/main" val="303873233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536" y="-30301"/>
            <a:ext cx="8229600" cy="1011029"/>
          </a:xfrm>
        </p:spPr>
        <p:txBody>
          <a:bodyPr/>
          <a:lstStyle/>
          <a:p>
            <a:r>
              <a:rPr lang="hu-HU" dirty="0" smtClean="0"/>
              <a:t>A legfontosabb döntések, korlátok</a:t>
            </a:r>
            <a:endParaRPr lang="hu-HU" dirty="0"/>
          </a:p>
        </p:txBody>
      </p:sp>
      <p:sp>
        <p:nvSpPr>
          <p:cNvPr id="3" name="Tartalom helye 2"/>
          <p:cNvSpPr>
            <a:spLocks noGrp="1"/>
          </p:cNvSpPr>
          <p:nvPr>
            <p:ph idx="1"/>
          </p:nvPr>
        </p:nvSpPr>
        <p:spPr>
          <a:xfrm>
            <a:off x="467544" y="908720"/>
            <a:ext cx="8229600" cy="5760640"/>
          </a:xfrm>
        </p:spPr>
        <p:txBody>
          <a:bodyPr>
            <a:normAutofit lnSpcReduction="10000"/>
          </a:bodyPr>
          <a:lstStyle/>
          <a:p>
            <a:pPr marL="0" indent="0">
              <a:buNone/>
            </a:pPr>
            <a:r>
              <a:rPr lang="hu-HU" sz="2800" dirty="0" smtClean="0"/>
              <a:t>A két legfontosabb mechanizmustervezési döntés:</a:t>
            </a:r>
          </a:p>
          <a:p>
            <a:pPr marL="514350" indent="-514350">
              <a:buFont typeface="+mj-lt"/>
              <a:buAutoNum type="arabicPeriod"/>
            </a:pPr>
            <a:r>
              <a:rPr lang="hu-HU" sz="2800" dirty="0" smtClean="0"/>
              <a:t>Milyen jellegű üzenetet kell küldeni a központnak?</a:t>
            </a:r>
          </a:p>
          <a:p>
            <a:pPr marL="514350" indent="-514350">
              <a:buFont typeface="+mj-lt"/>
              <a:buAutoNum type="arabicPeriod"/>
            </a:pPr>
            <a:r>
              <a:rPr lang="hu-HU" sz="2800" dirty="0" smtClean="0"/>
              <a:t>Milyen szabályt kell a központnak alkalmaznia a játék kimenetelének meghatározására?</a:t>
            </a:r>
          </a:p>
          <a:p>
            <a:r>
              <a:rPr lang="hu-HU" sz="2800" dirty="0" smtClean="0"/>
              <a:t>A probléma megoldását korlátozó körülmények lehetnek pl. az erőforrás-korlátok, illetve az, hogy az egyéneket cselekvéseikben a saját önös érdekeik vezérlik. Ez utóbbi </a:t>
            </a:r>
            <a:r>
              <a:rPr lang="hu-HU" sz="2800" b="1" i="1" dirty="0" smtClean="0"/>
              <a:t>ösztönzési korlátként</a:t>
            </a:r>
            <a:r>
              <a:rPr lang="hu-HU" sz="2800" dirty="0" smtClean="0"/>
              <a:t> is ismert.</a:t>
            </a:r>
          </a:p>
          <a:p>
            <a:r>
              <a:rPr lang="hu-HU" sz="2800" dirty="0" smtClean="0"/>
              <a:t>Lehetséges az is, hogy azt szeretnénk, hogy a szereplők önkéntes alapon vegyenek részt a mechanizmusban, ehhez viszont az kell, hogy a részvételhez tartozó kifizetésük nagyobb (≥) legyen mintha kimaradnának. Ez az ún. </a:t>
            </a:r>
            <a:r>
              <a:rPr lang="hu-HU" sz="2800" b="1" i="1" dirty="0" smtClean="0"/>
              <a:t>részvételi korlát</a:t>
            </a:r>
            <a:r>
              <a:rPr lang="hu-HU" sz="2800" dirty="0" smtClean="0"/>
              <a:t>. </a:t>
            </a:r>
          </a:p>
        </p:txBody>
      </p:sp>
    </p:spTree>
    <p:extLst>
      <p:ext uri="{BB962C8B-B14F-4D97-AF65-F5344CB8AC3E}">
        <p14:creationId xmlns:p14="http://schemas.microsoft.com/office/powerpoint/2010/main" val="2299768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Filatelista/</a:t>
            </a:r>
            <a:r>
              <a:rPr lang="hu-HU" dirty="0" err="1" smtClean="0"/>
              <a:t>Vickrey-árverés</a:t>
            </a:r>
            <a:endParaRPr lang="hu-HU" dirty="0"/>
          </a:p>
        </p:txBody>
      </p:sp>
      <p:sp>
        <p:nvSpPr>
          <p:cNvPr id="3" name="Tartalom helye 2"/>
          <p:cNvSpPr>
            <a:spLocks noGrp="1"/>
          </p:cNvSpPr>
          <p:nvPr>
            <p:ph idx="1"/>
          </p:nvPr>
        </p:nvSpPr>
        <p:spPr>
          <a:xfrm>
            <a:off x="457200" y="1600200"/>
            <a:ext cx="8229600" cy="4997152"/>
          </a:xfrm>
        </p:spPr>
        <p:txBody>
          <a:bodyPr>
            <a:normAutofit/>
          </a:bodyPr>
          <a:lstStyle/>
          <a:p>
            <a:r>
              <a:rPr lang="hu-HU" dirty="0" smtClean="0"/>
              <a:t>A </a:t>
            </a:r>
            <a:r>
              <a:rPr lang="hu-HU" dirty="0" err="1" smtClean="0"/>
              <a:t>Vickrey-árverés</a:t>
            </a:r>
            <a:r>
              <a:rPr lang="hu-HU" dirty="0" smtClean="0"/>
              <a:t> </a:t>
            </a:r>
            <a:r>
              <a:rPr lang="hu-HU" dirty="0" err="1" smtClean="0"/>
              <a:t>a</a:t>
            </a:r>
            <a:r>
              <a:rPr lang="hu-HU" dirty="0" smtClean="0"/>
              <a:t> zárt licites árveréshez hasonlít egy fontos eltéréssel: a jószágot a legmagasabb ajánlatot tevő kapja, a második legmagasabb áron.</a:t>
            </a:r>
          </a:p>
          <a:p>
            <a:r>
              <a:rPr lang="hu-HU" dirty="0" smtClean="0"/>
              <a:t>Így a legnagyobb licitet tevő jut hozzá a jószághoz, de csak annyit kell fizetnie érte, amekkorát a második legnagyobb licitet tevő ajánlott. (Ezt a fajta árverést bélyeggyűjtők használták, róluk kapta a nevét.)</a:t>
            </a:r>
            <a:endParaRPr lang="hu-HU"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Példa a mechanizmustervezésre</a:t>
            </a:r>
            <a:endParaRPr lang="hu-HU" dirty="0"/>
          </a:p>
        </p:txBody>
      </p:sp>
      <p:sp>
        <p:nvSpPr>
          <p:cNvPr id="3" name="Tartalom helye 2"/>
          <p:cNvSpPr>
            <a:spLocks noGrp="1"/>
          </p:cNvSpPr>
          <p:nvPr>
            <p:ph idx="1"/>
          </p:nvPr>
        </p:nvSpPr>
        <p:spPr/>
        <p:txBody>
          <a:bodyPr>
            <a:normAutofit/>
          </a:bodyPr>
          <a:lstStyle/>
          <a:p>
            <a:r>
              <a:rPr lang="hu-HU" dirty="0" smtClean="0"/>
              <a:t>Legyen egy oszthatatlan jószágunk, és két szereplőnk, akik mindketten szeretnék azt.</a:t>
            </a:r>
          </a:p>
          <a:p>
            <a:r>
              <a:rPr lang="hu-HU" dirty="0" smtClean="0"/>
              <a:t>A feladat a jószág „odaítélése” (avagy eladása) az egyik szereplőnek. </a:t>
            </a:r>
          </a:p>
          <a:p>
            <a:r>
              <a:rPr lang="hu-HU" dirty="0" smtClean="0"/>
              <a:t>Két kimenetel lehetséges: </a:t>
            </a:r>
          </a:p>
          <a:p>
            <a:pPr marL="514350" indent="-514350">
              <a:buFont typeface="+mj-lt"/>
              <a:buAutoNum type="arabicPeriod"/>
            </a:pPr>
            <a:r>
              <a:rPr lang="hu-HU" dirty="0" smtClean="0"/>
              <a:t>(x</a:t>
            </a:r>
            <a:r>
              <a:rPr lang="hu-HU" baseline="-25000" dirty="0" smtClean="0"/>
              <a:t>1</a:t>
            </a:r>
            <a:r>
              <a:rPr lang="hu-HU" dirty="0" smtClean="0"/>
              <a:t>;x</a:t>
            </a:r>
            <a:r>
              <a:rPr lang="hu-HU" baseline="-25000" dirty="0" smtClean="0"/>
              <a:t>2</a:t>
            </a:r>
            <a:r>
              <a:rPr lang="hu-HU" dirty="0" smtClean="0"/>
              <a:t>) = (1;0), ha az 1. szereplőé lesz a jószág</a:t>
            </a:r>
          </a:p>
          <a:p>
            <a:pPr marL="514350" indent="-514350">
              <a:buFont typeface="+mj-lt"/>
              <a:buAutoNum type="arabicPeriod"/>
            </a:pPr>
            <a:r>
              <a:rPr lang="hu-HU" dirty="0"/>
              <a:t>(x</a:t>
            </a:r>
            <a:r>
              <a:rPr lang="hu-HU" baseline="-25000" dirty="0"/>
              <a:t>1</a:t>
            </a:r>
            <a:r>
              <a:rPr lang="hu-HU" dirty="0"/>
              <a:t>;x</a:t>
            </a:r>
            <a:r>
              <a:rPr lang="hu-HU" baseline="-25000" dirty="0"/>
              <a:t>2</a:t>
            </a:r>
            <a:r>
              <a:rPr lang="hu-HU" dirty="0"/>
              <a:t>) = </a:t>
            </a:r>
            <a:r>
              <a:rPr lang="hu-HU" dirty="0" smtClean="0"/>
              <a:t>(0;1), </a:t>
            </a:r>
            <a:r>
              <a:rPr lang="hu-HU" dirty="0"/>
              <a:t>ha </a:t>
            </a:r>
            <a:r>
              <a:rPr lang="hu-HU" dirty="0" smtClean="0"/>
              <a:t>a másik (2.) szerzi meg.</a:t>
            </a:r>
            <a:endParaRPr lang="hu-HU" dirty="0"/>
          </a:p>
          <a:p>
            <a:r>
              <a:rPr lang="hu-HU" dirty="0" smtClean="0"/>
              <a:t>A jószágért fizetett árat jelöljük </a:t>
            </a:r>
            <a:r>
              <a:rPr lang="hu-HU" i="1" dirty="0" err="1" smtClean="0"/>
              <a:t>p</a:t>
            </a:r>
            <a:r>
              <a:rPr lang="hu-HU" dirty="0" err="1" smtClean="0"/>
              <a:t>-vel</a:t>
            </a:r>
            <a:r>
              <a:rPr lang="hu-HU" dirty="0" smtClean="0"/>
              <a:t>.</a:t>
            </a:r>
            <a:endParaRPr lang="hu-HU" dirty="0"/>
          </a:p>
        </p:txBody>
      </p:sp>
    </p:spTree>
    <p:extLst>
      <p:ext uri="{BB962C8B-B14F-4D97-AF65-F5344CB8AC3E}">
        <p14:creationId xmlns:p14="http://schemas.microsoft.com/office/powerpoint/2010/main" val="398196133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közvetlen kinyilvánítás mechanizmusa</a:t>
            </a:r>
            <a:endParaRPr lang="hu-HU" dirty="0"/>
          </a:p>
        </p:txBody>
      </p:sp>
      <p:sp>
        <p:nvSpPr>
          <p:cNvPr id="3" name="Tartalom helye 2"/>
          <p:cNvSpPr>
            <a:spLocks noGrp="1"/>
          </p:cNvSpPr>
          <p:nvPr>
            <p:ph idx="1"/>
          </p:nvPr>
        </p:nvSpPr>
        <p:spPr/>
        <p:txBody>
          <a:bodyPr/>
          <a:lstStyle/>
          <a:p>
            <a:r>
              <a:rPr lang="hu-HU" dirty="0" smtClean="0"/>
              <a:t>Feltételezzük, hogy a központnak küldendő üzenet a jószág értéke az egyes szereplők számára. </a:t>
            </a:r>
          </a:p>
          <a:p>
            <a:r>
              <a:rPr lang="hu-HU" dirty="0" smtClean="0"/>
              <a:t>Ezt a közvetlen kinyilvánítás mechanizmusának nevezzük.</a:t>
            </a:r>
          </a:p>
          <a:p>
            <a:r>
              <a:rPr lang="hu-HU" dirty="0" smtClean="0"/>
              <a:t>A központ annak a szereplőnek ítéli oda a jószágot, aki a legmagasabb értéket közli vele, és </a:t>
            </a:r>
            <a:r>
              <a:rPr lang="hu-HU" i="1" dirty="0" smtClean="0"/>
              <a:t>p</a:t>
            </a:r>
            <a:r>
              <a:rPr lang="hu-HU" dirty="0" smtClean="0"/>
              <a:t> árat fog felszámítani neki.</a:t>
            </a:r>
          </a:p>
        </p:txBody>
      </p:sp>
    </p:spTree>
    <p:extLst>
      <p:ext uri="{BB962C8B-B14F-4D97-AF65-F5344CB8AC3E}">
        <p14:creationId xmlns:p14="http://schemas.microsoft.com/office/powerpoint/2010/main" val="192605821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1. szereplő üzenete</a:t>
            </a:r>
            <a:endParaRPr lang="hu-HU" dirty="0"/>
          </a:p>
        </p:txBody>
      </p:sp>
      <p:sp>
        <p:nvSpPr>
          <p:cNvPr id="3" name="Tartalom helye 2"/>
          <p:cNvSpPr>
            <a:spLocks noGrp="1"/>
          </p:cNvSpPr>
          <p:nvPr>
            <p:ph idx="1"/>
          </p:nvPr>
        </p:nvSpPr>
        <p:spPr>
          <a:xfrm>
            <a:off x="457200" y="1600200"/>
            <a:ext cx="8229600" cy="4781128"/>
          </a:xfrm>
        </p:spPr>
        <p:txBody>
          <a:bodyPr/>
          <a:lstStyle/>
          <a:p>
            <a:r>
              <a:rPr lang="hu-HU" dirty="0" smtClean="0"/>
              <a:t>Mi fogja a </a:t>
            </a:r>
            <a:r>
              <a:rPr lang="hu-HU" i="1" dirty="0" smtClean="0"/>
              <a:t>p</a:t>
            </a:r>
            <a:r>
              <a:rPr lang="hu-HU" dirty="0" smtClean="0"/>
              <a:t> nagyságát korlátozni?</a:t>
            </a:r>
          </a:p>
          <a:p>
            <a:r>
              <a:rPr lang="hu-HU" dirty="0" err="1" smtClean="0"/>
              <a:t>Tfh</a:t>
            </a:r>
            <a:r>
              <a:rPr lang="hu-HU" dirty="0" smtClean="0"/>
              <a:t>. </a:t>
            </a:r>
            <a:r>
              <a:rPr lang="hu-HU" dirty="0"/>
              <a:t>a</a:t>
            </a:r>
            <a:r>
              <a:rPr lang="hu-HU" dirty="0" smtClean="0"/>
              <a:t>z 1. szereplő értékeli a jószágot a legmagasabbra. </a:t>
            </a:r>
          </a:p>
          <a:p>
            <a:r>
              <a:rPr lang="hu-HU" dirty="0" smtClean="0"/>
              <a:t>A központnak küldött üzenetében ki kell fejeződnie annak, hogy a kifizetésnek legalább akkorának kell lenni, mintha ugyanezt az üzenetet a 2. szereplő küldené (akinek a kifizetése nulla). </a:t>
            </a:r>
          </a:p>
          <a:p>
            <a:r>
              <a:rPr lang="hu-HU" dirty="0" smtClean="0"/>
              <a:t>Eszerint: </a:t>
            </a:r>
            <a:r>
              <a:rPr lang="hu-HU" i="1" dirty="0" smtClean="0"/>
              <a:t>v</a:t>
            </a:r>
            <a:r>
              <a:rPr lang="hu-HU" baseline="-25000" dirty="0" smtClean="0"/>
              <a:t>1</a:t>
            </a:r>
            <a:r>
              <a:rPr lang="hu-HU" dirty="0" smtClean="0"/>
              <a:t> – </a:t>
            </a:r>
            <a:r>
              <a:rPr lang="hu-HU" i="1" dirty="0" smtClean="0"/>
              <a:t>p</a:t>
            </a:r>
            <a:r>
              <a:rPr lang="hu-HU" dirty="0" smtClean="0"/>
              <a:t> ≥ 0</a:t>
            </a:r>
            <a:endParaRPr lang="hu-HU" dirty="0"/>
          </a:p>
        </p:txBody>
      </p:sp>
    </p:spTree>
    <p:extLst>
      <p:ext uri="{BB962C8B-B14F-4D97-AF65-F5344CB8AC3E}">
        <p14:creationId xmlns:p14="http://schemas.microsoft.com/office/powerpoint/2010/main" val="368167782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2. szereplő üzenete</a:t>
            </a:r>
            <a:endParaRPr lang="hu-HU" dirty="0"/>
          </a:p>
        </p:txBody>
      </p:sp>
      <p:sp>
        <p:nvSpPr>
          <p:cNvPr id="3" name="Tartalom helye 2"/>
          <p:cNvSpPr>
            <a:spLocks noGrp="1"/>
          </p:cNvSpPr>
          <p:nvPr>
            <p:ph idx="1"/>
          </p:nvPr>
        </p:nvSpPr>
        <p:spPr>
          <a:xfrm>
            <a:off x="457200" y="1600200"/>
            <a:ext cx="8229600" cy="4781128"/>
          </a:xfrm>
        </p:spPr>
        <p:txBody>
          <a:bodyPr/>
          <a:lstStyle/>
          <a:p>
            <a:r>
              <a:rPr lang="hu-HU" dirty="0" smtClean="0"/>
              <a:t>Ugyanezen az alapon a 2. szereplő kifizetésének legalább akkorának kell lennie az általa küldött üzenetből eredően, mint amekkorára akkor számíthatna, ha ő az 1. szereplő által küldött üzenetet (ami alapján az 1. szereplő megkapta a jószágot) küldte volna el. (</a:t>
            </a:r>
            <a:r>
              <a:rPr lang="hu-HU" dirty="0" smtClean="0">
                <a:sym typeface="Wingdings" panose="05000000000000000000" pitchFamily="2" charset="2"/>
              </a:rPr>
              <a:t> Cél: semmiképpen n</a:t>
            </a:r>
            <a:r>
              <a:rPr lang="hu-HU" dirty="0" smtClean="0"/>
              <a:t>e érje meg neki az 1. szereplőnek „hazudni” magát.)</a:t>
            </a:r>
          </a:p>
          <a:p>
            <a:r>
              <a:rPr lang="hu-HU" dirty="0" smtClean="0"/>
              <a:t>Eszerint: 0 </a:t>
            </a:r>
            <a:r>
              <a:rPr lang="hu-HU" dirty="0"/>
              <a:t>≥</a:t>
            </a:r>
            <a:r>
              <a:rPr lang="hu-HU" i="1" dirty="0" smtClean="0"/>
              <a:t> v</a:t>
            </a:r>
            <a:r>
              <a:rPr lang="hu-HU" baseline="-25000" dirty="0" smtClean="0"/>
              <a:t>2</a:t>
            </a:r>
            <a:r>
              <a:rPr lang="hu-HU" dirty="0" smtClean="0"/>
              <a:t> </a:t>
            </a:r>
            <a:r>
              <a:rPr lang="hu-HU" dirty="0"/>
              <a:t>– </a:t>
            </a:r>
            <a:r>
              <a:rPr lang="hu-HU" i="1" dirty="0" smtClean="0"/>
              <a:t>p</a:t>
            </a:r>
            <a:endParaRPr lang="hu-HU" dirty="0"/>
          </a:p>
        </p:txBody>
      </p:sp>
    </p:spTree>
    <p:extLst>
      <p:ext uri="{BB962C8B-B14F-4D97-AF65-F5344CB8AC3E}">
        <p14:creationId xmlns:p14="http://schemas.microsoft.com/office/powerpoint/2010/main" val="247623053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probléma megoldása</a:t>
            </a:r>
            <a:endParaRPr lang="hu-HU" dirty="0"/>
          </a:p>
        </p:txBody>
      </p:sp>
      <p:sp>
        <p:nvSpPr>
          <p:cNvPr id="3" name="Tartalom helye 2"/>
          <p:cNvSpPr>
            <a:spLocks noGrp="1"/>
          </p:cNvSpPr>
          <p:nvPr>
            <p:ph idx="1"/>
          </p:nvPr>
        </p:nvSpPr>
        <p:spPr>
          <a:xfrm>
            <a:off x="457200" y="1600200"/>
            <a:ext cx="8229600" cy="4925144"/>
          </a:xfrm>
        </p:spPr>
        <p:txBody>
          <a:bodyPr/>
          <a:lstStyle/>
          <a:p>
            <a:r>
              <a:rPr lang="hu-HU" dirty="0" smtClean="0"/>
              <a:t>A két feltételt egybefogva azt kapjuk, hogy</a:t>
            </a:r>
          </a:p>
          <a:p>
            <a:r>
              <a:rPr lang="hu-HU" i="1" dirty="0" smtClean="0"/>
              <a:t>v</a:t>
            </a:r>
            <a:r>
              <a:rPr lang="hu-HU" baseline="-25000" dirty="0" smtClean="0"/>
              <a:t>1 </a:t>
            </a:r>
            <a:r>
              <a:rPr lang="hu-HU" dirty="0" smtClean="0"/>
              <a:t>≥ </a:t>
            </a:r>
            <a:r>
              <a:rPr lang="hu-HU" i="1" dirty="0" smtClean="0"/>
              <a:t>p</a:t>
            </a:r>
            <a:r>
              <a:rPr lang="hu-HU" dirty="0" smtClean="0"/>
              <a:t> </a:t>
            </a:r>
            <a:r>
              <a:rPr lang="hu-HU" dirty="0"/>
              <a:t>≥</a:t>
            </a:r>
            <a:r>
              <a:rPr lang="hu-HU" i="1" dirty="0"/>
              <a:t> </a:t>
            </a:r>
            <a:r>
              <a:rPr lang="hu-HU" i="1" dirty="0" smtClean="0"/>
              <a:t>v</a:t>
            </a:r>
            <a:r>
              <a:rPr lang="hu-HU" baseline="-25000" dirty="0" smtClean="0"/>
              <a:t>2</a:t>
            </a:r>
            <a:endParaRPr lang="hu-HU" dirty="0"/>
          </a:p>
          <a:p>
            <a:r>
              <a:rPr lang="hu-HU" dirty="0" smtClean="0"/>
              <a:t>ami azt mondja ki, hogy a központ által megállapított árnak a legmagasabb és a második legmagasabb érték között kell elhelyezkednie.</a:t>
            </a:r>
          </a:p>
          <a:p>
            <a:r>
              <a:rPr lang="hu-HU" dirty="0" smtClean="0"/>
              <a:t>A központ által kialakított ár </a:t>
            </a:r>
            <a:r>
              <a:rPr lang="hu-HU" dirty="0" err="1" smtClean="0"/>
              <a:t>meghatározásá-hoz</a:t>
            </a:r>
            <a:r>
              <a:rPr lang="hu-HU" dirty="0" smtClean="0"/>
              <a:t> ezen kívül figyelembe kell venni a központ célját és a rendelkezésre álló információkat.</a:t>
            </a:r>
            <a:endParaRPr lang="hu-HU" dirty="0"/>
          </a:p>
        </p:txBody>
      </p:sp>
    </p:spTree>
    <p:extLst>
      <p:ext uri="{BB962C8B-B14F-4D97-AF65-F5344CB8AC3E}">
        <p14:creationId xmlns:p14="http://schemas.microsoft.com/office/powerpoint/2010/main" val="197275877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megfelelő ár megtalálása</a:t>
            </a:r>
            <a:endParaRPr lang="hu-HU" dirty="0"/>
          </a:p>
        </p:txBody>
      </p:sp>
      <p:sp>
        <p:nvSpPr>
          <p:cNvPr id="3" name="Tartalom helye 2"/>
          <p:cNvSpPr>
            <a:spLocks noGrp="1"/>
          </p:cNvSpPr>
          <p:nvPr>
            <p:ph idx="1"/>
          </p:nvPr>
        </p:nvSpPr>
        <p:spPr>
          <a:xfrm>
            <a:off x="323528" y="1600200"/>
            <a:ext cx="8424936" cy="4781128"/>
          </a:xfrm>
        </p:spPr>
        <p:txBody>
          <a:bodyPr>
            <a:normAutofit/>
          </a:bodyPr>
          <a:lstStyle/>
          <a:p>
            <a:r>
              <a:rPr lang="hu-HU" dirty="0" smtClean="0"/>
              <a:t>Ha a központ úgy hiszi, hogy</a:t>
            </a:r>
            <a:r>
              <a:rPr lang="hu-HU" i="1" dirty="0"/>
              <a:t> v</a:t>
            </a:r>
            <a:r>
              <a:rPr lang="hu-HU" baseline="-25000" dirty="0"/>
              <a:t>1</a:t>
            </a:r>
            <a:r>
              <a:rPr lang="hu-HU" dirty="0" smtClean="0"/>
              <a:t> tetszőleges mértékben közel van </a:t>
            </a:r>
            <a:r>
              <a:rPr lang="hu-HU" i="1" dirty="0" smtClean="0"/>
              <a:t>v</a:t>
            </a:r>
            <a:r>
              <a:rPr lang="hu-HU" baseline="-25000" dirty="0" smtClean="0"/>
              <a:t>2</a:t>
            </a:r>
            <a:r>
              <a:rPr lang="hu-HU" dirty="0" smtClean="0"/>
              <a:t>-höz, és a jószágot a legmagasabb értékkel bírónak szeretné juttatni, akkor az árat</a:t>
            </a:r>
            <a:r>
              <a:rPr lang="hu-HU" i="1" dirty="0"/>
              <a:t> </a:t>
            </a:r>
            <a:r>
              <a:rPr lang="hu-HU" i="1" dirty="0" smtClean="0"/>
              <a:t>v</a:t>
            </a:r>
            <a:r>
              <a:rPr lang="hu-HU" baseline="-25000" dirty="0" smtClean="0"/>
              <a:t>2</a:t>
            </a:r>
            <a:r>
              <a:rPr lang="hu-HU" dirty="0" smtClean="0"/>
              <a:t> szintjén kell megállapítania.</a:t>
            </a:r>
          </a:p>
          <a:p>
            <a:r>
              <a:rPr lang="hu-HU" dirty="0" smtClean="0"/>
              <a:t>A megtalált mechanizmus tehát éppen a </a:t>
            </a:r>
            <a:r>
              <a:rPr lang="hu-HU" dirty="0" err="1" smtClean="0"/>
              <a:t>Vickrey-árverés</a:t>
            </a:r>
            <a:r>
              <a:rPr lang="hu-HU" dirty="0" smtClean="0"/>
              <a:t> lesz, amelyben mindenki licitál, és a jószág a legmagasabb licitet adóhoz kerül a második legnagyobb licitnek megfelelő áron. E megoldás kielégíti az adott kritériumot.</a:t>
            </a:r>
            <a:endParaRPr lang="hu-HU" dirty="0"/>
          </a:p>
        </p:txBody>
      </p:sp>
    </p:spTree>
    <p:extLst>
      <p:ext uri="{BB962C8B-B14F-4D97-AF65-F5344CB8AC3E}">
        <p14:creationId xmlns:p14="http://schemas.microsoft.com/office/powerpoint/2010/main" val="730049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Egy </a:t>
            </a:r>
            <a:r>
              <a:rPr lang="hu-HU" sz="4000" dirty="0" smtClean="0"/>
              <a:t>(magánértékelésű)</a:t>
            </a:r>
            <a:r>
              <a:rPr lang="hu-HU" dirty="0" smtClean="0"/>
              <a:t> árverés tervezése</a:t>
            </a:r>
            <a:endParaRPr lang="hu-HU" dirty="0"/>
          </a:p>
        </p:txBody>
      </p:sp>
      <p:sp>
        <p:nvSpPr>
          <p:cNvPr id="3" name="Tartalom helye 2"/>
          <p:cNvSpPr>
            <a:spLocks noGrp="1"/>
          </p:cNvSpPr>
          <p:nvPr>
            <p:ph idx="1"/>
          </p:nvPr>
        </p:nvSpPr>
        <p:spPr>
          <a:xfrm>
            <a:off x="457200" y="1600200"/>
            <a:ext cx="8229600" cy="4565104"/>
          </a:xfrm>
        </p:spPr>
        <p:txBody>
          <a:bodyPr/>
          <a:lstStyle/>
          <a:p>
            <a:r>
              <a:rPr lang="hu-HU" dirty="0" smtClean="0"/>
              <a:t>Tegyük fel, hogy egy tárgyat el akarunk árverezni, és az </a:t>
            </a:r>
            <a:r>
              <a:rPr lang="hu-HU" i="1" dirty="0" smtClean="0"/>
              <a:t>n</a:t>
            </a:r>
            <a:r>
              <a:rPr lang="hu-HU" dirty="0" smtClean="0"/>
              <a:t> számú licitáló számára ez a tárgy </a:t>
            </a:r>
            <a:r>
              <a:rPr lang="hu-HU" i="1" dirty="0" smtClean="0"/>
              <a:t>v</a:t>
            </a:r>
            <a:r>
              <a:rPr lang="hu-HU" baseline="-25000" dirty="0" smtClean="0"/>
              <a:t>1</a:t>
            </a:r>
            <a:r>
              <a:rPr lang="hu-HU" dirty="0" smtClean="0"/>
              <a:t>,…,</a:t>
            </a:r>
            <a:r>
              <a:rPr lang="hu-HU" i="1" dirty="0" err="1" smtClean="0"/>
              <a:t>v</a:t>
            </a:r>
            <a:r>
              <a:rPr lang="hu-HU" baseline="-25000" dirty="0" err="1" smtClean="0"/>
              <a:t>n</a:t>
            </a:r>
            <a:r>
              <a:rPr lang="hu-HU" dirty="0" smtClean="0"/>
              <a:t> (egyéni, különböző) értékkel bír.</a:t>
            </a:r>
          </a:p>
          <a:p>
            <a:r>
              <a:rPr lang="hu-HU" dirty="0" smtClean="0"/>
              <a:t>Az egyszerűség kedvéért tegyük fel, hogy ezek az értékek mind pozitívak, és az eladó számára a tárgynak nincs értéke (0 </a:t>
            </a:r>
            <a:r>
              <a:rPr lang="hu-HU" dirty="0" err="1" smtClean="0"/>
              <a:t>rez</a:t>
            </a:r>
            <a:r>
              <a:rPr lang="hu-HU" dirty="0" smtClean="0"/>
              <a:t>. </a:t>
            </a:r>
            <a:r>
              <a:rPr lang="hu-HU" dirty="0"/>
              <a:t>á</a:t>
            </a:r>
            <a:r>
              <a:rPr lang="hu-HU" dirty="0" smtClean="0"/>
              <a:t>r). A cél az, hogy a tárgy eladása számára ideális árverezési formát válasszunk.</a:t>
            </a:r>
            <a:endParaRPr lang="hu-H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0"/>
            <a:ext cx="8229600" cy="1143000"/>
          </a:xfrm>
        </p:spPr>
        <p:txBody>
          <a:bodyPr/>
          <a:lstStyle/>
          <a:p>
            <a:r>
              <a:rPr lang="hu-HU" dirty="0" smtClean="0"/>
              <a:t>Jósági kritériumok</a:t>
            </a:r>
            <a:endParaRPr lang="hu-HU" dirty="0"/>
          </a:p>
        </p:txBody>
      </p:sp>
      <p:sp>
        <p:nvSpPr>
          <p:cNvPr id="3" name="Tartalom helye 2"/>
          <p:cNvSpPr>
            <a:spLocks noGrp="1"/>
          </p:cNvSpPr>
          <p:nvPr>
            <p:ph idx="1"/>
          </p:nvPr>
        </p:nvSpPr>
        <p:spPr>
          <a:xfrm>
            <a:off x="457200" y="1124744"/>
            <a:ext cx="8229600" cy="5001419"/>
          </a:xfrm>
        </p:spPr>
        <p:txBody>
          <a:bodyPr>
            <a:normAutofit lnSpcReduction="10000"/>
          </a:bodyPr>
          <a:lstStyle/>
          <a:p>
            <a:r>
              <a:rPr lang="hu-HU" dirty="0" smtClean="0"/>
              <a:t>A probléma a gazdasági mechanizmusok tervezésének egy speciális esete. Az árverések esetében két fő kritériumot állíthatunk fel:</a:t>
            </a:r>
          </a:p>
          <a:p>
            <a:r>
              <a:rPr lang="hu-HU" dirty="0" smtClean="0"/>
              <a:t>Pareto-hatékonyság: Olyan árverést tervezzünk, amely Pareto-hatékony végeredményre vezet (az kapja meg a tárgyat, aki a legmagasabbra értékeli).</a:t>
            </a:r>
          </a:p>
          <a:p>
            <a:r>
              <a:rPr lang="hu-HU" dirty="0" smtClean="0"/>
              <a:t>Profitmaximalizálás: Olyan árverést tervezzünk, amely az eladót a legmagasabb várható profithoz juttatja.</a:t>
            </a:r>
            <a:endParaRPr lang="hu-H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987</TotalTime>
  <Words>5010</Words>
  <Application>Microsoft Office PowerPoint</Application>
  <PresentationFormat>Diavetítés a képernyőre (4:3 oldalarány)</PresentationFormat>
  <Paragraphs>290</Paragraphs>
  <Slides>75</Slides>
  <Notes>2</Notes>
  <HiddenSlides>0</HiddenSlides>
  <MMClips>0</MMClips>
  <ScaleCrop>false</ScaleCrop>
  <HeadingPairs>
    <vt:vector size="8" baseType="variant">
      <vt:variant>
        <vt:lpstr>Használt betűtípusok</vt:lpstr>
      </vt:variant>
      <vt:variant>
        <vt:i4>4</vt:i4>
      </vt:variant>
      <vt:variant>
        <vt:lpstr>Téma</vt:lpstr>
      </vt:variant>
      <vt:variant>
        <vt:i4>1</vt:i4>
      </vt:variant>
      <vt:variant>
        <vt:lpstr>Beágyazott OLE kiszolgálók</vt:lpstr>
      </vt:variant>
      <vt:variant>
        <vt:i4>1</vt:i4>
      </vt:variant>
      <vt:variant>
        <vt:lpstr>Diacímek</vt:lpstr>
      </vt:variant>
      <vt:variant>
        <vt:i4>75</vt:i4>
      </vt:variant>
    </vt:vector>
  </HeadingPairs>
  <TitlesOfParts>
    <vt:vector size="81" baseType="lpstr">
      <vt:lpstr>Arial</vt:lpstr>
      <vt:lpstr>Calibri</vt:lpstr>
      <vt:lpstr>Times New Roman</vt:lpstr>
      <vt:lpstr>Wingdings</vt:lpstr>
      <vt:lpstr>Office-téma</vt:lpstr>
      <vt:lpstr>Equation</vt:lpstr>
      <vt:lpstr>Árverések</vt:lpstr>
      <vt:lpstr>Az árverések</vt:lpstr>
      <vt:lpstr>Az árverések osztályozása</vt:lpstr>
      <vt:lpstr>Licitálási szabályok: angol árverés</vt:lpstr>
      <vt:lpstr>Licitálási szabályok: holland árverés</vt:lpstr>
      <vt:lpstr>Licitálási szabályok: zárt licites árverés (fordított változata: közbeszerzéseknél)</vt:lpstr>
      <vt:lpstr>Filatelista/Vickrey-árverés</vt:lpstr>
      <vt:lpstr>Egy (magánértékelésű) árverés tervezése</vt:lpstr>
      <vt:lpstr>Jósági kritériumok</vt:lpstr>
      <vt:lpstr>Pareto-hatékonyság az árveréseknél</vt:lpstr>
      <vt:lpstr>Az árverés tervezés ismert vi esetén</vt:lpstr>
      <vt:lpstr>Ha a vevők értékelése nem ismert</vt:lpstr>
      <vt:lpstr>Profitmaximalizálás ismeretlen vevőértékelések esetén</vt:lpstr>
      <vt:lpstr>Angol árverés esetén</vt:lpstr>
      <vt:lpstr>Magasabb kikiáltási ár esetén</vt:lpstr>
      <vt:lpstr>Holland árverés esetén</vt:lpstr>
      <vt:lpstr>A várakozások szerepe</vt:lpstr>
      <vt:lpstr>A Vickrey-aukció esete</vt:lpstr>
      <vt:lpstr>A résztvevők gondolatmenete</vt:lpstr>
      <vt:lpstr>Várható kifizetés két licitáló esetén</vt:lpstr>
      <vt:lpstr>Az optimális stratégia</vt:lpstr>
      <vt:lpstr>A Vickrey-aukció végkimenetele</vt:lpstr>
      <vt:lpstr>Proxy-árverés az eBay-en</vt:lpstr>
      <vt:lpstr>Proxy-árverés az eBay-en II.</vt:lpstr>
      <vt:lpstr>Eszkalációs árverés</vt:lpstr>
      <vt:lpstr>Dollárárverés</vt:lpstr>
      <vt:lpstr>Egy dollár felett</vt:lpstr>
      <vt:lpstr>„Mindenki fizet” árverés</vt:lpstr>
      <vt:lpstr>Pozíciós árverések</vt:lpstr>
      <vt:lpstr>Pozíciós árverések</vt:lpstr>
      <vt:lpstr>Pozíciós árverések a gyakorlatban: fizetett hirdetések a Google keresőben</vt:lpstr>
      <vt:lpstr>Online hirdetések modellje</vt:lpstr>
      <vt:lpstr>Az aukció menete</vt:lpstr>
      <vt:lpstr>Általánosított második áras árverés</vt:lpstr>
      <vt:lpstr>Általánosított második áras árverés II.</vt:lpstr>
      <vt:lpstr>Milyen lesz az árverés  egyensúlyi kimenetele?</vt:lpstr>
      <vt:lpstr>Két hely, két licitáló</vt:lpstr>
      <vt:lpstr>A várható kifizetés</vt:lpstr>
      <vt:lpstr>A játékos stratégiája</vt:lpstr>
      <vt:lpstr>A játék értékelése</vt:lpstr>
      <vt:lpstr>A verseny jellege</vt:lpstr>
      <vt:lpstr>Általános esetben</vt:lpstr>
      <vt:lpstr>Három hely, három licitáló</vt:lpstr>
      <vt:lpstr>Az „érték” és a „költségek” viszonya</vt:lpstr>
      <vt:lpstr>Az aukcióból származó bevétel</vt:lpstr>
      <vt:lpstr>Tanulságok</vt:lpstr>
      <vt:lpstr>Minőségi pontszámok</vt:lpstr>
      <vt:lpstr>Hirdetések rangsorolása  minőségi pontszám esetén</vt:lpstr>
      <vt:lpstr>Minőségi pontszámok a gyakorlatban</vt:lpstr>
      <vt:lpstr>A rangsorolás értékelése</vt:lpstr>
      <vt:lpstr>Az árverések problémái</vt:lpstr>
      <vt:lpstr>A licitért való helytállás</vt:lpstr>
      <vt:lpstr>Ajánlat „kívülről történő” manipulálása</vt:lpstr>
      <vt:lpstr>Egyéb érdekességek</vt:lpstr>
      <vt:lpstr>Közös értékelésű árverések</vt:lpstr>
      <vt:lpstr>A „győzelem átka”</vt:lpstr>
      <vt:lpstr>A „győzelem átka” II.</vt:lpstr>
      <vt:lpstr>A kétoldalú párosítás problémája</vt:lpstr>
      <vt:lpstr>Az alapprobléma  rezidensekre definiálva</vt:lpstr>
      <vt:lpstr>A „stabil párosítás” követelménye</vt:lpstr>
      <vt:lpstr>Halasztott elfogadási algoritmus</vt:lpstr>
      <vt:lpstr>Az algoritmus megfelelősége</vt:lpstr>
      <vt:lpstr>Az algoritmus egyéb tulajdonságai</vt:lpstr>
      <vt:lpstr>Mechanizmustervezés</vt:lpstr>
      <vt:lpstr>Példa: festmény-eladás</vt:lpstr>
      <vt:lpstr>A mechanizmustervezés  lényege, felhasználhatósága</vt:lpstr>
      <vt:lpstr>A magáninformációk szerepe</vt:lpstr>
      <vt:lpstr>Megfelelő mechanizmusok  magáninformációk mellett</vt:lpstr>
      <vt:lpstr>A legfontosabb döntések, korlátok</vt:lpstr>
      <vt:lpstr>Példa a mechanizmustervezésre</vt:lpstr>
      <vt:lpstr>A közvetlen kinyilvánítás mechanizmusa</vt:lpstr>
      <vt:lpstr>Az 1. szereplő üzenete</vt:lpstr>
      <vt:lpstr>A 2. szereplő üzenete</vt:lpstr>
      <vt:lpstr>A probléma megoldása</vt:lpstr>
      <vt:lpstr>A megfelelő ár megtalálása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Árverések</dc:title>
  <dc:creator>Bánhidi Zoltán</dc:creator>
  <cp:lastModifiedBy>kgt</cp:lastModifiedBy>
  <cp:revision>80</cp:revision>
  <dcterms:created xsi:type="dcterms:W3CDTF">2014-11-03T18:58:19Z</dcterms:created>
  <dcterms:modified xsi:type="dcterms:W3CDTF">2017-09-15T14:36:06Z</dcterms:modified>
</cp:coreProperties>
</file>