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5" r:id="rId25"/>
    <p:sldId id="274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1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C1426-799C-4BFD-8CB5-EADED2994C44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F0F85-A5B5-4ECE-A1A5-D93473F269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790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75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280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44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5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283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460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97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244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780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75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1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470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311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4F02-14A7-42E5-8F1F-1027D8D4FC2F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1A30-450E-4E32-928F-70BECA2AAC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181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3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6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3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3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Általános egyensúly: a csere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2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zabadkézi sokszög 62"/>
          <p:cNvSpPr/>
          <p:nvPr/>
        </p:nvSpPr>
        <p:spPr>
          <a:xfrm>
            <a:off x="2690439" y="3030843"/>
            <a:ext cx="2266134" cy="2242867"/>
          </a:xfrm>
          <a:custGeom>
            <a:avLst/>
            <a:gdLst>
              <a:gd name="connsiteX0" fmla="*/ 0 w 2323475"/>
              <a:gd name="connsiteY0" fmla="*/ 0 h 2293495"/>
              <a:gd name="connsiteX1" fmla="*/ 794479 w 2323475"/>
              <a:gd name="connsiteY1" fmla="*/ 1499016 h 2293495"/>
              <a:gd name="connsiteX2" fmla="*/ 2323475 w 2323475"/>
              <a:gd name="connsiteY2" fmla="*/ 2293495 h 2293495"/>
              <a:gd name="connsiteX3" fmla="*/ 1693888 w 2323475"/>
              <a:gd name="connsiteY3" fmla="*/ 914400 h 2293495"/>
              <a:gd name="connsiteX4" fmla="*/ 0 w 2323475"/>
              <a:gd name="connsiteY4" fmla="*/ 0 h 2293495"/>
              <a:gd name="connsiteX0" fmla="*/ 0 w 2323475"/>
              <a:gd name="connsiteY0" fmla="*/ 0 h 2293495"/>
              <a:gd name="connsiteX1" fmla="*/ 389744 w 2323475"/>
              <a:gd name="connsiteY1" fmla="*/ 734518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09075 w 2323475"/>
              <a:gd name="connsiteY3" fmla="*/ 1828800 h 2293495"/>
              <a:gd name="connsiteX4" fmla="*/ 2323475 w 2323475"/>
              <a:gd name="connsiteY4" fmla="*/ 2293495 h 2293495"/>
              <a:gd name="connsiteX5" fmla="*/ 1693888 w 2323475"/>
              <a:gd name="connsiteY5" fmla="*/ 914400 h 2293495"/>
              <a:gd name="connsiteX6" fmla="*/ 0 w 2323475"/>
              <a:gd name="connsiteY6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1693888 w 2323475"/>
              <a:gd name="connsiteY5" fmla="*/ 914400 h 2293495"/>
              <a:gd name="connsiteX6" fmla="*/ 0 w 2323475"/>
              <a:gd name="connsiteY6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023672 w 2323475"/>
              <a:gd name="connsiteY5" fmla="*/ 1618937 h 2293495"/>
              <a:gd name="connsiteX6" fmla="*/ 1693888 w 2323475"/>
              <a:gd name="connsiteY6" fmla="*/ 914400 h 2293495"/>
              <a:gd name="connsiteX7" fmla="*/ 0 w 2323475"/>
              <a:gd name="connsiteY7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0 w 2323475"/>
              <a:gd name="connsiteY7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884420 w 2323475"/>
              <a:gd name="connsiteY7" fmla="*/ 464695 h 2293495"/>
              <a:gd name="connsiteX8" fmla="*/ 0 w 2323475"/>
              <a:gd name="connsiteY8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1004341 w 2323475"/>
              <a:gd name="connsiteY7" fmla="*/ 359763 h 2293495"/>
              <a:gd name="connsiteX8" fmla="*/ 0 w 2323475"/>
              <a:gd name="connsiteY8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1004341 w 2323475"/>
              <a:gd name="connsiteY7" fmla="*/ 359763 h 2293495"/>
              <a:gd name="connsiteX8" fmla="*/ 0 w 2323475"/>
              <a:gd name="connsiteY8" fmla="*/ 0 h 2293495"/>
              <a:gd name="connsiteX0" fmla="*/ 62612 w 2386087"/>
              <a:gd name="connsiteY0" fmla="*/ 0 h 2293495"/>
              <a:gd name="connsiteX1" fmla="*/ 122573 w 2386087"/>
              <a:gd name="connsiteY1" fmla="*/ 464695 h 2293495"/>
              <a:gd name="connsiteX2" fmla="*/ 362415 w 2386087"/>
              <a:gd name="connsiteY2" fmla="*/ 959371 h 2293495"/>
              <a:gd name="connsiteX3" fmla="*/ 857091 w 2386087"/>
              <a:gd name="connsiteY3" fmla="*/ 1499016 h 2293495"/>
              <a:gd name="connsiteX4" fmla="*/ 1501668 w 2386087"/>
              <a:gd name="connsiteY4" fmla="*/ 2023672 h 2293495"/>
              <a:gd name="connsiteX5" fmla="*/ 2386087 w 2386087"/>
              <a:gd name="connsiteY5" fmla="*/ 2293495 h 2293495"/>
              <a:gd name="connsiteX6" fmla="*/ 2236185 w 2386087"/>
              <a:gd name="connsiteY6" fmla="*/ 1633927 h 2293495"/>
              <a:gd name="connsiteX7" fmla="*/ 1756500 w 2386087"/>
              <a:gd name="connsiteY7" fmla="*/ 914400 h 2293495"/>
              <a:gd name="connsiteX8" fmla="*/ 1066953 w 2386087"/>
              <a:gd name="connsiteY8" fmla="*/ 359763 h 2293495"/>
              <a:gd name="connsiteX9" fmla="*/ 62612 w 2386087"/>
              <a:gd name="connsiteY9" fmla="*/ 0 h 2293495"/>
              <a:gd name="connsiteX0" fmla="*/ 49332 w 2372807"/>
              <a:gd name="connsiteY0" fmla="*/ 0 h 2293495"/>
              <a:gd name="connsiteX1" fmla="*/ 184243 w 2372807"/>
              <a:gd name="connsiteY1" fmla="*/ 419724 h 2293495"/>
              <a:gd name="connsiteX2" fmla="*/ 349135 w 2372807"/>
              <a:gd name="connsiteY2" fmla="*/ 959371 h 2293495"/>
              <a:gd name="connsiteX3" fmla="*/ 843811 w 2372807"/>
              <a:gd name="connsiteY3" fmla="*/ 1499016 h 2293495"/>
              <a:gd name="connsiteX4" fmla="*/ 1488388 w 2372807"/>
              <a:gd name="connsiteY4" fmla="*/ 2023672 h 2293495"/>
              <a:gd name="connsiteX5" fmla="*/ 2372807 w 2372807"/>
              <a:gd name="connsiteY5" fmla="*/ 2293495 h 2293495"/>
              <a:gd name="connsiteX6" fmla="*/ 2222905 w 2372807"/>
              <a:gd name="connsiteY6" fmla="*/ 1633927 h 2293495"/>
              <a:gd name="connsiteX7" fmla="*/ 1743220 w 2372807"/>
              <a:gd name="connsiteY7" fmla="*/ 914400 h 2293495"/>
              <a:gd name="connsiteX8" fmla="*/ 1053673 w 2372807"/>
              <a:gd name="connsiteY8" fmla="*/ 359763 h 2293495"/>
              <a:gd name="connsiteX9" fmla="*/ 49332 w 2372807"/>
              <a:gd name="connsiteY9" fmla="*/ 0 h 2293495"/>
              <a:gd name="connsiteX0" fmla="*/ 63485 w 2386960"/>
              <a:gd name="connsiteY0" fmla="*/ 11164 h 2304659"/>
              <a:gd name="connsiteX1" fmla="*/ 138436 w 2386960"/>
              <a:gd name="connsiteY1" fmla="*/ 116095 h 2304659"/>
              <a:gd name="connsiteX2" fmla="*/ 198396 w 2386960"/>
              <a:gd name="connsiteY2" fmla="*/ 430888 h 2304659"/>
              <a:gd name="connsiteX3" fmla="*/ 363288 w 2386960"/>
              <a:gd name="connsiteY3" fmla="*/ 970535 h 2304659"/>
              <a:gd name="connsiteX4" fmla="*/ 857964 w 2386960"/>
              <a:gd name="connsiteY4" fmla="*/ 1510180 h 2304659"/>
              <a:gd name="connsiteX5" fmla="*/ 1502541 w 2386960"/>
              <a:gd name="connsiteY5" fmla="*/ 2034836 h 2304659"/>
              <a:gd name="connsiteX6" fmla="*/ 2386960 w 2386960"/>
              <a:gd name="connsiteY6" fmla="*/ 2304659 h 2304659"/>
              <a:gd name="connsiteX7" fmla="*/ 2237058 w 2386960"/>
              <a:gd name="connsiteY7" fmla="*/ 1645091 h 2304659"/>
              <a:gd name="connsiteX8" fmla="*/ 1757373 w 2386960"/>
              <a:gd name="connsiteY8" fmla="*/ 925564 h 2304659"/>
              <a:gd name="connsiteX9" fmla="*/ 1067826 w 2386960"/>
              <a:gd name="connsiteY9" fmla="*/ 370927 h 2304659"/>
              <a:gd name="connsiteX10" fmla="*/ 63485 w 2386960"/>
              <a:gd name="connsiteY10" fmla="*/ 11164 h 2304659"/>
              <a:gd name="connsiteX0" fmla="*/ 63485 w 2386960"/>
              <a:gd name="connsiteY0" fmla="*/ 11164 h 2304659"/>
              <a:gd name="connsiteX1" fmla="*/ 138436 w 2386960"/>
              <a:gd name="connsiteY1" fmla="*/ 116095 h 2304659"/>
              <a:gd name="connsiteX2" fmla="*/ 153426 w 2386960"/>
              <a:gd name="connsiteY2" fmla="*/ 415898 h 2304659"/>
              <a:gd name="connsiteX3" fmla="*/ 363288 w 2386960"/>
              <a:gd name="connsiteY3" fmla="*/ 970535 h 2304659"/>
              <a:gd name="connsiteX4" fmla="*/ 857964 w 2386960"/>
              <a:gd name="connsiteY4" fmla="*/ 1510180 h 2304659"/>
              <a:gd name="connsiteX5" fmla="*/ 1502541 w 2386960"/>
              <a:gd name="connsiteY5" fmla="*/ 2034836 h 2304659"/>
              <a:gd name="connsiteX6" fmla="*/ 2386960 w 2386960"/>
              <a:gd name="connsiteY6" fmla="*/ 2304659 h 2304659"/>
              <a:gd name="connsiteX7" fmla="*/ 2237058 w 2386960"/>
              <a:gd name="connsiteY7" fmla="*/ 1645091 h 2304659"/>
              <a:gd name="connsiteX8" fmla="*/ 1757373 w 2386960"/>
              <a:gd name="connsiteY8" fmla="*/ 925564 h 2304659"/>
              <a:gd name="connsiteX9" fmla="*/ 1067826 w 2386960"/>
              <a:gd name="connsiteY9" fmla="*/ 370927 h 2304659"/>
              <a:gd name="connsiteX10" fmla="*/ 63485 w 2386960"/>
              <a:gd name="connsiteY10" fmla="*/ 11164 h 2304659"/>
              <a:gd name="connsiteX0" fmla="*/ 69457 w 2392932"/>
              <a:gd name="connsiteY0" fmla="*/ 6164 h 2299659"/>
              <a:gd name="connsiteX1" fmla="*/ 114427 w 2392932"/>
              <a:gd name="connsiteY1" fmla="*/ 201036 h 2299659"/>
              <a:gd name="connsiteX2" fmla="*/ 159398 w 2392932"/>
              <a:gd name="connsiteY2" fmla="*/ 410898 h 2299659"/>
              <a:gd name="connsiteX3" fmla="*/ 369260 w 2392932"/>
              <a:gd name="connsiteY3" fmla="*/ 965535 h 2299659"/>
              <a:gd name="connsiteX4" fmla="*/ 863936 w 2392932"/>
              <a:gd name="connsiteY4" fmla="*/ 1505180 h 2299659"/>
              <a:gd name="connsiteX5" fmla="*/ 1508513 w 2392932"/>
              <a:gd name="connsiteY5" fmla="*/ 2029836 h 2299659"/>
              <a:gd name="connsiteX6" fmla="*/ 2392932 w 2392932"/>
              <a:gd name="connsiteY6" fmla="*/ 2299659 h 2299659"/>
              <a:gd name="connsiteX7" fmla="*/ 2243030 w 2392932"/>
              <a:gd name="connsiteY7" fmla="*/ 1640091 h 2299659"/>
              <a:gd name="connsiteX8" fmla="*/ 1763345 w 2392932"/>
              <a:gd name="connsiteY8" fmla="*/ 920564 h 2299659"/>
              <a:gd name="connsiteX9" fmla="*/ 1073798 w 2392932"/>
              <a:gd name="connsiteY9" fmla="*/ 365927 h 2299659"/>
              <a:gd name="connsiteX10" fmla="*/ 69457 w 2392932"/>
              <a:gd name="connsiteY10" fmla="*/ 6164 h 2299659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3558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201535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3558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198537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8055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198537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67228 w 2345733"/>
              <a:gd name="connsiteY0" fmla="*/ 0 h 2278504"/>
              <a:gd name="connsiteX1" fmla="*/ 112199 w 2345733"/>
              <a:gd name="connsiteY1" fmla="*/ 389743 h 2278504"/>
              <a:gd name="connsiteX2" fmla="*/ 367031 w 2345733"/>
              <a:gd name="connsiteY2" fmla="*/ 944380 h 2278504"/>
              <a:gd name="connsiteX3" fmla="*/ 816737 w 2345733"/>
              <a:gd name="connsiteY3" fmla="*/ 1484025 h 2278504"/>
              <a:gd name="connsiteX4" fmla="*/ 1461314 w 2345733"/>
              <a:gd name="connsiteY4" fmla="*/ 1978701 h 2278504"/>
              <a:gd name="connsiteX5" fmla="*/ 2345733 w 2345733"/>
              <a:gd name="connsiteY5" fmla="*/ 2278504 h 2278504"/>
              <a:gd name="connsiteX6" fmla="*/ 2195831 w 2345733"/>
              <a:gd name="connsiteY6" fmla="*/ 1618936 h 2278504"/>
              <a:gd name="connsiteX7" fmla="*/ 1716146 w 2345733"/>
              <a:gd name="connsiteY7" fmla="*/ 899409 h 2278504"/>
              <a:gd name="connsiteX8" fmla="*/ 1026599 w 2345733"/>
              <a:gd name="connsiteY8" fmla="*/ 344772 h 2278504"/>
              <a:gd name="connsiteX9" fmla="*/ 67228 w 2345733"/>
              <a:gd name="connsiteY9" fmla="*/ 0 h 2278504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728468 w 2358055"/>
              <a:gd name="connsiteY8" fmla="*/ 909411 h 2288506"/>
              <a:gd name="connsiteX9" fmla="*/ 1038921 w 2358055"/>
              <a:gd name="connsiteY9" fmla="*/ 354774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728468 w 2358055"/>
              <a:gd name="connsiteY8" fmla="*/ 909411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699440 w 2358055"/>
              <a:gd name="connsiteY8" fmla="*/ 923925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502665 w 2358055"/>
              <a:gd name="connsiteY5" fmla="*/ 1959675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699440 w 2358055"/>
              <a:gd name="connsiteY8" fmla="*/ 923925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954675 w 2288323"/>
              <a:gd name="connsiteY0" fmla="*/ 251095 h 2155799"/>
              <a:gd name="connsiteX1" fmla="*/ 0 w 2288323"/>
              <a:gd name="connsiteY1" fmla="*/ 43 h 2155799"/>
              <a:gd name="connsiteX2" fmla="*/ 54789 w 2288323"/>
              <a:gd name="connsiteY2" fmla="*/ 267038 h 2155799"/>
              <a:gd name="connsiteX3" fmla="*/ 309621 w 2288323"/>
              <a:gd name="connsiteY3" fmla="*/ 821675 h 2155799"/>
              <a:gd name="connsiteX4" fmla="*/ 759327 w 2288323"/>
              <a:gd name="connsiteY4" fmla="*/ 1361320 h 2155799"/>
              <a:gd name="connsiteX5" fmla="*/ 1432933 w 2288323"/>
              <a:gd name="connsiteY5" fmla="*/ 1826968 h 2155799"/>
              <a:gd name="connsiteX6" fmla="*/ 2288323 w 2288323"/>
              <a:gd name="connsiteY6" fmla="*/ 2155799 h 2155799"/>
              <a:gd name="connsiteX7" fmla="*/ 2138421 w 2288323"/>
              <a:gd name="connsiteY7" fmla="*/ 1496231 h 2155799"/>
              <a:gd name="connsiteX8" fmla="*/ 1629708 w 2288323"/>
              <a:gd name="connsiteY8" fmla="*/ 791218 h 2155799"/>
              <a:gd name="connsiteX9" fmla="*/ 954675 w 2288323"/>
              <a:gd name="connsiteY9" fmla="*/ 251095 h 2155799"/>
              <a:gd name="connsiteX0" fmla="*/ 932486 w 2266134"/>
              <a:gd name="connsiteY0" fmla="*/ 338163 h 2242867"/>
              <a:gd name="connsiteX1" fmla="*/ 6840 w 2266134"/>
              <a:gd name="connsiteY1" fmla="*/ 25 h 2242867"/>
              <a:gd name="connsiteX2" fmla="*/ 32600 w 2266134"/>
              <a:gd name="connsiteY2" fmla="*/ 354106 h 2242867"/>
              <a:gd name="connsiteX3" fmla="*/ 287432 w 2266134"/>
              <a:gd name="connsiteY3" fmla="*/ 908743 h 2242867"/>
              <a:gd name="connsiteX4" fmla="*/ 737138 w 2266134"/>
              <a:gd name="connsiteY4" fmla="*/ 1448388 h 2242867"/>
              <a:gd name="connsiteX5" fmla="*/ 1410744 w 2266134"/>
              <a:gd name="connsiteY5" fmla="*/ 1914036 h 2242867"/>
              <a:gd name="connsiteX6" fmla="*/ 2266134 w 2266134"/>
              <a:gd name="connsiteY6" fmla="*/ 2242867 h 2242867"/>
              <a:gd name="connsiteX7" fmla="*/ 2116232 w 2266134"/>
              <a:gd name="connsiteY7" fmla="*/ 1583299 h 2242867"/>
              <a:gd name="connsiteX8" fmla="*/ 1607519 w 2266134"/>
              <a:gd name="connsiteY8" fmla="*/ 878286 h 2242867"/>
              <a:gd name="connsiteX9" fmla="*/ 932486 w 2266134"/>
              <a:gd name="connsiteY9" fmla="*/ 338163 h 224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6134" h="2242867">
                <a:moveTo>
                  <a:pt x="932486" y="338163"/>
                </a:moveTo>
                <a:cubicBezTo>
                  <a:pt x="660868" y="206301"/>
                  <a:pt x="156821" y="-2632"/>
                  <a:pt x="6840" y="25"/>
                </a:cubicBezTo>
                <a:cubicBezTo>
                  <a:pt x="14335" y="64982"/>
                  <a:pt x="-26498" y="212171"/>
                  <a:pt x="32600" y="354106"/>
                </a:cubicBezTo>
                <a:cubicBezTo>
                  <a:pt x="85065" y="494014"/>
                  <a:pt x="172507" y="736356"/>
                  <a:pt x="287432" y="908743"/>
                </a:cubicBezTo>
                <a:lnTo>
                  <a:pt x="737138" y="1448388"/>
                </a:lnTo>
                <a:lnTo>
                  <a:pt x="1410744" y="1914036"/>
                </a:lnTo>
                <a:lnTo>
                  <a:pt x="2266134" y="2242867"/>
                </a:lnTo>
                <a:lnTo>
                  <a:pt x="2116232" y="1583299"/>
                </a:lnTo>
                <a:lnTo>
                  <a:pt x="1607519" y="878286"/>
                </a:lnTo>
                <a:lnTo>
                  <a:pt x="932486" y="338163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44604" y="274638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Edgeworth-négyszög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95536" y="612496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személy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668344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 személy</a:t>
            </a:r>
            <a:endParaRPr lang="hu-HU" dirty="0"/>
          </a:p>
        </p:txBody>
      </p:sp>
      <p:cxnSp>
        <p:nvCxnSpPr>
          <p:cNvPr id="8" name="Egyenes összekötő nyíllal 7"/>
          <p:cNvCxnSpPr>
            <a:stCxn id="5" idx="3"/>
          </p:cNvCxnSpPr>
          <p:nvPr/>
        </p:nvCxnSpPr>
        <p:spPr>
          <a:xfrm>
            <a:off x="1547664" y="6309635"/>
            <a:ext cx="1872208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11560" y="4377606"/>
            <a:ext cx="0" cy="175986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8460432" y="2204864"/>
            <a:ext cx="0" cy="1790908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71600" y="4257104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3995936" y="1751742"/>
            <a:ext cx="3663754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869904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3815904" y="4203104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3419872" y="39957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</a:t>
            </a:r>
            <a:endParaRPr lang="hu-HU" dirty="0"/>
          </a:p>
        </p:txBody>
      </p:sp>
      <p:cxnSp>
        <p:nvCxnSpPr>
          <p:cNvPr id="26" name="Egyenes összekötő 25"/>
          <p:cNvCxnSpPr/>
          <p:nvPr/>
        </p:nvCxnSpPr>
        <p:spPr>
          <a:xfrm>
            <a:off x="994684" y="5259296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4925166" y="2204271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4871166" y="520353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4583134" y="488404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W</a:t>
            </a:r>
            <a:endParaRPr lang="hu-HU" dirty="0"/>
          </a:p>
        </p:txBody>
      </p:sp>
      <p:graphicFrame>
        <p:nvGraphicFramePr>
          <p:cNvPr id="32" name="Objektum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802919"/>
              </p:ext>
            </p:extLst>
          </p:nvPr>
        </p:nvGraphicFramePr>
        <p:xfrm>
          <a:off x="4728482" y="6063237"/>
          <a:ext cx="407116" cy="43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6" name="Equation" r:id="rId4" imgW="215640" imgH="228600" progId="Equation.3">
                  <p:embed/>
                </p:oleObj>
              </mc:Choice>
              <mc:Fallback>
                <p:oleObj name="Equation" r:id="rId4" imgW="215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8482" y="6063237"/>
                        <a:ext cx="407116" cy="431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um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492924"/>
              </p:ext>
            </p:extLst>
          </p:nvPr>
        </p:nvGraphicFramePr>
        <p:xfrm>
          <a:off x="4775966" y="1794318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" name="Equation" r:id="rId6" imgW="215640" imgH="228600" progId="Equation.3">
                  <p:embed/>
                </p:oleObj>
              </mc:Choice>
              <mc:Fallback>
                <p:oleObj name="Equation" r:id="rId6" imgW="215640" imgH="228600" progId="Equation.3">
                  <p:embed/>
                  <p:pic>
                    <p:nvPicPr>
                      <p:cNvPr id="0" name="Objektum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966" y="1794318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9594"/>
              </p:ext>
            </p:extLst>
          </p:nvPr>
        </p:nvGraphicFramePr>
        <p:xfrm>
          <a:off x="597879" y="4987639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" name="Equation" r:id="rId8" imgW="215640" imgH="228600" progId="Equation.3">
                  <p:embed/>
                </p:oleObj>
              </mc:Choice>
              <mc:Fallback>
                <p:oleObj name="Equation" r:id="rId8" imgW="215640" imgH="228600" progId="Equation.3">
                  <p:embed/>
                  <p:pic>
                    <p:nvPicPr>
                      <p:cNvPr id="0" name="Objektum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79" y="4987639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117826"/>
              </p:ext>
            </p:extLst>
          </p:nvPr>
        </p:nvGraphicFramePr>
        <p:xfrm>
          <a:off x="8244408" y="4987639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Objektum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4987639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697101"/>
              </p:ext>
            </p:extLst>
          </p:nvPr>
        </p:nvGraphicFramePr>
        <p:xfrm>
          <a:off x="547429" y="3987304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" name="Equation" r:id="rId12" imgW="203040" imgH="228600" progId="Equation.3">
                  <p:embed/>
                </p:oleObj>
              </mc:Choice>
              <mc:Fallback>
                <p:oleObj name="Equation" r:id="rId12" imgW="203040" imgH="228600" progId="Equation.3">
                  <p:embed/>
                  <p:pic>
                    <p:nvPicPr>
                      <p:cNvPr id="0" name="Objektum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29" y="3987304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um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428888"/>
              </p:ext>
            </p:extLst>
          </p:nvPr>
        </p:nvGraphicFramePr>
        <p:xfrm>
          <a:off x="8273472" y="4056861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1" name="Equation" r:id="rId14" imgW="203040" imgH="228600" progId="Equation.3">
                  <p:embed/>
                </p:oleObj>
              </mc:Choice>
              <mc:Fallback>
                <p:oleObj name="Equation" r:id="rId14" imgW="203040" imgH="228600" progId="Equation.3">
                  <p:embed/>
                  <p:pic>
                    <p:nvPicPr>
                      <p:cNvPr id="0" name="Objektum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3472" y="4056861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ktum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278784"/>
              </p:ext>
            </p:extLst>
          </p:nvPr>
        </p:nvGraphicFramePr>
        <p:xfrm>
          <a:off x="3683257" y="6066081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" name="Equation" r:id="rId16" imgW="203040" imgH="228600" progId="Equation.3">
                  <p:embed/>
                </p:oleObj>
              </mc:Choice>
              <mc:Fallback>
                <p:oleObj name="Equation" r:id="rId16" imgW="203040" imgH="228600" progId="Equation.3">
                  <p:embed/>
                  <p:pic>
                    <p:nvPicPr>
                      <p:cNvPr id="0" name="Objektum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257" y="6066081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ktum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083732"/>
              </p:ext>
            </p:extLst>
          </p:nvPr>
        </p:nvGraphicFramePr>
        <p:xfrm>
          <a:off x="3678610" y="159396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3" name="Equation" r:id="rId18" imgW="203040" imgH="228600" progId="Equation.3">
                  <p:embed/>
                </p:oleObj>
              </mc:Choice>
              <mc:Fallback>
                <p:oleObj name="Equation" r:id="rId18" imgW="203040" imgH="228600" progId="Equation.3">
                  <p:embed/>
                  <p:pic>
                    <p:nvPicPr>
                      <p:cNvPr id="0" name="Objektum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610" y="1593960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zövegdoboz 47"/>
          <p:cNvSpPr txBox="1"/>
          <p:nvPr/>
        </p:nvSpPr>
        <p:spPr>
          <a:xfrm>
            <a:off x="7308304" y="60927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jószág</a:t>
            </a:r>
            <a:endParaRPr lang="hu-HU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35496" y="1866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 jószág</a:t>
            </a:r>
            <a:endParaRPr lang="hu-HU" dirty="0"/>
          </a:p>
        </p:txBody>
      </p:sp>
      <p:sp>
        <p:nvSpPr>
          <p:cNvPr id="50" name="Arc 6"/>
          <p:cNvSpPr>
            <a:spLocks/>
          </p:cNvSpPr>
          <p:nvPr/>
        </p:nvSpPr>
        <p:spPr bwMode="auto">
          <a:xfrm rot="10800000">
            <a:off x="1371600" y="322974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Arc 6"/>
          <p:cNvSpPr>
            <a:spLocks/>
          </p:cNvSpPr>
          <p:nvPr/>
        </p:nvSpPr>
        <p:spPr bwMode="auto">
          <a:xfrm rot="10800000">
            <a:off x="2627784" y="271783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Arc 6"/>
          <p:cNvSpPr>
            <a:spLocks/>
          </p:cNvSpPr>
          <p:nvPr/>
        </p:nvSpPr>
        <p:spPr bwMode="auto">
          <a:xfrm rot="10800000">
            <a:off x="1773131" y="3099668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rc 6"/>
          <p:cNvSpPr>
            <a:spLocks/>
          </p:cNvSpPr>
          <p:nvPr/>
        </p:nvSpPr>
        <p:spPr bwMode="auto">
          <a:xfrm rot="10800000">
            <a:off x="2171204" y="2871142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3622498" y="234293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rc 6"/>
          <p:cNvSpPr>
            <a:spLocks/>
          </p:cNvSpPr>
          <p:nvPr/>
        </p:nvSpPr>
        <p:spPr bwMode="auto">
          <a:xfrm rot="10800000">
            <a:off x="4164483" y="2117025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rc 6"/>
          <p:cNvSpPr>
            <a:spLocks/>
          </p:cNvSpPr>
          <p:nvPr/>
        </p:nvSpPr>
        <p:spPr bwMode="auto">
          <a:xfrm>
            <a:off x="1883172" y="2971076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>
            <a:off x="2171203" y="267489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>
            <a:off x="947068" y="350446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6"/>
          <p:cNvSpPr>
            <a:spLocks/>
          </p:cNvSpPr>
          <p:nvPr/>
        </p:nvSpPr>
        <p:spPr bwMode="auto">
          <a:xfrm>
            <a:off x="591965" y="3782139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rc 6"/>
          <p:cNvSpPr>
            <a:spLocks/>
          </p:cNvSpPr>
          <p:nvPr/>
        </p:nvSpPr>
        <p:spPr bwMode="auto">
          <a:xfrm>
            <a:off x="2890090" y="2554509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20" y="116632"/>
            <a:ext cx="4993083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 négyszög szélessége az 1. jószágnak a gazdaságban lévő összmennyiségét fejezi ki, magassága pedig a 2. jószág összmennyiségét. Az A szereplő döntéseit a bal alsó saroktól, a B szereplő döntéseit pedig a jobb felső saroktól mérjük.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31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Kereskedelem az </a:t>
            </a:r>
            <a:r>
              <a:rPr lang="hu-HU" dirty="0" err="1" smtClean="0"/>
              <a:t>Edgeworth-dobozban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dirty="0" smtClean="0"/>
              <a:t>A javak cseréjekor az kezdőkészletek által meghatározott W pontból indulunk ki.</a:t>
            </a:r>
          </a:p>
          <a:p>
            <a:r>
              <a:rPr lang="hu-HU" dirty="0" smtClean="0"/>
              <a:t>Az a terület, ahol </a:t>
            </a:r>
            <a:r>
              <a:rPr lang="hu-HU" b="1" i="1" dirty="0" smtClean="0"/>
              <a:t>A</a:t>
            </a:r>
            <a:r>
              <a:rPr lang="hu-HU" dirty="0" smtClean="0"/>
              <a:t> jobb helyzetben van, mint az adott állapotban, a W ponton átmenő közömbösségi görbéje feletti (attól felfele vagy jobbra található) összes fogyasztói kosárból áll. </a:t>
            </a:r>
          </a:p>
          <a:p>
            <a:r>
              <a:rPr lang="hu-HU" dirty="0" smtClean="0"/>
              <a:t>Az a terület, ahol </a:t>
            </a:r>
            <a:r>
              <a:rPr lang="hu-HU" b="1" i="1" dirty="0" smtClean="0"/>
              <a:t>B</a:t>
            </a:r>
            <a:r>
              <a:rPr lang="hu-HU" dirty="0" smtClean="0"/>
              <a:t> jobb helyzetbe kerül, a W ponton átmenő közömbösségi görbétől lefele (és balra) lévő fogyasztói kosarakból áll.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3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Kölcsönösen előnyös csere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két tartomány metszetében kerülnek mindketten a korábbinál jobb helyzetbe.</a:t>
            </a:r>
          </a:p>
          <a:p>
            <a:r>
              <a:rPr lang="hu-HU" dirty="0" smtClean="0"/>
              <a:t>Ez a lencse alakú, pöttyözött területet jelenti.</a:t>
            </a:r>
          </a:p>
          <a:p>
            <a:r>
              <a:rPr lang="hu-HU" dirty="0" smtClean="0"/>
              <a:t>A két érintett személy a tárgyalásai folyamán feltehetőleg fog találni kölcsönösen előnyös üzletet, azaz olyan cserét, ami a lencse alakú terület valamelyik pontjába helyezi el őket, például az ábrán látható M pontba.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593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Az M pontba való eljutás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M pontba történő elmozdulás során A személy felad valamennyit az 1. jószágból, és a csere folytán megszerez valamennyit a 2. jószágból. Hasonlóan, B lemond valamennyi 2. jószágról, hogy így több 1. jószághoz jusson. Ez alapján a szükséges tranzakciók az M pontba való elmozduláshoz:</a:t>
            </a:r>
            <a:endParaRPr lang="hu-HU" sz="28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590731"/>
              </p:ext>
            </p:extLst>
          </p:nvPr>
        </p:nvGraphicFramePr>
        <p:xfrm>
          <a:off x="773113" y="4149725"/>
          <a:ext cx="6815137" cy="24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3" imgW="2705040" imgH="990360" progId="Equation.3">
                  <p:embed/>
                </p:oleObj>
              </mc:Choice>
              <mc:Fallback>
                <p:oleObj name="Equation" r:id="rId3" imgW="2705040" imgH="99036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4149725"/>
                        <a:ext cx="6815137" cy="249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kölcsönösen előnyös cserelehetőségek kimerítése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cserét a szereplők egészen addig folytatják, amíg már nincs olyan cserére lehetőség, amely mindkét félnek előnyös lenne. </a:t>
            </a:r>
          </a:p>
          <a:p>
            <a:r>
              <a:rPr lang="hu-HU" dirty="0" smtClean="0"/>
              <a:t>Ez azt jelenti, hogy az </a:t>
            </a:r>
            <a:r>
              <a:rPr lang="hu-HU" b="1" dirty="0" smtClean="0"/>
              <a:t>A</a:t>
            </a:r>
            <a:r>
              <a:rPr lang="hu-HU" dirty="0" smtClean="0"/>
              <a:t> adott ponton átmenő közömbösségi görbéje felett (ill. jobbra), és a </a:t>
            </a:r>
            <a:r>
              <a:rPr lang="hu-HU" b="1" dirty="0" smtClean="0"/>
              <a:t>B</a:t>
            </a:r>
            <a:r>
              <a:rPr lang="hu-HU" dirty="0" smtClean="0"/>
              <a:t> adott ponton átmenő közömbösségi görbéje alatt (ill. balra) elhelyezkedő pontok halmazának metszete az üres halmaz.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36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44604" y="274638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csere szerződési görbéje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95536" y="612496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személy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668344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 személy</a:t>
            </a:r>
            <a:endParaRPr lang="hu-HU" dirty="0"/>
          </a:p>
        </p:txBody>
      </p:sp>
      <p:cxnSp>
        <p:nvCxnSpPr>
          <p:cNvPr id="8" name="Egyenes összekötő nyíllal 7"/>
          <p:cNvCxnSpPr>
            <a:stCxn id="5" idx="3"/>
          </p:cNvCxnSpPr>
          <p:nvPr/>
        </p:nvCxnSpPr>
        <p:spPr>
          <a:xfrm>
            <a:off x="1547664" y="6309635"/>
            <a:ext cx="1872208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11560" y="4377606"/>
            <a:ext cx="0" cy="175986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8460432" y="2204864"/>
            <a:ext cx="0" cy="1790908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71600" y="4257104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4032000" y="1800000"/>
            <a:ext cx="3663754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869904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3815904" y="4203104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3419872" y="39957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</a:t>
            </a:r>
            <a:endParaRPr lang="hu-HU" dirty="0"/>
          </a:p>
        </p:txBody>
      </p:sp>
      <p:cxnSp>
        <p:nvCxnSpPr>
          <p:cNvPr id="26" name="Egyenes összekötő 25"/>
          <p:cNvCxnSpPr/>
          <p:nvPr/>
        </p:nvCxnSpPr>
        <p:spPr>
          <a:xfrm>
            <a:off x="994684" y="5259296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5079268" y="222138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5025268" y="520353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5025268" y="5181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W</a:t>
            </a:r>
            <a:endParaRPr lang="hu-HU" dirty="0"/>
          </a:p>
        </p:txBody>
      </p:sp>
      <p:graphicFrame>
        <p:nvGraphicFramePr>
          <p:cNvPr id="32" name="Objektum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28311"/>
              </p:ext>
            </p:extLst>
          </p:nvPr>
        </p:nvGraphicFramePr>
        <p:xfrm>
          <a:off x="4728482" y="6063237"/>
          <a:ext cx="407116" cy="43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" name="Equation" r:id="rId4" imgW="215640" imgH="228600" progId="Equation.3">
                  <p:embed/>
                </p:oleObj>
              </mc:Choice>
              <mc:Fallback>
                <p:oleObj name="Equation" r:id="rId4" imgW="215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8482" y="6063237"/>
                        <a:ext cx="407116" cy="431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um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46981"/>
              </p:ext>
            </p:extLst>
          </p:nvPr>
        </p:nvGraphicFramePr>
        <p:xfrm>
          <a:off x="4775966" y="1794318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3" name="Equation" r:id="rId6" imgW="215640" imgH="228600" progId="Equation.3">
                  <p:embed/>
                </p:oleObj>
              </mc:Choice>
              <mc:Fallback>
                <p:oleObj name="Equation" r:id="rId6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966" y="1794318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974130"/>
              </p:ext>
            </p:extLst>
          </p:nvPr>
        </p:nvGraphicFramePr>
        <p:xfrm>
          <a:off x="597879" y="4987639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4" name="Equation" r:id="rId8" imgW="215640" imgH="228600" progId="Equation.3">
                  <p:embed/>
                </p:oleObj>
              </mc:Choice>
              <mc:Fallback>
                <p:oleObj name="Equation" r:id="rId8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79" y="4987639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370528"/>
              </p:ext>
            </p:extLst>
          </p:nvPr>
        </p:nvGraphicFramePr>
        <p:xfrm>
          <a:off x="8244408" y="4987639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5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4987639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49086"/>
              </p:ext>
            </p:extLst>
          </p:nvPr>
        </p:nvGraphicFramePr>
        <p:xfrm>
          <a:off x="547429" y="3987304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6" name="Equation" r:id="rId12" imgW="203040" imgH="228600" progId="Equation.3">
                  <p:embed/>
                </p:oleObj>
              </mc:Choice>
              <mc:Fallback>
                <p:oleObj name="Equation" r:id="rId12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29" y="3987304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um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443302"/>
              </p:ext>
            </p:extLst>
          </p:nvPr>
        </p:nvGraphicFramePr>
        <p:xfrm>
          <a:off x="8273472" y="4056861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7" name="Equation" r:id="rId14" imgW="203040" imgH="228600" progId="Equation.3">
                  <p:embed/>
                </p:oleObj>
              </mc:Choice>
              <mc:Fallback>
                <p:oleObj name="Equation" r:id="rId1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3472" y="4056861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ktum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807589"/>
              </p:ext>
            </p:extLst>
          </p:nvPr>
        </p:nvGraphicFramePr>
        <p:xfrm>
          <a:off x="3683257" y="6066081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8" name="Equation" r:id="rId16" imgW="203040" imgH="228600" progId="Equation.3">
                  <p:embed/>
                </p:oleObj>
              </mc:Choice>
              <mc:Fallback>
                <p:oleObj name="Equation" r:id="rId1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257" y="6066081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ktum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74547"/>
              </p:ext>
            </p:extLst>
          </p:nvPr>
        </p:nvGraphicFramePr>
        <p:xfrm>
          <a:off x="3678610" y="159396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9" name="Equation" r:id="rId18" imgW="203040" imgH="228600" progId="Equation.3">
                  <p:embed/>
                </p:oleObj>
              </mc:Choice>
              <mc:Fallback>
                <p:oleObj name="Equation" r:id="rId18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610" y="1593960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zövegdoboz 47"/>
          <p:cNvSpPr txBox="1"/>
          <p:nvPr/>
        </p:nvSpPr>
        <p:spPr>
          <a:xfrm>
            <a:off x="7308304" y="60927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jószág</a:t>
            </a:r>
            <a:endParaRPr lang="hu-HU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35496" y="1866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 jószág</a:t>
            </a:r>
            <a:endParaRPr lang="hu-HU" dirty="0"/>
          </a:p>
        </p:txBody>
      </p:sp>
      <p:sp>
        <p:nvSpPr>
          <p:cNvPr id="50" name="Arc 6"/>
          <p:cNvSpPr>
            <a:spLocks/>
          </p:cNvSpPr>
          <p:nvPr/>
        </p:nvSpPr>
        <p:spPr bwMode="auto">
          <a:xfrm rot="10800000">
            <a:off x="1371600" y="322974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rc 6"/>
          <p:cNvSpPr>
            <a:spLocks/>
          </p:cNvSpPr>
          <p:nvPr/>
        </p:nvSpPr>
        <p:spPr bwMode="auto">
          <a:xfrm rot="10800000">
            <a:off x="2171204" y="286337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3221627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rc 6"/>
          <p:cNvSpPr>
            <a:spLocks/>
          </p:cNvSpPr>
          <p:nvPr/>
        </p:nvSpPr>
        <p:spPr bwMode="auto">
          <a:xfrm rot="10800000">
            <a:off x="5747072" y="22048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>
            <a:off x="2446852" y="2979166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>
            <a:off x="1509734" y="339496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6"/>
          <p:cNvSpPr>
            <a:spLocks/>
          </p:cNvSpPr>
          <p:nvPr/>
        </p:nvSpPr>
        <p:spPr bwMode="auto">
          <a:xfrm>
            <a:off x="611560" y="375376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rc 6"/>
          <p:cNvSpPr>
            <a:spLocks/>
          </p:cNvSpPr>
          <p:nvPr/>
        </p:nvSpPr>
        <p:spPr bwMode="auto">
          <a:xfrm>
            <a:off x="3728481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20" y="116632"/>
            <a:ext cx="4993083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Pareto-hatékony elosztás esetén, mint pl. az M pontban, mindegyik szereplő a legmagasabb közömbösségi görbén van a másik adott közömbösségi görbéje mellett. Az ilyen pontokat összekötő görbe a szerződési görbe.</a:t>
            </a:r>
            <a:endParaRPr lang="hu-HU" dirty="0"/>
          </a:p>
        </p:txBody>
      </p:sp>
      <p:sp>
        <p:nvSpPr>
          <p:cNvPr id="42" name="Arc 6"/>
          <p:cNvSpPr>
            <a:spLocks/>
          </p:cNvSpPr>
          <p:nvPr/>
        </p:nvSpPr>
        <p:spPr bwMode="auto">
          <a:xfrm rot="10800000">
            <a:off x="4445000" y="251283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rc 6"/>
          <p:cNvSpPr>
            <a:spLocks/>
          </p:cNvSpPr>
          <p:nvPr/>
        </p:nvSpPr>
        <p:spPr bwMode="auto">
          <a:xfrm>
            <a:off x="902234" y="4681834"/>
            <a:ext cx="1809569" cy="1277937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Szabadkézi sokszög 8"/>
          <p:cNvSpPr/>
          <p:nvPr/>
        </p:nvSpPr>
        <p:spPr>
          <a:xfrm>
            <a:off x="986971" y="2220686"/>
            <a:ext cx="7257143" cy="3889828"/>
          </a:xfrm>
          <a:custGeom>
            <a:avLst/>
            <a:gdLst>
              <a:gd name="connsiteX0" fmla="*/ 0 w 7257143"/>
              <a:gd name="connsiteY0" fmla="*/ 3889828 h 3889828"/>
              <a:gd name="connsiteX1" fmla="*/ 1248229 w 7257143"/>
              <a:gd name="connsiteY1" fmla="*/ 2873828 h 3889828"/>
              <a:gd name="connsiteX2" fmla="*/ 2017486 w 7257143"/>
              <a:gd name="connsiteY2" fmla="*/ 2423885 h 3889828"/>
              <a:gd name="connsiteX3" fmla="*/ 2888343 w 7257143"/>
              <a:gd name="connsiteY3" fmla="*/ 2046514 h 3889828"/>
              <a:gd name="connsiteX4" fmla="*/ 3962400 w 7257143"/>
              <a:gd name="connsiteY4" fmla="*/ 1756228 h 3889828"/>
              <a:gd name="connsiteX5" fmla="*/ 5239658 w 7257143"/>
              <a:gd name="connsiteY5" fmla="*/ 1407885 h 3889828"/>
              <a:gd name="connsiteX6" fmla="*/ 7257143 w 7257143"/>
              <a:gd name="connsiteY6" fmla="*/ 0 h 388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7143" h="3889828">
                <a:moveTo>
                  <a:pt x="0" y="3889828"/>
                </a:moveTo>
                <a:cubicBezTo>
                  <a:pt x="455990" y="3503990"/>
                  <a:pt x="911981" y="3118152"/>
                  <a:pt x="1248229" y="2873828"/>
                </a:cubicBezTo>
                <a:cubicBezTo>
                  <a:pt x="1584477" y="2629504"/>
                  <a:pt x="1744134" y="2561771"/>
                  <a:pt x="2017486" y="2423885"/>
                </a:cubicBezTo>
                <a:cubicBezTo>
                  <a:pt x="2290838" y="2285999"/>
                  <a:pt x="2564191" y="2157790"/>
                  <a:pt x="2888343" y="2046514"/>
                </a:cubicBezTo>
                <a:cubicBezTo>
                  <a:pt x="3212495" y="1935238"/>
                  <a:pt x="3962400" y="1756228"/>
                  <a:pt x="3962400" y="1756228"/>
                </a:cubicBezTo>
                <a:cubicBezTo>
                  <a:pt x="4354286" y="1649790"/>
                  <a:pt x="4690534" y="1700590"/>
                  <a:pt x="5239658" y="1407885"/>
                </a:cubicBezTo>
                <a:cubicBezTo>
                  <a:pt x="5788782" y="1115180"/>
                  <a:pt x="6522962" y="557590"/>
                  <a:pt x="725714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/>
          <p:cNvSpPr txBox="1"/>
          <p:nvPr/>
        </p:nvSpPr>
        <p:spPr>
          <a:xfrm>
            <a:off x="6420115" y="246299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Szerződési görbe</a:t>
            </a:r>
            <a:endParaRPr lang="hu-HU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1963421" y="2236212"/>
            <a:ext cx="196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 Pareto-hatékony elosztás</a:t>
            </a:r>
            <a:endParaRPr lang="hu-HU" dirty="0"/>
          </a:p>
        </p:txBody>
      </p:sp>
      <p:cxnSp>
        <p:nvCxnSpPr>
          <p:cNvPr id="13" name="Egyenes összekötő nyíllal 12"/>
          <p:cNvCxnSpPr>
            <a:stCxn id="61" idx="2"/>
          </p:cNvCxnSpPr>
          <p:nvPr/>
        </p:nvCxnSpPr>
        <p:spPr>
          <a:xfrm>
            <a:off x="2943663" y="2882543"/>
            <a:ext cx="872241" cy="1258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6270904" y="5357507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közömbös-ségi</a:t>
            </a:r>
            <a:r>
              <a:rPr lang="hu-HU" dirty="0" smtClean="0"/>
              <a:t> görbéje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>
          <a:xfrm flipH="1" flipV="1">
            <a:off x="4355976" y="4672900"/>
            <a:ext cx="1914928" cy="862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 flipV="1">
            <a:off x="1807019" y="3100318"/>
            <a:ext cx="1414608" cy="653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>
            <a:off x="965109" y="2561809"/>
            <a:ext cx="1129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</a:t>
            </a:r>
            <a:r>
              <a:rPr lang="hu-HU" dirty="0" smtClean="0"/>
              <a:t> közöm- </a:t>
            </a:r>
            <a:r>
              <a:rPr lang="hu-HU" dirty="0" err="1" smtClean="0"/>
              <a:t>bösségi</a:t>
            </a:r>
            <a:r>
              <a:rPr lang="hu-HU" dirty="0" smtClean="0"/>
              <a:t> görbéje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13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94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szerződési görbe egyenletének meghatározása algebrailag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hu-HU" dirty="0" smtClean="0"/>
              <a:t>Definíció szerint egy Pareto-hatékony elosztás minden szereplőt a lehető legjobb helyzetbe juttat, a többiek hasznosságát adottnak véve.</a:t>
            </a:r>
          </a:p>
          <a:p>
            <a:r>
              <a:rPr lang="hu-HU" dirty="0" smtClean="0"/>
              <a:t>Válasszuk a </a:t>
            </a:r>
            <a:r>
              <a:rPr lang="hu-HU" b="1" dirty="0" smtClean="0"/>
              <a:t>B</a:t>
            </a:r>
            <a:r>
              <a:rPr lang="hu-HU" dirty="0" smtClean="0"/>
              <a:t> szereplőnk hasznossági szintjét u-nak, és tekintsük </a:t>
            </a:r>
            <a:r>
              <a:rPr lang="hu-HU" b="1" dirty="0" smtClean="0"/>
              <a:t>A</a:t>
            </a:r>
            <a:r>
              <a:rPr lang="hu-HU" dirty="0" smtClean="0"/>
              <a:t> maximalizálási feladatát: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747071"/>
              </p:ext>
            </p:extLst>
          </p:nvPr>
        </p:nvGraphicFramePr>
        <p:xfrm>
          <a:off x="611560" y="4293096"/>
          <a:ext cx="7461251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3" imgW="3060360" imgH="583920" progId="Equation.3">
                  <p:embed/>
                </p:oleObj>
              </mc:Choice>
              <mc:Fallback>
                <p:oleObj name="Equation" r:id="rId3" imgW="30603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4293096"/>
                        <a:ext cx="7461251" cy="142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Egyenes összekötő 5"/>
          <p:cNvCxnSpPr/>
          <p:nvPr/>
        </p:nvCxnSpPr>
        <p:spPr>
          <a:xfrm>
            <a:off x="899592" y="357301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3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feladat tehát a saját hasznosság maximalizálása, a többi egyenlőség teljesülése, mint korlátozó feltételek mellett.</a:t>
            </a:r>
          </a:p>
          <a:p>
            <a:r>
              <a:rPr lang="hu-HU" dirty="0" smtClean="0"/>
              <a:t>Ezekből a maximalizálandó Lagrange-függvény</a:t>
            </a:r>
          </a:p>
          <a:p>
            <a:endParaRPr lang="hu-HU" dirty="0"/>
          </a:p>
          <a:p>
            <a:r>
              <a:rPr lang="hu-HU" dirty="0" smtClean="0"/>
              <a:t>A szükséges feltételek: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05986"/>
              </p:ext>
            </p:extLst>
          </p:nvPr>
        </p:nvGraphicFramePr>
        <p:xfrm>
          <a:off x="72000" y="3717032"/>
          <a:ext cx="8967093" cy="48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3" imgW="4444920" imgH="241200" progId="Equation.3">
                  <p:embed/>
                </p:oleObj>
              </mc:Choice>
              <mc:Fallback>
                <p:oleObj name="Equation" r:id="rId3" imgW="44449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000" y="3717032"/>
                        <a:ext cx="8967093" cy="487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587754"/>
              </p:ext>
            </p:extLst>
          </p:nvPr>
        </p:nvGraphicFramePr>
        <p:xfrm>
          <a:off x="523875" y="4845050"/>
          <a:ext cx="7011988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5" imgW="3581280" imgH="888840" progId="Equation.3">
                  <p:embed/>
                </p:oleObj>
              </mc:Choice>
              <mc:Fallback>
                <p:oleObj name="Equation" r:id="rId5" imgW="358128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3875" y="4845050"/>
                        <a:ext cx="7011988" cy="174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Jobb oldali kapcsos zárójel 5"/>
          <p:cNvSpPr/>
          <p:nvPr/>
        </p:nvSpPr>
        <p:spPr>
          <a:xfrm>
            <a:off x="7545334" y="4804703"/>
            <a:ext cx="144016" cy="18002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99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optimumfeltételre</a:t>
            </a:r>
            <a:r>
              <a:rPr lang="hu-HU" dirty="0" smtClean="0"/>
              <a:t> kapott 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(I) egyenletet elosztva (II)</a:t>
            </a:r>
            <a:r>
              <a:rPr lang="hu-HU" dirty="0" err="1" smtClean="0"/>
              <a:t>-kal</a:t>
            </a:r>
            <a:r>
              <a:rPr lang="hu-HU" dirty="0" smtClean="0"/>
              <a:t>, illetve a (III) egyenletet elosztva (IV)</a:t>
            </a:r>
            <a:r>
              <a:rPr lang="hu-HU" dirty="0" err="1" smtClean="0"/>
              <a:t>-gyel</a:t>
            </a:r>
            <a:r>
              <a:rPr lang="hu-HU" dirty="0" smtClean="0"/>
              <a:t>, és átrendezve kaphatjuk a következőt: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Ebből: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911035"/>
              </p:ext>
            </p:extLst>
          </p:nvPr>
        </p:nvGraphicFramePr>
        <p:xfrm>
          <a:off x="863600" y="3259138"/>
          <a:ext cx="296545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3" imgW="1498320" imgH="1396800" progId="Equation.3">
                  <p:embed/>
                </p:oleObj>
              </mc:Choice>
              <mc:Fallback>
                <p:oleObj name="Equation" r:id="rId3" imgW="1498320" imgH="1396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600" y="3259138"/>
                        <a:ext cx="2965450" cy="276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Jobb oldali kapcsos zárójel 4"/>
          <p:cNvSpPr/>
          <p:nvPr/>
        </p:nvSpPr>
        <p:spPr>
          <a:xfrm>
            <a:off x="3779912" y="3284984"/>
            <a:ext cx="216024" cy="18002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427984" y="3140968"/>
            <a:ext cx="4392488" cy="3456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Ez a következő módon magyarázható: a szerződési görbe pontjai ott vannak, ahol az </a:t>
            </a:r>
            <a:r>
              <a:rPr lang="hu-HU" sz="2400" b="1" dirty="0" smtClean="0"/>
              <a:t>A</a:t>
            </a:r>
            <a:r>
              <a:rPr lang="hu-HU" sz="2400" dirty="0" smtClean="0"/>
              <a:t> szereplő közömbösségi görbéi érintik a </a:t>
            </a:r>
            <a:r>
              <a:rPr lang="hu-HU" sz="2400" b="1" dirty="0" smtClean="0"/>
              <a:t>B</a:t>
            </a:r>
            <a:r>
              <a:rPr lang="hu-HU" sz="2400" dirty="0" smtClean="0"/>
              <a:t> szereplő közömbösségi görbéit. (MRS a korábbiakhoz hasonlóan a közömbösségi görbe meredekségét jelenti.)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371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Példa: A szerződési görbe levezetése konkrét hasznossági függvények alapján</a:t>
            </a:r>
            <a:endParaRPr lang="hu-HU" sz="36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502801"/>
              </p:ext>
            </p:extLst>
          </p:nvPr>
        </p:nvGraphicFramePr>
        <p:xfrm>
          <a:off x="749300" y="1628775"/>
          <a:ext cx="7364413" cy="440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4" imgW="2463480" imgH="1473120" progId="Equation.3">
                  <p:embed/>
                </p:oleObj>
              </mc:Choice>
              <mc:Fallback>
                <p:oleObj name="Equation" r:id="rId4" imgW="246348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300" y="1628775"/>
                        <a:ext cx="7364413" cy="440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/>
          <p:cNvSpPr/>
          <p:nvPr/>
        </p:nvSpPr>
        <p:spPr>
          <a:xfrm>
            <a:off x="6748190" y="2531833"/>
            <a:ext cx="1080000" cy="216000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6748190" y="2528160"/>
            <a:ext cx="1080000" cy="215999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7812120" y="450353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jószág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796136" y="249778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 jószág</a:t>
            </a:r>
            <a:endParaRPr lang="hu-HU" dirty="0"/>
          </a:p>
        </p:txBody>
      </p:sp>
      <p:sp>
        <p:nvSpPr>
          <p:cNvPr id="12" name="Arc 6"/>
          <p:cNvSpPr>
            <a:spLocks/>
          </p:cNvSpPr>
          <p:nvPr/>
        </p:nvSpPr>
        <p:spPr bwMode="auto">
          <a:xfrm rot="10800000">
            <a:off x="7183056" y="3140968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" name="Egyenes összekötő 12"/>
          <p:cNvCxnSpPr/>
          <p:nvPr/>
        </p:nvCxnSpPr>
        <p:spPr>
          <a:xfrm flipH="1" flipV="1">
            <a:off x="7085200" y="3237073"/>
            <a:ext cx="431928" cy="77361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H="1" flipV="1">
            <a:off x="6815169" y="3776282"/>
            <a:ext cx="431928" cy="77361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6"/>
          <p:cNvSpPr>
            <a:spLocks/>
          </p:cNvSpPr>
          <p:nvPr/>
        </p:nvSpPr>
        <p:spPr bwMode="auto">
          <a:xfrm rot="10800000">
            <a:off x="6913024" y="3665051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zövegdoboz 20"/>
          <p:cNvSpPr txBox="1"/>
          <p:nvPr/>
        </p:nvSpPr>
        <p:spPr>
          <a:xfrm>
            <a:off x="5411073" y="5661248"/>
            <a:ext cx="3240120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 kiindulópont az origó (2*0=</a:t>
            </a:r>
            <a:r>
              <a:rPr lang="hu-HU" dirty="0" err="1" smtClean="0"/>
              <a:t>0</a:t>
            </a:r>
            <a:r>
              <a:rPr lang="hu-HU" dirty="0" smtClean="0"/>
              <a:t>), a végpont pedig, ahol minden jószág az A szereplőé (2*30=60)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31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piacok közötti kölcsönhatások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hu-HU" dirty="0" smtClean="0"/>
              <a:t>Az eddigiekben jórészt egy-egy jószág piacának elszigetelt vizsgálatára fókuszáltunk, általában eltekintve a más jószágok árainak a keresletre és kínálatra való hatásától.</a:t>
            </a:r>
          </a:p>
          <a:p>
            <a:r>
              <a:rPr lang="hu-HU" dirty="0" smtClean="0"/>
              <a:t>A valóságban azonban egy termék helyettesítői és kiegészítői befolyást gyakorolnak az árra, és az emberek által vásárolt javak árai hatnak a reáljövedelem nagyságára, így befolyásolva azt, hogy a többi jószágból mennyit lesznek képesek vásárolni.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46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cserefolyamat konkrét eredménye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előzőekben megválaszoltuk azt a kérdést, hogy a cserefolyamatok végeredményeként megvalósuló elosztás általánosságban hol helyezkedik majd el (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a szerződési görbén). </a:t>
            </a:r>
          </a:p>
          <a:p>
            <a:r>
              <a:rPr lang="hu-HU" dirty="0" smtClean="0"/>
              <a:t>Kérdés viszont, hogy adott készletállományból kiindulva ennek a szerződési görbének mely pontjára fogunk elérkezni?</a:t>
            </a:r>
          </a:p>
          <a:p>
            <a:r>
              <a:rPr lang="hu-HU" dirty="0" smtClean="0"/>
              <a:t>Ehhez több információra van szükségünk a cserefolyamat természetéről.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10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versenyzői piac modellje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hu-HU" dirty="0" err="1" smtClean="0"/>
              <a:t>Tfh</a:t>
            </a:r>
            <a:r>
              <a:rPr lang="hu-HU" dirty="0" smtClean="0"/>
              <a:t>. A és B mellett van még egy szereplőnk, egy árverező, aki választ egy árat az 1. és a 2. jószág számára, és kikiáltja ezeket az árakat. </a:t>
            </a:r>
          </a:p>
          <a:p>
            <a:r>
              <a:rPr lang="hu-HU" dirty="0" smtClean="0"/>
              <a:t>Ekkor mindegyik szereplő meglátja, hogy az adott (p</a:t>
            </a:r>
            <a:r>
              <a:rPr lang="hu-HU" baseline="-25000" dirty="0" smtClean="0"/>
              <a:t>1</a:t>
            </a:r>
            <a:r>
              <a:rPr lang="hu-HU" dirty="0" smtClean="0"/>
              <a:t>; p</a:t>
            </a:r>
            <a:r>
              <a:rPr lang="hu-HU" baseline="-25000" dirty="0" smtClean="0"/>
              <a:t>2</a:t>
            </a:r>
            <a:r>
              <a:rPr lang="hu-HU" dirty="0" smtClean="0"/>
              <a:t>) árvektor mellett mennyit ér az indulókészlete, és eldönti, hogy ezen az egyes javakból mennyi lesz a nettó kereslete [ún. </a:t>
            </a:r>
            <a:r>
              <a:rPr lang="hu-HU" b="1" i="1" dirty="0" smtClean="0"/>
              <a:t>túl-kereslete</a:t>
            </a:r>
            <a:r>
              <a:rPr lang="hu-HU" dirty="0" smtClean="0"/>
              <a:t>] (mennyit akar vásárolni ill. eladni).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84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túlkereslet definiálása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/>
          <a:lstStyle/>
          <a:p>
            <a:r>
              <a:rPr lang="hu-HU" dirty="0" smtClean="0"/>
              <a:t>A szereplők 1. jószág iránti </a:t>
            </a:r>
            <a:r>
              <a:rPr lang="hu-HU" dirty="0" err="1" smtClean="0"/>
              <a:t>túlkeresletét</a:t>
            </a:r>
            <a:r>
              <a:rPr lang="hu-HU" dirty="0" smtClean="0"/>
              <a:t> (e</a:t>
            </a:r>
            <a:r>
              <a:rPr lang="hu-HU" baseline="30000" dirty="0" smtClean="0"/>
              <a:t>1</a:t>
            </a:r>
            <a:r>
              <a:rPr lang="hu-HU" dirty="0" smtClean="0"/>
              <a:t>) [</a:t>
            </a:r>
            <a:r>
              <a:rPr lang="hu-HU" b="1" i="1" dirty="0" err="1" smtClean="0"/>
              <a:t>excess</a:t>
            </a:r>
            <a:r>
              <a:rPr lang="hu-HU" b="1" i="1" dirty="0" smtClean="0"/>
              <a:t> </a:t>
            </a:r>
            <a:r>
              <a:rPr lang="hu-HU" b="1" i="1" dirty="0" err="1" smtClean="0"/>
              <a:t>demand</a:t>
            </a:r>
            <a:r>
              <a:rPr lang="hu-HU" dirty="0" smtClean="0"/>
              <a:t>] a bruttó kereslet (x</a:t>
            </a:r>
            <a:r>
              <a:rPr lang="hu-HU" baseline="30000" dirty="0" smtClean="0"/>
              <a:t>1</a:t>
            </a:r>
            <a:r>
              <a:rPr lang="hu-HU" dirty="0" smtClean="0"/>
              <a:t>) és a kezdőkészlet (</a:t>
            </a:r>
            <a:r>
              <a:rPr lang="el-GR" dirty="0" smtClean="0"/>
              <a:t>ω</a:t>
            </a:r>
            <a:r>
              <a:rPr lang="hu-HU" baseline="30000" dirty="0" smtClean="0"/>
              <a:t>1</a:t>
            </a:r>
            <a:r>
              <a:rPr lang="hu-HU" dirty="0" smtClean="0"/>
              <a:t>) különbsége alapján kaphatjuk: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Egyensúly csak akkor állhat fenn, ha az egyik szereplő nettó kereslete az adott termékből megegyezik a másik szereplő nettó kínálatával ugyanabból a termékből.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289"/>
              </p:ext>
            </p:extLst>
          </p:nvPr>
        </p:nvGraphicFramePr>
        <p:xfrm>
          <a:off x="2483768" y="3212976"/>
          <a:ext cx="3762970" cy="1028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3" imgW="1765080" imgH="482400" progId="Equation.3">
                  <p:embed/>
                </p:oleObj>
              </mc:Choice>
              <mc:Fallback>
                <p:oleObj name="Equation" r:id="rId3" imgW="17650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3768" y="3212976"/>
                        <a:ext cx="3762970" cy="1028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7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Az árak szerepe a cserében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árverező által meghatározott árak a szereplők számára megadják azt a költségvetési egyenest, amely mentén elmozdulhatnak az indulókészletből.</a:t>
            </a:r>
          </a:p>
          <a:p>
            <a:r>
              <a:rPr lang="hu-HU" dirty="0" smtClean="0"/>
              <a:t>Tetszőleges (p</a:t>
            </a:r>
            <a:r>
              <a:rPr lang="hu-HU" baseline="-25000" dirty="0" smtClean="0"/>
              <a:t>1</a:t>
            </a:r>
            <a:r>
              <a:rPr lang="hu-HU" dirty="0" smtClean="0"/>
              <a:t>; p</a:t>
            </a:r>
            <a:r>
              <a:rPr lang="hu-HU" baseline="-25000" dirty="0" smtClean="0"/>
              <a:t>2</a:t>
            </a:r>
            <a:r>
              <a:rPr lang="hu-HU" dirty="0" smtClean="0"/>
              <a:t>) árvektor mellett nincs garancia arra, hogy mindketten ugyanabba a pontba szeretnének elmozdulni. Azaz a bruttó keresletek összege nem lenne egyenlő a teljes rendelkezésre álló jószágmennyiséggel, ilyenkor a gazdaság nem lehet egyensúlyban.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02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44604" y="274638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Nem egyen-súlyi árak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95536" y="612496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személy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668344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 személy</a:t>
            </a:r>
            <a:endParaRPr lang="hu-HU" dirty="0"/>
          </a:p>
        </p:txBody>
      </p:sp>
      <p:sp>
        <p:nvSpPr>
          <p:cNvPr id="24" name="Ellipszis 23"/>
          <p:cNvSpPr/>
          <p:nvPr/>
        </p:nvSpPr>
        <p:spPr>
          <a:xfrm>
            <a:off x="4301976" y="4575043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5025268" y="520353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5025268" y="5181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W</a:t>
            </a:r>
            <a:endParaRPr lang="hu-HU" dirty="0"/>
          </a:p>
        </p:txBody>
      </p:sp>
      <p:graphicFrame>
        <p:nvGraphicFramePr>
          <p:cNvPr id="46" name="Objektum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738509"/>
              </p:ext>
            </p:extLst>
          </p:nvPr>
        </p:nvGraphicFramePr>
        <p:xfrm>
          <a:off x="2005013" y="3484563"/>
          <a:ext cx="957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Equation" r:id="rId4" imgW="507960" imgH="228600" progId="Equation.3">
                  <p:embed/>
                </p:oleObj>
              </mc:Choice>
              <mc:Fallback>
                <p:oleObj name="Equation" r:id="rId4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3484563"/>
                        <a:ext cx="9572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zövegdoboz 47"/>
          <p:cNvSpPr txBox="1"/>
          <p:nvPr/>
        </p:nvSpPr>
        <p:spPr>
          <a:xfrm>
            <a:off x="7308304" y="60927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jószág</a:t>
            </a:r>
            <a:endParaRPr lang="hu-HU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35496" y="1866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 jószág</a:t>
            </a:r>
            <a:endParaRPr lang="hu-HU" dirty="0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3628922" y="2887662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rc 6"/>
          <p:cNvSpPr>
            <a:spLocks/>
          </p:cNvSpPr>
          <p:nvPr/>
        </p:nvSpPr>
        <p:spPr bwMode="auto">
          <a:xfrm>
            <a:off x="971600" y="2838412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20" y="116632"/>
            <a:ext cx="5349812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Bruttó kereslet az a mennyiség, amit az adott személy el akar fogyasztani, nettó kereslet, amit be akar szerezni az adott termékből. Az adott árak mellett a bruttó keresletek összege nem egyezik meg a jószágokból rendelkezésre álló mennyiséggel.</a:t>
            </a:r>
            <a:endParaRPr lang="hu-HU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5978974" y="5252463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közömbös-ségi</a:t>
            </a:r>
            <a:r>
              <a:rPr lang="hu-HU" dirty="0" smtClean="0"/>
              <a:t> görbéje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1276712" y="1712186"/>
            <a:ext cx="3025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</a:t>
            </a:r>
            <a:r>
              <a:rPr lang="hu-HU" dirty="0" smtClean="0"/>
              <a:t> közömbösségi görbéje</a:t>
            </a:r>
            <a:endParaRPr lang="hu-HU" dirty="0"/>
          </a:p>
        </p:txBody>
      </p:sp>
      <p:cxnSp>
        <p:nvCxnSpPr>
          <p:cNvPr id="51" name="Egyenes összekötő 50"/>
          <p:cNvCxnSpPr/>
          <p:nvPr/>
        </p:nvCxnSpPr>
        <p:spPr>
          <a:xfrm flipH="1" flipV="1">
            <a:off x="1942716" y="2426850"/>
            <a:ext cx="3794312" cy="34444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zis 51"/>
          <p:cNvSpPr/>
          <p:nvPr/>
        </p:nvSpPr>
        <p:spPr>
          <a:xfrm>
            <a:off x="3126914" y="3515343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Jobbra nyíl 16"/>
          <p:cNvSpPr/>
          <p:nvPr/>
        </p:nvSpPr>
        <p:spPr>
          <a:xfrm flipH="1">
            <a:off x="4423080" y="4492125"/>
            <a:ext cx="656187" cy="190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Jobbra nyíl 55"/>
          <p:cNvSpPr/>
          <p:nvPr/>
        </p:nvSpPr>
        <p:spPr>
          <a:xfrm flipH="1">
            <a:off x="3180913" y="5157004"/>
            <a:ext cx="1778267" cy="19091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Lefelé nyíl 19"/>
          <p:cNvSpPr/>
          <p:nvPr/>
        </p:nvSpPr>
        <p:spPr>
          <a:xfrm flipV="1">
            <a:off x="4966027" y="4629042"/>
            <a:ext cx="226481" cy="552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 flipV="1">
            <a:off x="3079256" y="3689737"/>
            <a:ext cx="155657" cy="156272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23" name="Objektum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693717"/>
              </p:ext>
            </p:extLst>
          </p:nvPr>
        </p:nvGraphicFramePr>
        <p:xfrm>
          <a:off x="3746285" y="3053113"/>
          <a:ext cx="10048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1" name="Equation" r:id="rId6" imgW="533160" imgH="228600" progId="Equation.3">
                  <p:embed/>
                </p:oleObj>
              </mc:Choice>
              <mc:Fallback>
                <p:oleObj name="Equation" r:id="rId6" imgW="533160" imgH="228600" progId="Equation.3">
                  <p:embed/>
                  <p:pic>
                    <p:nvPicPr>
                      <p:cNvPr id="0" name="Objektum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285" y="3053113"/>
                        <a:ext cx="10048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Szövegdoboz 65"/>
          <p:cNvSpPr txBox="1"/>
          <p:nvPr/>
        </p:nvSpPr>
        <p:spPr>
          <a:xfrm>
            <a:off x="980063" y="3366571"/>
            <a:ext cx="1099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B</a:t>
            </a:r>
            <a:r>
              <a:rPr lang="hu-HU" dirty="0" smtClean="0"/>
              <a:t> bruttó kereslete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3740609" y="2702996"/>
            <a:ext cx="202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</a:t>
            </a:r>
            <a:r>
              <a:rPr lang="hu-HU" dirty="0" smtClean="0"/>
              <a:t> bruttó kereslete</a:t>
            </a:r>
            <a:endParaRPr lang="hu-HU" dirty="0"/>
          </a:p>
        </p:txBody>
      </p:sp>
      <p:cxnSp>
        <p:nvCxnSpPr>
          <p:cNvPr id="29" name="Egyenes összekötő nyíllal 28"/>
          <p:cNvCxnSpPr/>
          <p:nvPr/>
        </p:nvCxnSpPr>
        <p:spPr>
          <a:xfrm flipH="1" flipV="1">
            <a:off x="1759733" y="2051546"/>
            <a:ext cx="319944" cy="836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zövegdoboz 67"/>
          <p:cNvSpPr txBox="1"/>
          <p:nvPr/>
        </p:nvSpPr>
        <p:spPr>
          <a:xfrm>
            <a:off x="1759733" y="4125919"/>
            <a:ext cx="1310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/>
              <a:t>B</a:t>
            </a:r>
            <a:r>
              <a:rPr lang="hu-HU" dirty="0" smtClean="0"/>
              <a:t> nettó kereslete 2. jószágból</a:t>
            </a:r>
            <a:endParaRPr lang="hu-HU" dirty="0"/>
          </a:p>
        </p:txBody>
      </p:sp>
      <p:sp>
        <p:nvSpPr>
          <p:cNvPr id="69" name="Szövegdoboz 68"/>
          <p:cNvSpPr txBox="1"/>
          <p:nvPr/>
        </p:nvSpPr>
        <p:spPr>
          <a:xfrm>
            <a:off x="2946556" y="5284653"/>
            <a:ext cx="200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/>
              <a:t>B</a:t>
            </a:r>
            <a:r>
              <a:rPr lang="hu-HU" dirty="0" smtClean="0"/>
              <a:t> nettó kereslete az 1. jószágból</a:t>
            </a:r>
            <a:endParaRPr lang="hu-HU" dirty="0"/>
          </a:p>
        </p:txBody>
      </p:sp>
      <p:cxnSp>
        <p:nvCxnSpPr>
          <p:cNvPr id="35" name="Egyenes összekötő nyíllal 34"/>
          <p:cNvCxnSpPr/>
          <p:nvPr/>
        </p:nvCxnSpPr>
        <p:spPr>
          <a:xfrm>
            <a:off x="4211960" y="3569343"/>
            <a:ext cx="144016" cy="901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zövegdoboz 69"/>
          <p:cNvSpPr txBox="1"/>
          <p:nvPr/>
        </p:nvSpPr>
        <p:spPr>
          <a:xfrm>
            <a:off x="5105018" y="4720822"/>
            <a:ext cx="3332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</a:t>
            </a:r>
            <a:r>
              <a:rPr lang="hu-HU" dirty="0" smtClean="0"/>
              <a:t> nettó kereslete 2. jószágból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>
          <a:xfrm flipV="1">
            <a:off x="2946556" y="3569343"/>
            <a:ext cx="123299" cy="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zövegdoboz 70"/>
          <p:cNvSpPr txBox="1"/>
          <p:nvPr/>
        </p:nvSpPr>
        <p:spPr>
          <a:xfrm>
            <a:off x="4423080" y="3584715"/>
            <a:ext cx="1310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</a:t>
            </a:r>
            <a:r>
              <a:rPr lang="hu-HU" dirty="0" smtClean="0"/>
              <a:t> nettó kereslete 1. jószágból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86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05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végső elrendeződés (versenyzői e.)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korábbi tanulmányainkból tudjuk, hogy ha bármelyik szereplő a számára megfizethető legjobb fogyasztói kosarat választja, akkor a két jószágra vonatkozó helyettesítési határaránynak egyenlőnek kell lennie az árarányokkal. (|MRS| = MU</a:t>
            </a:r>
            <a:r>
              <a:rPr lang="hu-HU" baseline="-25000" dirty="0" smtClean="0"/>
              <a:t>1</a:t>
            </a:r>
            <a:r>
              <a:rPr lang="hu-HU" dirty="0" smtClean="0"/>
              <a:t>/MU</a:t>
            </a:r>
            <a:r>
              <a:rPr lang="hu-HU" baseline="-25000" dirty="0" smtClean="0"/>
              <a:t>2</a:t>
            </a:r>
            <a:r>
              <a:rPr lang="hu-HU" dirty="0" smtClean="0"/>
              <a:t> = p</a:t>
            </a:r>
            <a:r>
              <a:rPr lang="hu-HU" baseline="-25000" dirty="0" smtClean="0"/>
              <a:t>1</a:t>
            </a:r>
            <a:r>
              <a:rPr lang="hu-HU" dirty="0" smtClean="0"/>
              <a:t>/p</a:t>
            </a:r>
            <a:r>
              <a:rPr lang="hu-HU" baseline="-25000" dirty="0" smtClean="0"/>
              <a:t>2</a:t>
            </a:r>
            <a:r>
              <a:rPr lang="hu-HU" dirty="0" smtClean="0"/>
              <a:t> )</a:t>
            </a:r>
          </a:p>
          <a:p>
            <a:r>
              <a:rPr lang="hu-HU" dirty="0" smtClean="0"/>
              <a:t>Ám ha az árak minden fogyasztó számára egy-formák, akkor az egyensúlyban a két jószágra vonatkozólag mindegyik fogyasztónak azonos helyettesítési határaránnyal rendelkezik: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638069"/>
              </p:ext>
            </p:extLst>
          </p:nvPr>
        </p:nvGraphicFramePr>
        <p:xfrm>
          <a:off x="884238" y="5516563"/>
          <a:ext cx="63341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3" imgW="3200400" imgH="457200" progId="Equation.3">
                  <p:embed/>
                </p:oleObj>
              </mc:Choice>
              <mc:Fallback>
                <p:oleObj name="Equation" r:id="rId3" imgW="3200400" imgH="457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5516563"/>
                        <a:ext cx="63341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8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egyensúly árak algebrai levezetése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97152"/>
          </a:xfrm>
        </p:spPr>
        <p:txBody>
          <a:bodyPr/>
          <a:lstStyle/>
          <a:p>
            <a:r>
              <a:rPr lang="hu-HU" dirty="0" smtClean="0"/>
              <a:t>Az egyes szereplők kereslete a két termékből az árak függvényében írható fel; a keresletek összegének egyenlőnek kell lennie a kiinduló készletállományokkal (mindkét termékből):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Átrendezve a nettó keresletekre: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421129"/>
              </p:ext>
            </p:extLst>
          </p:nvPr>
        </p:nvGraphicFramePr>
        <p:xfrm>
          <a:off x="1115616" y="3140968"/>
          <a:ext cx="5057775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" name="Equation" r:id="rId3" imgW="2006280" imgH="482400" progId="Equation.3">
                  <p:embed/>
                </p:oleObj>
              </mc:Choice>
              <mc:Fallback>
                <p:oleObj name="Equation" r:id="rId3" imgW="2006280" imgH="4824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40968"/>
                        <a:ext cx="5057775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239797"/>
              </p:ext>
            </p:extLst>
          </p:nvPr>
        </p:nvGraphicFramePr>
        <p:xfrm>
          <a:off x="1043608" y="4941168"/>
          <a:ext cx="5921375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name="Equation" r:id="rId5" imgW="2349360" imgH="482400" progId="Equation.3">
                  <p:embed/>
                </p:oleObj>
              </mc:Choice>
              <mc:Fallback>
                <p:oleObj name="Equation" r:id="rId5" imgW="2349360" imgH="4824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941168"/>
                        <a:ext cx="5921375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68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919"/>
            <a:ext cx="8229600" cy="1143000"/>
          </a:xfrm>
        </p:spPr>
        <p:txBody>
          <a:bodyPr/>
          <a:lstStyle/>
          <a:p>
            <a:r>
              <a:rPr lang="hu-HU" dirty="0" smtClean="0"/>
              <a:t>Aggregált túlkeresleti függvény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hu-HU" dirty="0" smtClean="0"/>
              <a:t>Az egyensúlyi egyenletek egy másik felírási módja az ún. aggregált túlkeresleti függvény segítségével történhet. Ezt az egyes szereplők túlkeresleti függvényeinek összegzése alapján definiálhatjuk (jelölje </a:t>
            </a:r>
            <a:r>
              <a:rPr lang="hu-HU" i="1" dirty="0" smtClean="0"/>
              <a:t>z</a:t>
            </a:r>
            <a:r>
              <a:rPr lang="hu-HU" dirty="0" smtClean="0"/>
              <a:t> az </a:t>
            </a:r>
            <a:r>
              <a:rPr lang="hu-HU" dirty="0" err="1" smtClean="0"/>
              <a:t>aggr</a:t>
            </a:r>
            <a:r>
              <a:rPr lang="hu-HU" dirty="0" smtClean="0"/>
              <a:t>. túlkeresletet):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230588"/>
              </p:ext>
            </p:extLst>
          </p:nvPr>
        </p:nvGraphicFramePr>
        <p:xfrm>
          <a:off x="323528" y="3645024"/>
          <a:ext cx="5507037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5" name="Equation" r:id="rId3" imgW="2133360" imgH="482400" progId="Equation.3">
                  <p:embed/>
                </p:oleObj>
              </mc:Choice>
              <mc:Fallback>
                <p:oleObj name="Equation" r:id="rId3" imgW="21333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3645024"/>
                        <a:ext cx="5507037" cy="1243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486428"/>
              </p:ext>
            </p:extLst>
          </p:nvPr>
        </p:nvGraphicFramePr>
        <p:xfrm>
          <a:off x="323528" y="5229200"/>
          <a:ext cx="5572125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6" name="Equation" r:id="rId5" imgW="2158920" imgH="482400" progId="Equation.3">
                  <p:embed/>
                </p:oleObj>
              </mc:Choice>
              <mc:Fallback>
                <p:oleObj name="Equation" r:id="rId5" imgW="2158920" imgH="4824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229200"/>
                        <a:ext cx="5572125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156176" y="3573016"/>
            <a:ext cx="2736304" cy="30469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Ekkor az egyensúlyi árak azok a (p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,p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) árak, amelyekre igaz, hogy:</a:t>
            </a:r>
          </a:p>
          <a:p>
            <a:endParaRPr lang="hu-HU" sz="2400" dirty="0" smtClean="0"/>
          </a:p>
          <a:p>
            <a:endParaRPr lang="hu-HU" sz="2400" dirty="0"/>
          </a:p>
          <a:p>
            <a:endParaRPr lang="hu-HU" sz="2400" dirty="0" smtClean="0"/>
          </a:p>
          <a:p>
            <a:endParaRPr lang="hu-HU" sz="2400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750830"/>
              </p:ext>
            </p:extLst>
          </p:nvPr>
        </p:nvGraphicFramePr>
        <p:xfrm>
          <a:off x="6300192" y="5151676"/>
          <a:ext cx="2163762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7" name="Equation" r:id="rId7" imgW="838080" imgH="482400" progId="Equation.3">
                  <p:embed/>
                </p:oleObj>
              </mc:Choice>
              <mc:Fallback>
                <p:oleObj name="Equation" r:id="rId7" imgW="838080" imgH="4824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5151676"/>
                        <a:ext cx="2163762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1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Walras-törvény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hu-HU" dirty="0" smtClean="0"/>
              <a:t>Az előző egyensúlyi feltétel redundánsnak tekinthető, megmutatható ugyanis, hogy amennyiben az 1. jószág </a:t>
            </a:r>
            <a:r>
              <a:rPr lang="hu-HU" dirty="0" err="1" smtClean="0"/>
              <a:t>túlkereslete</a:t>
            </a:r>
            <a:r>
              <a:rPr lang="hu-HU" dirty="0" smtClean="0"/>
              <a:t> zérus, akkor a 2. jószág </a:t>
            </a:r>
            <a:r>
              <a:rPr lang="hu-HU" dirty="0" err="1" smtClean="0"/>
              <a:t>túlkeresletének</a:t>
            </a:r>
            <a:r>
              <a:rPr lang="hu-HU" dirty="0" smtClean="0"/>
              <a:t> is zérusnak kell lennie. </a:t>
            </a:r>
          </a:p>
          <a:p>
            <a:r>
              <a:rPr lang="hu-HU" dirty="0" smtClean="0"/>
              <a:t>Az ún. </a:t>
            </a:r>
            <a:r>
              <a:rPr lang="hu-HU" dirty="0" err="1" smtClean="0"/>
              <a:t>Walras-törvény</a:t>
            </a:r>
            <a:r>
              <a:rPr lang="hu-HU" dirty="0" smtClean="0"/>
              <a:t> a következőt mondja ki:</a:t>
            </a:r>
          </a:p>
          <a:p>
            <a:endParaRPr lang="hu-HU" dirty="0"/>
          </a:p>
          <a:p>
            <a:r>
              <a:rPr lang="hu-HU" dirty="0" smtClean="0"/>
              <a:t>Ez nem csak az egyensúlyi árak mellett, hanem bármilyen ár mellett teljesülni fog.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380664"/>
              </p:ext>
            </p:extLst>
          </p:nvPr>
        </p:nvGraphicFramePr>
        <p:xfrm>
          <a:off x="1619672" y="4725144"/>
          <a:ext cx="45561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3" imgW="1765080" imgH="228600" progId="Equation.3">
                  <p:embed/>
                </p:oleObj>
              </mc:Choice>
              <mc:Fallback>
                <p:oleObj name="Equation" r:id="rId3" imgW="1765080" imgH="2286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725144"/>
                        <a:ext cx="455612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7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törvény levezetése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69160"/>
          </a:xfrm>
        </p:spPr>
        <p:txBody>
          <a:bodyPr/>
          <a:lstStyle/>
          <a:p>
            <a:r>
              <a:rPr lang="hu-HU" dirty="0" smtClean="0"/>
              <a:t>Tudjuk, hogy a szereplők egyes jószágok iránti kereslete ki kell, hogy elégítse az egyéni költségvetési korlátjukat, azaz:</a:t>
            </a:r>
          </a:p>
          <a:p>
            <a:endParaRPr lang="hu-HU" dirty="0"/>
          </a:p>
          <a:p>
            <a:r>
              <a:rPr lang="hu-HU" dirty="0" smtClean="0"/>
              <a:t>Átrendezve kapjuk a következő azonosságot: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ami azt mondja ki, hogy az </a:t>
            </a:r>
            <a:r>
              <a:rPr lang="hu-HU" b="1" dirty="0" smtClean="0"/>
              <a:t>A</a:t>
            </a:r>
            <a:r>
              <a:rPr lang="hu-HU" dirty="0" smtClean="0"/>
              <a:t> szereplő 	összes nettó keresletének </a:t>
            </a:r>
            <a:r>
              <a:rPr lang="hu-HU" i="1" dirty="0" smtClean="0"/>
              <a:t>értéke</a:t>
            </a:r>
            <a:r>
              <a:rPr lang="hu-HU" dirty="0" smtClean="0"/>
              <a:t> zérus.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265579"/>
              </p:ext>
            </p:extLst>
          </p:nvPr>
        </p:nvGraphicFramePr>
        <p:xfrm>
          <a:off x="837928" y="2737520"/>
          <a:ext cx="652303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Equation" r:id="rId3" imgW="2527200" imgH="228600" progId="Equation.3">
                  <p:embed/>
                </p:oleObj>
              </mc:Choice>
              <mc:Fallback>
                <p:oleObj name="Equation" r:id="rId3" imgW="2527200" imgH="2286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928" y="2737520"/>
                        <a:ext cx="6523038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79741"/>
              </p:ext>
            </p:extLst>
          </p:nvPr>
        </p:nvGraphicFramePr>
        <p:xfrm>
          <a:off x="693912" y="3889648"/>
          <a:ext cx="6656388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Equation" r:id="rId5" imgW="2641320" imgH="482400" progId="Equation.3">
                  <p:embed/>
                </p:oleObj>
              </mc:Choice>
              <mc:Fallback>
                <p:oleObj name="Equation" r:id="rId5" imgW="2641320" imgH="4824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912" y="3889648"/>
                        <a:ext cx="6656388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89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Parciális 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Amikor csak egy speciális piac egyensúlyi vizsgálatát végeztük el, a többi árat változatlannak tekintve („ceteris paribus”), csak arra voltunk kíváncsiak, hogy hogyan befolyásolja az adott (speciális) jószág ára a keresletet és a kínálatot.</a:t>
            </a:r>
          </a:p>
          <a:p>
            <a:r>
              <a:rPr lang="hu-HU" dirty="0" smtClean="0"/>
              <a:t>Ezt parciális elemzésnek nevezzük.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1403648" y="5229200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1403648" y="659735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1151620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879812" y="62280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Q</a:t>
            </a:r>
          </a:p>
        </p:txBody>
      </p:sp>
      <p:sp>
        <p:nvSpPr>
          <p:cNvPr id="11" name="Téglalap 10"/>
          <p:cNvSpPr/>
          <p:nvPr/>
        </p:nvSpPr>
        <p:spPr>
          <a:xfrm>
            <a:off x="3417833" y="5321533"/>
            <a:ext cx="2952328" cy="118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gépkocsik piaca a többi jószág árait és a jövedelmet változatlannak tekintve.</a:t>
            </a:r>
            <a:endParaRPr lang="hu-HU" dirty="0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1655676" y="5413866"/>
            <a:ext cx="900100" cy="99882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1763688" y="5413866"/>
            <a:ext cx="936104" cy="998820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2418120" y="60540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581908" y="538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</a:t>
            </a:r>
            <a:endParaRPr lang="hu-HU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1403648" y="5972888"/>
            <a:ext cx="70207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2160000" y="5972888"/>
            <a:ext cx="0" cy="6244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113069" y="571565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P*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2015716" y="652354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Q*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8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törvény levezetése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dirty="0" smtClean="0"/>
              <a:t>Ez természetesen </a:t>
            </a:r>
            <a:r>
              <a:rPr lang="hu-HU" b="1" i="1" dirty="0" smtClean="0"/>
              <a:t>B</a:t>
            </a:r>
            <a:r>
              <a:rPr lang="hu-HU" dirty="0" smtClean="0"/>
              <a:t> szereplőre is teljesül: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két szereplő egyenletét összeadva megkapjuk az aggregált kereslet értékét: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390323"/>
              </p:ext>
            </p:extLst>
          </p:nvPr>
        </p:nvGraphicFramePr>
        <p:xfrm>
          <a:off x="931863" y="2133600"/>
          <a:ext cx="65913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Equation" r:id="rId3" imgW="2616120" imgH="482400" progId="Equation.3">
                  <p:embed/>
                </p:oleObj>
              </mc:Choice>
              <mc:Fallback>
                <p:oleObj name="Equation" r:id="rId3" imgW="2616120" imgH="4824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2133600"/>
                        <a:ext cx="6591300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157900"/>
              </p:ext>
            </p:extLst>
          </p:nvPr>
        </p:nvGraphicFramePr>
        <p:xfrm>
          <a:off x="539552" y="4509120"/>
          <a:ext cx="822325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Equation" r:id="rId5" imgW="3263760" imgH="482400" progId="Equation.3">
                  <p:embed/>
                </p:oleObj>
              </mc:Choice>
              <mc:Fallback>
                <p:oleObj name="Equation" r:id="rId5" imgW="3263760" imgH="4824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509120"/>
                        <a:ext cx="8223250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827584" y="5877272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Ami maga a </a:t>
            </a:r>
            <a:r>
              <a:rPr lang="hu-HU" sz="2800" dirty="0" err="1" smtClean="0"/>
              <a:t>Walras-törvény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693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egyensúly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Mivel a törvény minden árra teljesül (mivel a szereplők minden ár mellett a költségvetési korlátjukhoz alkalmazkodnak), teljesülnie kell amellett azon ár mellett is, ahol az 1. jószág többletkereslete zérus:</a:t>
            </a:r>
          </a:p>
          <a:p>
            <a:endParaRPr lang="hu-HU" dirty="0"/>
          </a:p>
          <a:p>
            <a:r>
              <a:rPr lang="hu-HU" dirty="0" smtClean="0"/>
              <a:t>Viszont a két egyenlet egyszerre, pozitív p</a:t>
            </a:r>
            <a:r>
              <a:rPr lang="hu-HU" baseline="-25000" dirty="0" smtClean="0"/>
              <a:t>2</a:t>
            </a:r>
            <a:r>
              <a:rPr lang="hu-HU" dirty="0" smtClean="0"/>
              <a:t> ár mellett csak akkor állhat fenn, ha: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848288"/>
              </p:ext>
            </p:extLst>
          </p:nvPr>
        </p:nvGraphicFramePr>
        <p:xfrm>
          <a:off x="899592" y="4077072"/>
          <a:ext cx="209708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" name="Equation" r:id="rId3" imgW="812520" imgH="228600" progId="Equation.3">
                  <p:embed/>
                </p:oleObj>
              </mc:Choice>
              <mc:Fallback>
                <p:oleObj name="Equation" r:id="rId3" imgW="812520" imgH="22860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077072"/>
                        <a:ext cx="2097088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370989"/>
              </p:ext>
            </p:extLst>
          </p:nvPr>
        </p:nvGraphicFramePr>
        <p:xfrm>
          <a:off x="3203848" y="4077072"/>
          <a:ext cx="444849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" name="Equation" r:id="rId5" imgW="1765080" imgH="228600" progId="Equation.3">
                  <p:embed/>
                </p:oleObj>
              </mc:Choice>
              <mc:Fallback>
                <p:oleObj name="Equation" r:id="rId5" imgW="1765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4077072"/>
                        <a:ext cx="444849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209971"/>
              </p:ext>
            </p:extLst>
          </p:nvPr>
        </p:nvGraphicFramePr>
        <p:xfrm>
          <a:off x="868363" y="5732463"/>
          <a:ext cx="21621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" name="Equation" r:id="rId7" imgW="838080" imgH="228600" progId="Equation.3">
                  <p:embed/>
                </p:oleObj>
              </mc:Choice>
              <mc:Fallback>
                <p:oleObj name="Equation" r:id="rId7" imgW="838080" imgH="2286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5732463"/>
                        <a:ext cx="21621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1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624"/>
            <a:ext cx="8229600" cy="9903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Következmények az árrendszerre nézve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Általánosságban ([k &gt; 2]</a:t>
            </a:r>
            <a:r>
              <a:rPr lang="hu-HU" sz="2800" dirty="0" err="1" smtClean="0"/>
              <a:t>-re</a:t>
            </a:r>
            <a:r>
              <a:rPr lang="hu-HU" sz="2800" dirty="0" smtClean="0"/>
              <a:t>) megmutatható, hogy ha k−1 jószág piacán fennáll az egyensúly, akkor automatikusan fenn kell, hogy álljon a k. piacon is.</a:t>
            </a:r>
          </a:p>
          <a:p>
            <a:r>
              <a:rPr lang="hu-HU" sz="2800" dirty="0" smtClean="0"/>
              <a:t>Ez azonban azt is jelenti, hogy ha </a:t>
            </a:r>
            <a:r>
              <a:rPr lang="hu-HU" sz="2800" i="1" dirty="0" smtClean="0"/>
              <a:t>k</a:t>
            </a:r>
            <a:r>
              <a:rPr lang="hu-HU" sz="2800" dirty="0" smtClean="0"/>
              <a:t> jószágunk van </a:t>
            </a:r>
            <a:r>
              <a:rPr lang="hu-HU" sz="2800" i="1" dirty="0" smtClean="0"/>
              <a:t>k</a:t>
            </a:r>
            <a:r>
              <a:rPr lang="hu-HU" sz="2800" dirty="0" smtClean="0"/>
              <a:t> árral, akkor ezek közül </a:t>
            </a:r>
            <a:r>
              <a:rPr lang="hu-HU" sz="2800" dirty="0"/>
              <a:t>csak k−</a:t>
            </a:r>
            <a:r>
              <a:rPr lang="hu-HU" sz="2800" dirty="0" smtClean="0"/>
              <a:t>1 ár lehet független. </a:t>
            </a:r>
          </a:p>
          <a:p>
            <a:r>
              <a:rPr lang="hu-HU" sz="2800" dirty="0" smtClean="0"/>
              <a:t>Milyen szerepe lehet ezek után a k. árnak? Ha minden árat és jövedelmet megszorzunk egy t ( &gt; 0) konstanssal, akkor a költségvetési korlátok/halmazok változatlanok maradnak, hiszen ezek meredeksége csak az árarányoktól, tengelymetszetei pedig az egyes jószágokból adott jövedelem és ár mellett megvásárolható teljes mennyiségtől függtek:</a:t>
            </a:r>
          </a:p>
          <a:p>
            <a:r>
              <a:rPr lang="hu-HU" sz="2800" dirty="0" smtClean="0"/>
              <a:t>-tp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/tp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 </a:t>
            </a:r>
            <a:r>
              <a:rPr lang="hu-HU" sz="2800" dirty="0"/>
              <a:t>= -</a:t>
            </a:r>
            <a:r>
              <a:rPr lang="hu-HU" sz="2800" dirty="0" smtClean="0"/>
              <a:t>p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/p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; illetve </a:t>
            </a:r>
            <a:r>
              <a:rPr lang="hu-HU" sz="2800" dirty="0" err="1" smtClean="0"/>
              <a:t>tm</a:t>
            </a:r>
            <a:r>
              <a:rPr lang="hu-HU" sz="2800" dirty="0" smtClean="0"/>
              <a:t>/</a:t>
            </a:r>
            <a:r>
              <a:rPr lang="hu-HU" sz="2800" dirty="0" err="1" smtClean="0"/>
              <a:t>tp</a:t>
            </a:r>
            <a:r>
              <a:rPr lang="hu-HU" sz="2800" baseline="-25000" dirty="0" err="1" smtClean="0"/>
              <a:t>i</a:t>
            </a:r>
            <a:r>
              <a:rPr lang="hu-HU" sz="2800" dirty="0" smtClean="0"/>
              <a:t> </a:t>
            </a:r>
            <a:r>
              <a:rPr lang="hu-HU" sz="2800" dirty="0"/>
              <a:t>= </a:t>
            </a:r>
            <a:r>
              <a:rPr lang="hu-HU" sz="2800" dirty="0" smtClean="0"/>
              <a:t>m/p</a:t>
            </a:r>
            <a:r>
              <a:rPr lang="hu-HU" sz="2800" baseline="-25000" dirty="0" smtClean="0"/>
              <a:t>i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174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k. ár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általános egyensúlyi modellben a fogyasztók jövedelme éppen a készleteknek a piaci áron vett értéke. Ha minden árat megszorzunk egy t értékkel, akkor a fogyasztók jövedelme is szorzódik </a:t>
            </a:r>
            <a:r>
              <a:rPr lang="hu-HU" dirty="0" err="1" smtClean="0"/>
              <a:t>t-vel</a:t>
            </a:r>
            <a:r>
              <a:rPr lang="hu-HU" dirty="0" smtClean="0"/>
              <a:t>.</a:t>
            </a:r>
          </a:p>
          <a:p>
            <a:r>
              <a:rPr lang="hu-HU" dirty="0" smtClean="0"/>
              <a:t>Ha tehát van egy 		egyensúlyi árrendszerünk, akkor tetszőleges t &gt; 0 esetén 		is egyensúlyi árrendszer lesz.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508660"/>
              </p:ext>
            </p:extLst>
          </p:nvPr>
        </p:nvGraphicFramePr>
        <p:xfrm>
          <a:off x="3779912" y="4149080"/>
          <a:ext cx="12112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1" name="Equation" r:id="rId3" imgW="469800" imgH="228600" progId="Equation.3">
                  <p:embed/>
                </p:oleObj>
              </mc:Choice>
              <mc:Fallback>
                <p:oleObj name="Equation" r:id="rId3" imgW="469800" imgH="228600" progId="Equation.3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149080"/>
                        <a:ext cx="121126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956529"/>
              </p:ext>
            </p:extLst>
          </p:nvPr>
        </p:nvGraphicFramePr>
        <p:xfrm>
          <a:off x="827584" y="5157192"/>
          <a:ext cx="1441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Equation" r:id="rId5" imgW="558720" imgH="228600" progId="Equation.3">
                  <p:embed/>
                </p:oleObj>
              </mc:Choice>
              <mc:Fallback>
                <p:oleObj name="Equation" r:id="rId5" imgW="558720" imgH="2286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57192"/>
                        <a:ext cx="14414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15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71600"/>
          </a:xfrm>
        </p:spPr>
        <p:txBody>
          <a:bodyPr/>
          <a:lstStyle/>
          <a:p>
            <a:r>
              <a:rPr lang="hu-HU" dirty="0" smtClean="0"/>
              <a:t>Ármérce-jószág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Ebből viszont következik, hogy az egyik árat szabadon megválaszthatjuk, és egyenlővé tehetjük egy konstanssal. </a:t>
            </a:r>
          </a:p>
          <a:p>
            <a:r>
              <a:rPr lang="hu-HU" dirty="0" smtClean="0"/>
              <a:t>Legtöbbször az a legkényelmesebb, ha az egyik árat éppen egységnyinek (1-nek) vesszük, és a többi árat ehhez viszonyítva értelmezzük.</a:t>
            </a:r>
          </a:p>
          <a:p>
            <a:r>
              <a:rPr lang="hu-HU" dirty="0" smtClean="0"/>
              <a:t>Ez az ár lesz az ármérce; ha az első árat választjuk ármércének, akkor ennek hatása ugyanaz, mintha minden árat a t = 1/p</a:t>
            </a:r>
            <a:r>
              <a:rPr lang="hu-HU" baseline="-25000" dirty="0" smtClean="0"/>
              <a:t>1</a:t>
            </a:r>
            <a:r>
              <a:rPr lang="hu-HU" dirty="0" smtClean="0"/>
              <a:t> konstanssal szoroznánk meg.</a:t>
            </a:r>
          </a:p>
          <a:p>
            <a:r>
              <a:rPr lang="hu-HU" dirty="0" smtClean="0"/>
              <a:t>A kereslet és kínálat egyensúlyának levezetése alapján csak a relatív egyensúlyi árak meghatározhatóságát várjuk, mivel az összes árnak egy konstanssal való megszorzása senkinek a keresleti/kínálati magatartását sem változtathatja meg.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50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az árak meghatározására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Legyen két szereplőnk, A és B, és a hasznossági függvényeik legyenek a következők: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feladat, hogy határozzuk meg a két szereplő bruttó és nettó keresleteit, illetve az egyensúlyi árarányokat az adott indulókészletek esetén!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878836"/>
              </p:ext>
            </p:extLst>
          </p:nvPr>
        </p:nvGraphicFramePr>
        <p:xfrm>
          <a:off x="827584" y="2636912"/>
          <a:ext cx="7389813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3" imgW="2869920" imgH="482400" progId="Equation.3">
                  <p:embed/>
                </p:oleObj>
              </mc:Choice>
              <mc:Fallback>
                <p:oleObj name="Equation" r:id="rId3" imgW="2869920" imgH="4824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636912"/>
                        <a:ext cx="7389813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87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egyensúlyi 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hu-HU" dirty="0" smtClean="0"/>
              <a:t>Tudjuk, hogy az egyensúlyban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Mivel két termékünk, és két árunk van a második terméket tekinthetjük ármérce-jószágnak, amelynek ára egységnyi lesz.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561816"/>
              </p:ext>
            </p:extLst>
          </p:nvPr>
        </p:nvGraphicFramePr>
        <p:xfrm>
          <a:off x="755576" y="2348880"/>
          <a:ext cx="63341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" name="Equation" r:id="rId3" imgW="3200400" imgH="457200" progId="Equation.3">
                  <p:embed/>
                </p:oleObj>
              </mc:Choice>
              <mc:Fallback>
                <p:oleObj name="Equation" r:id="rId3" imgW="3200400" imgH="457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48880"/>
                        <a:ext cx="63341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251169"/>
              </p:ext>
            </p:extLst>
          </p:nvPr>
        </p:nvGraphicFramePr>
        <p:xfrm>
          <a:off x="1246188" y="5013325"/>
          <a:ext cx="52038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2" name="Equation" r:id="rId5" imgW="2628720" imgH="457200" progId="Equation.3">
                  <p:embed/>
                </p:oleObj>
              </mc:Choice>
              <mc:Fallback>
                <p:oleObj name="Equation" r:id="rId5" imgW="2628720" imgH="457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5013325"/>
                        <a:ext cx="52038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1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4138"/>
            <a:ext cx="8229600" cy="1143000"/>
          </a:xfrm>
        </p:spPr>
        <p:txBody>
          <a:bodyPr/>
          <a:lstStyle/>
          <a:p>
            <a:r>
              <a:rPr lang="hu-HU" dirty="0" smtClean="0"/>
              <a:t>Az indulókészletek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41002"/>
            <a:ext cx="8229600" cy="4525963"/>
          </a:xfrm>
        </p:spPr>
        <p:txBody>
          <a:bodyPr/>
          <a:lstStyle/>
          <a:p>
            <a:r>
              <a:rPr lang="hu-HU" dirty="0" smtClean="0"/>
              <a:t>Ismert továbbá, hogy a két szereplőnek összesen hány darab 1. és 2. terméke van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351696"/>
              </p:ext>
            </p:extLst>
          </p:nvPr>
        </p:nvGraphicFramePr>
        <p:xfrm>
          <a:off x="7812360" y="2011090"/>
          <a:ext cx="889000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8" name="Equation" r:id="rId4" imgW="317160" imgH="888840" progId="Equation.3">
                  <p:embed/>
                </p:oleObj>
              </mc:Choice>
              <mc:Fallback>
                <p:oleObj name="Equation" r:id="rId4" imgW="317160" imgH="8888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011090"/>
                        <a:ext cx="889000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06352" y="4546157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Tudjuk továbbá azt is, hogy</a:t>
            </a:r>
            <a:endParaRPr lang="hu-HU" sz="3200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692143"/>
              </p:ext>
            </p:extLst>
          </p:nvPr>
        </p:nvGraphicFramePr>
        <p:xfrm>
          <a:off x="971600" y="5130932"/>
          <a:ext cx="4774795" cy="63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9" name="Equation" r:id="rId6" imgW="1714320" imgH="228600" progId="Equation.3">
                  <p:embed/>
                </p:oleObj>
              </mc:Choice>
              <mc:Fallback>
                <p:oleObj name="Equation" r:id="rId6" imgW="1714320" imgH="2286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130932"/>
                        <a:ext cx="4774795" cy="63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65010"/>
              </p:ext>
            </p:extLst>
          </p:nvPr>
        </p:nvGraphicFramePr>
        <p:xfrm>
          <a:off x="990600" y="1936634"/>
          <a:ext cx="6834188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0" name="Equation" r:id="rId8" imgW="2654280" imgH="990360" progId="Equation.3">
                  <p:embed/>
                </p:oleObj>
              </mc:Choice>
              <mc:Fallback>
                <p:oleObj name="Equation" r:id="rId8" imgW="2654280" imgH="99036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36634"/>
                        <a:ext cx="6834188" cy="254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9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eredmény levezetése</a:t>
            </a:r>
            <a:endParaRPr lang="hu-HU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145789"/>
              </p:ext>
            </p:extLst>
          </p:nvPr>
        </p:nvGraphicFramePr>
        <p:xfrm>
          <a:off x="1187624" y="1340768"/>
          <a:ext cx="7443787" cy="498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4" name="Equation" r:id="rId3" imgW="3340080" imgH="2234880" progId="Equation.3">
                  <p:embed/>
                </p:oleObj>
              </mc:Choice>
              <mc:Fallback>
                <p:oleObj name="Equation" r:id="rId3" imgW="3340080" imgH="223488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340768"/>
                        <a:ext cx="7443787" cy="498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832047"/>
              </p:ext>
            </p:extLst>
          </p:nvPr>
        </p:nvGraphicFramePr>
        <p:xfrm>
          <a:off x="395536" y="1340768"/>
          <a:ext cx="71278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5" name="Equation" r:id="rId5" imgW="253800" imgH="203040" progId="Equation.3">
                  <p:embed/>
                </p:oleObj>
              </mc:Choice>
              <mc:Fallback>
                <p:oleObj name="Equation" r:id="rId5" imgW="253800" imgH="2030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340768"/>
                        <a:ext cx="712787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422032"/>
              </p:ext>
            </p:extLst>
          </p:nvPr>
        </p:nvGraphicFramePr>
        <p:xfrm>
          <a:off x="306388" y="1844675"/>
          <a:ext cx="8921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6" name="Equation" r:id="rId7" imgW="317160" imgH="203040" progId="Equation.3">
                  <p:embed/>
                </p:oleObj>
              </mc:Choice>
              <mc:Fallback>
                <p:oleObj name="Equation" r:id="rId7" imgW="317160" imgH="20304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844675"/>
                        <a:ext cx="89217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698002"/>
              </p:ext>
            </p:extLst>
          </p:nvPr>
        </p:nvGraphicFramePr>
        <p:xfrm>
          <a:off x="395288" y="3068638"/>
          <a:ext cx="56991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7" name="Equation" r:id="rId9" imgW="203040" imgH="203040" progId="Equation.3">
                  <p:embed/>
                </p:oleObj>
              </mc:Choice>
              <mc:Fallback>
                <p:oleObj name="Equation" r:id="rId9" imgW="203040" imgH="20304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068638"/>
                        <a:ext cx="569912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04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hu-HU" dirty="0" smtClean="0"/>
              <a:t>Versenyzői egyensúly létezése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versenyzői egyensúllyal kapcsolatban kérdésként merül fel, hogy vajon ez bármilyen preferenciák és kiinduló készletállomány mellett elérhető lesz-e?</a:t>
            </a:r>
          </a:p>
          <a:p>
            <a:r>
              <a:rPr lang="hu-HU" dirty="0" smtClean="0"/>
              <a:t>Matematikai eszközökkel bizonyítható, hogy a versenyzői egyensúly létezésének feltétele az aggregált túlkeresleti függvény folytonossága.</a:t>
            </a:r>
          </a:p>
          <a:p>
            <a:r>
              <a:rPr lang="hu-HU" dirty="0" smtClean="0"/>
              <a:t>Ez akkor biztosítható, ha</a:t>
            </a:r>
          </a:p>
          <a:p>
            <a:pPr marL="971550" lvl="1" indent="-514350">
              <a:buFont typeface="+mj-lt"/>
              <a:buAutoNum type="alphaLcPeriod"/>
            </a:pPr>
            <a:r>
              <a:rPr lang="hu-HU" dirty="0" smtClean="0"/>
              <a:t>Az egyéni keresleti függvények folytonosak        (</a:t>
            </a:r>
            <a:r>
              <a:rPr lang="hu-HU" dirty="0" smtClean="0">
                <a:sym typeface="Wingdings" panose="05000000000000000000" pitchFamily="2" charset="2"/>
              </a:rPr>
              <a:t> </a:t>
            </a:r>
            <a:r>
              <a:rPr lang="hu-HU" dirty="0" smtClean="0"/>
              <a:t>a fogyasztó preferenciái konvexek); </a:t>
            </a:r>
            <a:r>
              <a:rPr lang="hu-HU" u="sng" dirty="0" smtClean="0"/>
              <a:t>vagy</a:t>
            </a:r>
          </a:p>
          <a:p>
            <a:pPr marL="971550" lvl="1" indent="-514350">
              <a:buFont typeface="+mj-lt"/>
              <a:buAutoNum type="alphaLcPeriod"/>
            </a:pPr>
            <a:r>
              <a:rPr lang="hu-HU" dirty="0" smtClean="0"/>
              <a:t>Az egyes fogyasztók a piac méretéhez képest kicsik (</a:t>
            </a:r>
            <a:r>
              <a:rPr lang="hu-HU" dirty="0" smtClean="0">
                <a:sym typeface="Wingdings" panose="05000000000000000000" pitchFamily="2" charset="2"/>
              </a:rPr>
              <a:t> tökéletes versenynél ált. feltesszük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86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624"/>
            <a:ext cx="8229600" cy="1143000"/>
          </a:xfrm>
        </p:spPr>
        <p:txBody>
          <a:bodyPr/>
          <a:lstStyle/>
          <a:p>
            <a:r>
              <a:rPr lang="hu-HU" dirty="0" smtClean="0"/>
              <a:t>Piacok kölcsönhatásai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29552"/>
            <a:ext cx="8229600" cy="4525963"/>
          </a:xfrm>
        </p:spPr>
        <p:txBody>
          <a:bodyPr/>
          <a:lstStyle/>
          <a:p>
            <a:r>
              <a:rPr lang="hu-HU" dirty="0" smtClean="0"/>
              <a:t>Azonban ekkor nem számolunk azzal, hogy az egy piacon bekövetkező változások más kapcsolódó termékek piacán is változásokat idézhetnek elő, illetve vissza is hathatnak ugyanezen termék piacára.</a:t>
            </a:r>
          </a:p>
          <a:p>
            <a:r>
              <a:rPr lang="hu-HU" dirty="0" smtClean="0"/>
              <a:t>Tegyük fel például, hogy egy intenzív reklámkampány hatására a gépkocsik keresleti görbéje jobbra tolódik.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1403648" y="5229200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1403648" y="659735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1151620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879812" y="62280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Q</a:t>
            </a:r>
          </a:p>
        </p:txBody>
      </p:sp>
      <p:sp>
        <p:nvSpPr>
          <p:cNvPr id="8" name="Téglalap 7"/>
          <p:cNvSpPr/>
          <p:nvPr/>
        </p:nvSpPr>
        <p:spPr>
          <a:xfrm>
            <a:off x="4925144" y="5286020"/>
            <a:ext cx="2952328" cy="118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fogyasztók bármilyen P ár mellett a korábbinál több gépkocsit vásárolnak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1655676" y="5413866"/>
            <a:ext cx="900100" cy="99882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1763688" y="5413866"/>
            <a:ext cx="936104" cy="998820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2418120" y="60540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581908" y="538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</a:t>
            </a:r>
            <a:endParaRPr lang="hu-HU" dirty="0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1979712" y="5229200"/>
            <a:ext cx="900100" cy="998820"/>
          </a:xfrm>
          <a:prstGeom prst="line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2699792" y="58586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D’</a:t>
            </a:r>
            <a:endParaRPr lang="hu-HU" dirty="0"/>
          </a:p>
        </p:txBody>
      </p:sp>
      <p:sp>
        <p:nvSpPr>
          <p:cNvPr id="15" name="Jobbra nyíl 14"/>
          <p:cNvSpPr/>
          <p:nvPr/>
        </p:nvSpPr>
        <p:spPr>
          <a:xfrm>
            <a:off x="2212095" y="6476982"/>
            <a:ext cx="144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2160000" y="5972888"/>
            <a:ext cx="0" cy="6244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H="1">
            <a:off x="2418120" y="5750932"/>
            <a:ext cx="0" cy="8464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1403648" y="5958761"/>
            <a:ext cx="7563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1403648" y="5728610"/>
            <a:ext cx="10261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elé nyíl 25"/>
          <p:cNvSpPr/>
          <p:nvPr/>
        </p:nvSpPr>
        <p:spPr>
          <a:xfrm flipV="1">
            <a:off x="1501369" y="5755624"/>
            <a:ext cx="45719" cy="18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47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8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versenyzői egyensúly hatékonysága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V</a:t>
            </a:r>
            <a:r>
              <a:rPr lang="hu-HU" dirty="0" smtClean="0"/>
              <a:t>ersenyzői egyensúly esetén a piaci egyensúlyi elosztás Pareto-hatékony lesz.</a:t>
            </a:r>
          </a:p>
          <a:p>
            <a:r>
              <a:rPr lang="hu-HU" dirty="0" smtClean="0"/>
              <a:t>Megmutatható, hogy miután a felek a kompetitív árakon kereskedtek, már nem mehet végbe közöttük olyan csere, amely úgy javítaná valamelyikük jóléti helyzetét, hogy közben a másik (vagy </a:t>
            </a:r>
            <a:r>
              <a:rPr lang="hu-HU" i="1" dirty="0" smtClean="0"/>
              <a:t>többi</a:t>
            </a:r>
            <a:r>
              <a:rPr lang="hu-HU" dirty="0" smtClean="0"/>
              <a:t>) szereplő helyzete sem romlik.</a:t>
            </a:r>
          </a:p>
          <a:p>
            <a:r>
              <a:rPr lang="hu-HU" dirty="0" smtClean="0"/>
              <a:t>A piaci egyensúlyban az </a:t>
            </a:r>
            <a:r>
              <a:rPr lang="hu-HU" b="1" i="1" dirty="0" smtClean="0"/>
              <a:t>A</a:t>
            </a:r>
            <a:r>
              <a:rPr lang="hu-HU" dirty="0" smtClean="0"/>
              <a:t> által preferált </a:t>
            </a:r>
            <a:r>
              <a:rPr lang="hu-HU" dirty="0" err="1" smtClean="0"/>
              <a:t>fogyasztóikosár-halmaz</a:t>
            </a:r>
            <a:r>
              <a:rPr lang="hu-HU" dirty="0" smtClean="0"/>
              <a:t> a szereplő költségvetési egyenese felett (jobbra és feljebb) van, </a:t>
            </a:r>
            <a:r>
              <a:rPr lang="hu-HU" b="1" i="1" dirty="0" smtClean="0"/>
              <a:t>B</a:t>
            </a:r>
            <a:r>
              <a:rPr lang="hu-HU" dirty="0" smtClean="0"/>
              <a:t>-é viszont ugyanettől az egyenestől balra és lent. </a:t>
            </a:r>
          </a:p>
          <a:p>
            <a:r>
              <a:rPr lang="hu-HU" dirty="0" smtClean="0"/>
              <a:t>Azoknak a kosaraknak a halmaza, amelyeket </a:t>
            </a:r>
            <a:r>
              <a:rPr lang="hu-HU" b="1" i="1" dirty="0" smtClean="0"/>
              <a:t>A</a:t>
            </a:r>
            <a:r>
              <a:rPr lang="hu-HU" dirty="0" smtClean="0"/>
              <a:t> preferál, nem metszi a </a:t>
            </a:r>
            <a:r>
              <a:rPr lang="hu-HU" b="1" i="1" dirty="0" smtClean="0"/>
              <a:t>B</a:t>
            </a:r>
            <a:r>
              <a:rPr lang="hu-HU" dirty="0" smtClean="0"/>
              <a:t> által előnyben részesített kosarak halmazát (</a:t>
            </a:r>
            <a:r>
              <a:rPr lang="hu-HU" dirty="0" smtClean="0">
                <a:sym typeface="Wingdings" panose="05000000000000000000" pitchFamily="2" charset="2"/>
              </a:rPr>
              <a:t> hatékonyság kritériuma)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533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4482"/>
            <a:ext cx="8229600" cy="1143000"/>
          </a:xfrm>
        </p:spPr>
        <p:txBody>
          <a:bodyPr/>
          <a:lstStyle/>
          <a:p>
            <a:r>
              <a:rPr lang="hu-HU" dirty="0" smtClean="0"/>
              <a:t>A jóléti közgazdaságtan I. tétele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12568"/>
          </a:xfrm>
        </p:spPr>
        <p:txBody>
          <a:bodyPr>
            <a:normAutofit/>
          </a:bodyPr>
          <a:lstStyle/>
          <a:p>
            <a:r>
              <a:rPr lang="hu-HU" dirty="0" smtClean="0"/>
              <a:t>A jóléti közgazdaságtan I. tétele azt mondja ki, hogy a versenyzői piac a kereskedelemből minden nyereséget kihoz, a kompetitív piacok segítségével elért egyensúlyi elosztás szükségszerűen Pareto-hatékony lesz.</a:t>
            </a:r>
          </a:p>
          <a:p>
            <a:r>
              <a:rPr lang="hu-HU" dirty="0" smtClean="0"/>
              <a:t>A hatékonyság azonban nem feltétlenül jelenti azt, hogy a javak elosztása egyben igazságos is; ha pl. az indulókészlet pontjában minden jószágot az A szereplő birtokolt, akkor a </a:t>
            </a:r>
            <a:r>
              <a:rPr lang="hu-HU" dirty="0" err="1" smtClean="0"/>
              <a:t>keres-kedés</a:t>
            </a:r>
            <a:r>
              <a:rPr lang="hu-HU" dirty="0" smtClean="0"/>
              <a:t> bekapcsolása után is minden az övé lesz.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21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A jóléti közgazdaságtan II. tétele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301608" cy="5472608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Megmutatható továbbá az is, hogy ha a szereplők preferenciái konvexek, akkor mindig létezik olyan árrendszer, amelyre bármelyik Pareto-hatékony elosztás egyben a megfelelően választott indulókészletekhez tartozó piaci egyensúlyi pont. (</a:t>
            </a:r>
            <a:r>
              <a:rPr lang="hu-HU" dirty="0" smtClean="0">
                <a:sym typeface="Wingdings" panose="05000000000000000000" pitchFamily="2" charset="2"/>
              </a:rPr>
              <a:t> jóléti kg. II. tétele)</a:t>
            </a:r>
            <a:endParaRPr lang="hu-HU" dirty="0" smtClean="0"/>
          </a:p>
          <a:p>
            <a:r>
              <a:rPr lang="hu-HU" dirty="0" smtClean="0"/>
              <a:t>Egy Pareto-hatékony elosztásban az </a:t>
            </a:r>
            <a:r>
              <a:rPr lang="hu-HU" b="1" i="1" dirty="0" smtClean="0"/>
              <a:t>A</a:t>
            </a:r>
            <a:r>
              <a:rPr lang="hu-HU" dirty="0" smtClean="0"/>
              <a:t> és </a:t>
            </a:r>
            <a:r>
              <a:rPr lang="hu-HU" b="1" i="1" dirty="0" smtClean="0"/>
              <a:t>B</a:t>
            </a:r>
            <a:r>
              <a:rPr lang="hu-HU" dirty="0" smtClean="0"/>
              <a:t> által előnyben részesített fogyasztói kosarak halmazai nem metszhetik egymást. Ha a preferenciák konvexek, akkor húzható egy olyan egyenes a preferenciahalmazok közé, amelyik elválasztja őket egymástól. Ennek az </a:t>
            </a:r>
            <a:r>
              <a:rPr lang="hu-HU" dirty="0" err="1" smtClean="0"/>
              <a:t>egyenes-nek</a:t>
            </a:r>
            <a:r>
              <a:rPr lang="hu-HU" dirty="0" smtClean="0"/>
              <a:t> a meredeksége adja a relatív árakat, és bármely indulókészlet, amellyel a szereplők erre az egyenesre kerülnek, a Pareto-hatékony egyensúlyi pontra vezet.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94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4138"/>
            <a:ext cx="8229600" cy="1143000"/>
          </a:xfrm>
        </p:spPr>
        <p:txBody>
          <a:bodyPr/>
          <a:lstStyle/>
          <a:p>
            <a:r>
              <a:rPr lang="hu-HU" dirty="0" smtClean="0"/>
              <a:t>A jóléti tételek következményei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064896" cy="54006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első tétel azt eredményezi, hogy bizonyos alapvető feltételek teljesülése esetén (pl. </a:t>
            </a:r>
            <a:r>
              <a:rPr lang="hu-HU" sz="2800" dirty="0" err="1" smtClean="0"/>
              <a:t>externáliák</a:t>
            </a:r>
            <a:r>
              <a:rPr lang="hu-HU" sz="2800" dirty="0" smtClean="0"/>
              <a:t> hiánya, a piac teljes méretéhez képest kicsi, árelfogadó szereplők) az Adam </a:t>
            </a:r>
            <a:r>
              <a:rPr lang="hu-HU" sz="2800" dirty="0" err="1" smtClean="0"/>
              <a:t>Smith-i</a:t>
            </a:r>
            <a:r>
              <a:rPr lang="hu-HU" sz="2800" dirty="0" smtClean="0"/>
              <a:t> „láthatatlan kéz” jól működik: a magánpiac, ahol minden szereplőt a saját jólétének maximalizálása vezérel, Pareto-hatékony elosztást hoz létre.</a:t>
            </a:r>
          </a:p>
          <a:p>
            <a:r>
              <a:rPr lang="hu-HU" sz="2800" dirty="0" smtClean="0"/>
              <a:t>A második jóléti tétel alapján pedig a jövedelem-elosztási és hatékonysági problémák jól </a:t>
            </a:r>
            <a:r>
              <a:rPr lang="hu-HU" sz="2800" dirty="0" err="1" smtClean="0"/>
              <a:t>elkülönít-hetők</a:t>
            </a:r>
            <a:r>
              <a:rPr lang="hu-HU" sz="2800" dirty="0" smtClean="0"/>
              <a:t>, bármely társadalmilag kívánatos, Pareto-hatékony elosztás elérhető az indulókészletek helyes megválasztása révén (piaci árrendszerrel is).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894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93883"/>
            <a:ext cx="8784976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Ugyanakkor ez a keresletváltozás más piacokra is hatással lesz, megnövekszik a kiegészítő terméknek tekinthető üzemanyagok (benzin), téli gumik és pótkerekek iránti kereslet, illetve a gyártáshoz szükséges alapanyagok és félkész-termékek (pl. acél) iránti kereslet is. Ahhoz, hogy a vállalatok a megnövekedett keresletet kielégíthessék, több munkást alkalmazhatnak mindegyik ágazatban, így a munkapiaci kereslet is megnő; ez magasabb béreket (jövedelmeket) eredményezhet, ami tovább növelheti a gépkocsik iránti keresletet. Ugyanakkor a kiegészítő termékek (pl. benzin) árának növekedése csökkentheti a gépkocsik keresletét.</a:t>
            </a:r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1147382" y="4382780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1147382" y="575093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895354" y="43827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623546" y="538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Q</a:t>
            </a:r>
          </a:p>
        </p:txBody>
      </p:sp>
      <p:cxnSp>
        <p:nvCxnSpPr>
          <p:cNvPr id="8" name="Egyenes összekötő 7"/>
          <p:cNvCxnSpPr/>
          <p:nvPr/>
        </p:nvCxnSpPr>
        <p:spPr>
          <a:xfrm>
            <a:off x="1399410" y="4882190"/>
            <a:ext cx="762444" cy="694734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1507422" y="4567446"/>
            <a:ext cx="936104" cy="998820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2073614" y="52329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325642" y="45351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</a:t>
            </a:r>
            <a:endParaRPr lang="hu-HU" dirty="0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1723446" y="4567446"/>
            <a:ext cx="900100" cy="814154"/>
          </a:xfrm>
          <a:prstGeom prst="line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2443526" y="50122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D’</a:t>
            </a:r>
            <a:endParaRPr lang="hu-HU" dirty="0"/>
          </a:p>
        </p:txBody>
      </p:sp>
      <p:sp>
        <p:nvSpPr>
          <p:cNvPr id="23" name="Téglalap 22"/>
          <p:cNvSpPr/>
          <p:nvPr/>
        </p:nvSpPr>
        <p:spPr>
          <a:xfrm>
            <a:off x="1042818" y="6009936"/>
            <a:ext cx="1937320" cy="304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benzinpiac</a:t>
            </a:r>
            <a:endParaRPr lang="hu-HU" dirty="0"/>
          </a:p>
        </p:txBody>
      </p:sp>
      <p:cxnSp>
        <p:nvCxnSpPr>
          <p:cNvPr id="25" name="Egyenes összekötő nyíllal 24"/>
          <p:cNvCxnSpPr/>
          <p:nvPr/>
        </p:nvCxnSpPr>
        <p:spPr>
          <a:xfrm flipV="1">
            <a:off x="3525526" y="4372836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3525526" y="5740988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3273498" y="4372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001690" y="53716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Q</a:t>
            </a:r>
          </a:p>
        </p:txBody>
      </p:sp>
      <p:cxnSp>
        <p:nvCxnSpPr>
          <p:cNvPr id="30" name="Egyenes összekötő 29"/>
          <p:cNvCxnSpPr/>
          <p:nvPr/>
        </p:nvCxnSpPr>
        <p:spPr>
          <a:xfrm flipV="1">
            <a:off x="3885566" y="4557502"/>
            <a:ext cx="936104" cy="998820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/>
          <p:nvPr/>
        </p:nvSpPr>
        <p:spPr>
          <a:xfrm>
            <a:off x="4451758" y="526625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4703786" y="45252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4732361" y="49291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D’</a:t>
            </a:r>
            <a:endParaRPr lang="hu-HU" dirty="0"/>
          </a:p>
        </p:txBody>
      </p:sp>
      <p:sp>
        <p:nvSpPr>
          <p:cNvPr id="35" name="Téglalap 34"/>
          <p:cNvSpPr/>
          <p:nvPr/>
        </p:nvSpPr>
        <p:spPr>
          <a:xfrm>
            <a:off x="3420962" y="5999992"/>
            <a:ext cx="1937320" cy="304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munkapiac</a:t>
            </a:r>
            <a:endParaRPr lang="hu-HU" dirty="0"/>
          </a:p>
        </p:txBody>
      </p:sp>
      <p:sp>
        <p:nvSpPr>
          <p:cNvPr id="36" name="Arc 6"/>
          <p:cNvSpPr>
            <a:spLocks/>
          </p:cNvSpPr>
          <p:nvPr/>
        </p:nvSpPr>
        <p:spPr bwMode="auto">
          <a:xfrm rot="10800000">
            <a:off x="4010242" y="4602840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rc 6"/>
          <p:cNvSpPr>
            <a:spLocks/>
          </p:cNvSpPr>
          <p:nvPr/>
        </p:nvSpPr>
        <p:spPr bwMode="auto">
          <a:xfrm rot="10800000">
            <a:off x="4287668" y="4370485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Jobbra nyíl 37"/>
          <p:cNvSpPr/>
          <p:nvPr/>
        </p:nvSpPr>
        <p:spPr>
          <a:xfrm>
            <a:off x="5505746" y="4929186"/>
            <a:ext cx="650430" cy="488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9" name="Egyenes összekötő nyíllal 38"/>
          <p:cNvCxnSpPr/>
          <p:nvPr/>
        </p:nvCxnSpPr>
        <p:spPr>
          <a:xfrm flipV="1">
            <a:off x="6401700" y="4429776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>
            <a:off x="6401700" y="5797928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6149672" y="4429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</a:t>
            </a:r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7877864" y="54285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Q</a:t>
            </a:r>
          </a:p>
        </p:txBody>
      </p:sp>
      <p:cxnSp>
        <p:nvCxnSpPr>
          <p:cNvPr id="43" name="Egyenes összekötő 42"/>
          <p:cNvCxnSpPr/>
          <p:nvPr/>
        </p:nvCxnSpPr>
        <p:spPr>
          <a:xfrm>
            <a:off x="6653728" y="5068018"/>
            <a:ext cx="566192" cy="567565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V="1">
            <a:off x="6761740" y="4614442"/>
            <a:ext cx="936104" cy="998820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zövegdoboz 44"/>
          <p:cNvSpPr txBox="1"/>
          <p:nvPr/>
        </p:nvSpPr>
        <p:spPr>
          <a:xfrm>
            <a:off x="7141218" y="545418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7579960" y="45821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</a:t>
            </a:r>
            <a:endParaRPr lang="hu-HU" dirty="0"/>
          </a:p>
        </p:txBody>
      </p:sp>
      <p:cxnSp>
        <p:nvCxnSpPr>
          <p:cNvPr id="47" name="Egyenes összekötő 46"/>
          <p:cNvCxnSpPr/>
          <p:nvPr/>
        </p:nvCxnSpPr>
        <p:spPr>
          <a:xfrm>
            <a:off x="6863811" y="4517674"/>
            <a:ext cx="854224" cy="850215"/>
          </a:xfrm>
          <a:prstGeom prst="line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7668576" y="518322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D’</a:t>
            </a:r>
            <a:endParaRPr lang="hu-HU" dirty="0"/>
          </a:p>
        </p:txBody>
      </p:sp>
      <p:sp>
        <p:nvSpPr>
          <p:cNvPr id="49" name="Téglalap 48"/>
          <p:cNvSpPr/>
          <p:nvPr/>
        </p:nvSpPr>
        <p:spPr>
          <a:xfrm>
            <a:off x="6297136" y="6056932"/>
            <a:ext cx="1937320" cy="304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autópiac</a:t>
            </a:r>
            <a:endParaRPr lang="hu-HU" dirty="0"/>
          </a:p>
        </p:txBody>
      </p:sp>
      <p:cxnSp>
        <p:nvCxnSpPr>
          <p:cNvPr id="53" name="Egyenes összekötő 52"/>
          <p:cNvCxnSpPr/>
          <p:nvPr/>
        </p:nvCxnSpPr>
        <p:spPr>
          <a:xfrm>
            <a:off x="6714106" y="4742168"/>
            <a:ext cx="854224" cy="850215"/>
          </a:xfrm>
          <a:prstGeom prst="line">
            <a:avLst/>
          </a:prstGeom>
          <a:ln w="317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zövegdoboz 53"/>
          <p:cNvSpPr txBox="1"/>
          <p:nvPr/>
        </p:nvSpPr>
        <p:spPr>
          <a:xfrm>
            <a:off x="7548089" y="54574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D’’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26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Általános egyensúly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következőkben parciális elemzés helyett ún. általános egyensúlyi elemzést fogunk végezni, ahol a cél annak meghatározása, hogy hogyan hatnak egymásra a különböző piacok keresleti és kínálati feltételei, meghatározva ezáltal sok jószág árát.</a:t>
            </a:r>
          </a:p>
          <a:p>
            <a:r>
              <a:rPr lang="hu-HU" sz="2800" dirty="0" smtClean="0"/>
              <a:t>Ezt az elemzést különböző megszorító feltételezések alkalmazásával végezzük el: csak versenyzői piacokkal foglalkozunk, tehát az összes szereplőt árelfogadónak tekintjük, illetve a példáinkban a javak és a szereplők számát a lehető legkisebbre (ált. 2-2) korlátozzuk.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152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Fogyasztói piacok: a tiszta csere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r>
              <a:rPr lang="hu-HU" dirty="0" smtClean="0"/>
              <a:t>Elsőként a fogyasztói magatartás vizsgálatát végezzük el, a korábbiaknak megfelelően adottnak tekintve a gazdaságban megtermelt, és a szereplők által adott javakból birtokolt mennyiséget (az indulókészleteket).</a:t>
            </a:r>
          </a:p>
          <a:p>
            <a:r>
              <a:rPr lang="hu-HU" dirty="0" smtClean="0"/>
              <a:t>Vizsgálatunk célja, hogy meghatározzuk, szereplőink minként cserélik egymás között ezeket a javakat, a termeléssel való össze-függéseket egyelőre elhanyagolva.</a:t>
            </a: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	 a </a:t>
            </a:r>
            <a:r>
              <a:rPr lang="hu-HU" b="1" i="1" dirty="0" smtClean="0">
                <a:sym typeface="Wingdings" panose="05000000000000000000" pitchFamily="2" charset="2"/>
              </a:rPr>
              <a:t>tiszta csere</a:t>
            </a:r>
            <a:r>
              <a:rPr lang="hu-HU" dirty="0" smtClean="0">
                <a:sym typeface="Wingdings" panose="05000000000000000000" pitchFamily="2" charset="2"/>
              </a:rPr>
              <a:t> vizsgálata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09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javak elosztása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Tegyük fel, hogy van két szereplőnk (</a:t>
            </a:r>
            <a:r>
              <a:rPr lang="hu-HU" b="1" dirty="0" smtClean="0"/>
              <a:t>A</a:t>
            </a:r>
            <a:r>
              <a:rPr lang="hu-HU" dirty="0" smtClean="0"/>
              <a:t> és </a:t>
            </a:r>
            <a:r>
              <a:rPr lang="hu-HU" b="1" dirty="0" smtClean="0"/>
              <a:t>B</a:t>
            </a:r>
            <a:r>
              <a:rPr lang="hu-HU" dirty="0" smtClean="0"/>
              <a:t>), illetve két jószágunk (1. és 2. jószág) </a:t>
            </a:r>
          </a:p>
          <a:p>
            <a:r>
              <a:rPr lang="hu-HU" dirty="0" smtClean="0"/>
              <a:t>A két fogyasztó kosarát jelölje:</a:t>
            </a:r>
          </a:p>
          <a:p>
            <a:endParaRPr lang="hu-HU" dirty="0"/>
          </a:p>
          <a:p>
            <a:r>
              <a:rPr lang="hu-HU" dirty="0" smtClean="0"/>
              <a:t>amely A és B fogyasztó fogyasztását jelenti az 1. és a 2. termékből </a:t>
            </a:r>
          </a:p>
          <a:p>
            <a:r>
              <a:rPr lang="hu-HU" dirty="0" smtClean="0"/>
              <a:t>A fogyasztói kosarak egy X</a:t>
            </a:r>
            <a:r>
              <a:rPr lang="hu-HU" baseline="-25000" dirty="0" smtClean="0"/>
              <a:t>A</a:t>
            </a:r>
            <a:r>
              <a:rPr lang="hu-HU" dirty="0" smtClean="0"/>
              <a:t>, X</a:t>
            </a:r>
            <a:r>
              <a:rPr lang="hu-HU" baseline="-25000" dirty="0" smtClean="0"/>
              <a:t>B</a:t>
            </a:r>
            <a:r>
              <a:rPr lang="hu-HU" dirty="0" smtClean="0"/>
              <a:t> elempárját elosztásnak nevezzük.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136641"/>
              </p:ext>
            </p:extLst>
          </p:nvPr>
        </p:nvGraphicFramePr>
        <p:xfrm>
          <a:off x="827584" y="3284984"/>
          <a:ext cx="502455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3" imgW="1993680" imgH="228600" progId="Equation.3">
                  <p:embed/>
                </p:oleObj>
              </mc:Choice>
              <mc:Fallback>
                <p:oleObj name="Equation" r:id="rId3" imgW="1993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3284984"/>
                        <a:ext cx="5024558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9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Megvalósítható elosztás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elosztást akkor nevezünk </a:t>
            </a:r>
            <a:r>
              <a:rPr lang="hu-HU" dirty="0" err="1" smtClean="0"/>
              <a:t>megvalósítható-nak</a:t>
            </a:r>
            <a:r>
              <a:rPr lang="hu-HU" dirty="0" smtClean="0"/>
              <a:t>, ha a két jószág felhasznált mennyisége megegyezik az összes elérhető mennyiséggel, azaz teljesül rá a következő egyenletrendszer:</a:t>
            </a:r>
          </a:p>
          <a:p>
            <a:endParaRPr lang="hu-HU" dirty="0"/>
          </a:p>
          <a:p>
            <a:r>
              <a:rPr lang="hu-HU" dirty="0" smtClean="0"/>
              <a:t>ahol ómega jelöli a két fogyasztó készleteit az adott termékekből.</a:t>
            </a:r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339652"/>
              </p:ext>
            </p:extLst>
          </p:nvPr>
        </p:nvGraphicFramePr>
        <p:xfrm>
          <a:off x="899592" y="3645024"/>
          <a:ext cx="61134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3" imgW="2425680" imgH="228600" progId="Equation.3">
                  <p:embed/>
                </p:oleObj>
              </mc:Choice>
              <mc:Fallback>
                <p:oleObj name="Equation" r:id="rId3" imgW="2425680" imgH="2286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645024"/>
                        <a:ext cx="611346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11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2618</Words>
  <Application>Microsoft Office PowerPoint</Application>
  <PresentationFormat>Diavetítés a képernyőre (4:3 oldalarány)</PresentationFormat>
  <Paragraphs>232</Paragraphs>
  <Slides>43</Slides>
  <Notes>5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48" baseType="lpstr">
      <vt:lpstr>Arial</vt:lpstr>
      <vt:lpstr>Calibri</vt:lpstr>
      <vt:lpstr>Wingdings</vt:lpstr>
      <vt:lpstr>Office-téma</vt:lpstr>
      <vt:lpstr>Equation</vt:lpstr>
      <vt:lpstr>Általános egyensúly: a csere</vt:lpstr>
      <vt:lpstr>A piacok közötti kölcsönhatások</vt:lpstr>
      <vt:lpstr>Parciális elemzés</vt:lpstr>
      <vt:lpstr>Piacok kölcsönhatásai</vt:lpstr>
      <vt:lpstr>PowerPoint-bemutató</vt:lpstr>
      <vt:lpstr>Általános egyensúly meghatározása</vt:lpstr>
      <vt:lpstr>Fogyasztói piacok: a tiszta csere</vt:lpstr>
      <vt:lpstr>A javak elosztása</vt:lpstr>
      <vt:lpstr>Megvalósítható elosztás</vt:lpstr>
      <vt:lpstr>Az Edgeworth-négyszög</vt:lpstr>
      <vt:lpstr>Kereskedelem az Edgeworth-dobozban</vt:lpstr>
      <vt:lpstr>Kölcsönösen előnyös csere</vt:lpstr>
      <vt:lpstr>Az M pontba való eljutás</vt:lpstr>
      <vt:lpstr>A kölcsönösen előnyös cserelehetőségek kimerítése </vt:lpstr>
      <vt:lpstr>A csere szerződési görbéje</vt:lpstr>
      <vt:lpstr>A szerződési görbe egyenletének meghatározása algebrailag</vt:lpstr>
      <vt:lpstr>A feladat megoldása</vt:lpstr>
      <vt:lpstr>Az optimumfeltételre kapott megoldás</vt:lpstr>
      <vt:lpstr>Példa: A szerződési görbe levezetése konkrét hasznossági függvények alapján</vt:lpstr>
      <vt:lpstr>A cserefolyamat konkrét eredménye</vt:lpstr>
      <vt:lpstr>A versenyzői piac modellje</vt:lpstr>
      <vt:lpstr>A túlkereslet definiálása</vt:lpstr>
      <vt:lpstr>Az árak szerepe a cserében</vt:lpstr>
      <vt:lpstr>Nem egyen-súlyi árak</vt:lpstr>
      <vt:lpstr>A végső elrendeződés (versenyzői e.)</vt:lpstr>
      <vt:lpstr>Az egyensúly árak algebrai levezetése</vt:lpstr>
      <vt:lpstr>Aggregált túlkeresleti függvény</vt:lpstr>
      <vt:lpstr>A Walras-törvény</vt:lpstr>
      <vt:lpstr>A törvény levezetése</vt:lpstr>
      <vt:lpstr>A törvény levezetése</vt:lpstr>
      <vt:lpstr>Az egyensúly esetén</vt:lpstr>
      <vt:lpstr>Következmények az árrendszerre nézve</vt:lpstr>
      <vt:lpstr>A k. ár meghatározása</vt:lpstr>
      <vt:lpstr>Ármérce-jószág</vt:lpstr>
      <vt:lpstr>Példa az árak meghatározására</vt:lpstr>
      <vt:lpstr>Az egyensúlyi feltételek</vt:lpstr>
      <vt:lpstr>Az indulókészletek</vt:lpstr>
      <vt:lpstr>Az eredmény levezetése</vt:lpstr>
      <vt:lpstr>Versenyzői egyensúly létezése</vt:lpstr>
      <vt:lpstr>A versenyzői egyensúly hatékonysága</vt:lpstr>
      <vt:lpstr>A jóléti közgazdaságtan I. tétele</vt:lpstr>
      <vt:lpstr>A jóléti közgazdaságtan II. tétele</vt:lpstr>
      <vt:lpstr>A jóléti tételek következményei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Általános egyensúly: a csere</dc:title>
  <dc:creator>kgt</dc:creator>
  <cp:lastModifiedBy>kgt</cp:lastModifiedBy>
  <cp:revision>91</cp:revision>
  <dcterms:created xsi:type="dcterms:W3CDTF">2014-11-10T10:05:51Z</dcterms:created>
  <dcterms:modified xsi:type="dcterms:W3CDTF">2017-09-15T14:36:58Z</dcterms:modified>
</cp:coreProperties>
</file>