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78" r:id="rId25"/>
    <p:sldId id="280" r:id="rId26"/>
    <p:sldId id="281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5" r:id="rId39"/>
    <p:sldId id="294" r:id="rId40"/>
    <p:sldId id="297" r:id="rId41"/>
    <p:sldId id="298" r:id="rId42"/>
    <p:sldId id="299" r:id="rId43"/>
    <p:sldId id="296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36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 termelés általános egyensúlya" id="{64DFE570-435D-407B-B4B2-8155BEA1CB6D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5"/>
            <p14:sldId id="264"/>
            <p14:sldId id="266"/>
            <p14:sldId id="268"/>
            <p14:sldId id="267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9"/>
            <p14:sldId id="278"/>
          </p14:sldIdLst>
        </p14:section>
        <p14:section name="A termelés és a csere általános egyensúlya" id="{61E92A06-E817-488E-A0BC-F33EC011BA1C}">
          <p14:sldIdLst>
            <p14:sldId id="280"/>
            <p14:sldId id="281"/>
            <p14:sldId id="28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  <p14:sldId id="295"/>
            <p14:sldId id="294"/>
            <p14:sldId id="297"/>
            <p14:sldId id="298"/>
            <p14:sldId id="299"/>
            <p14:sldId id="296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  <p14:sldId id="308"/>
            <p14:sldId id="309"/>
          </p14:sldIdLst>
        </p14:section>
        <p14:section name="Monopólium és az általános egyensúly" id="{12B3C4D8-9789-47EB-B76D-4A3D33E53928}">
          <p14:sldIdLst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  <p14:sldId id="318"/>
            <p14:sldId id="319"/>
            <p14:sldId id="320"/>
            <p14:sldId id="321"/>
            <p14:sldId id="322"/>
            <p14:sldId id="323"/>
            <p14:sldId id="324"/>
            <p14:sldId id="325"/>
            <p14:sldId id="336"/>
            <p14:sldId id="326"/>
            <p14:sldId id="327"/>
            <p14:sldId id="328"/>
            <p14:sldId id="329"/>
            <p14:sldId id="330"/>
            <p14:sldId id="331"/>
            <p14:sldId id="332"/>
            <p14:sldId id="333"/>
            <p14:sldId id="334"/>
            <p14:sldId id="33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21" autoAdjust="0"/>
    <p:restoredTop sz="93019" autoAdjust="0"/>
  </p:normalViewPr>
  <p:slideViewPr>
    <p:cSldViewPr>
      <p:cViewPr varScale="1">
        <p:scale>
          <a:sx n="68" d="100"/>
          <a:sy n="68" d="100"/>
        </p:scale>
        <p:origin x="14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9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21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2" Type="http://schemas.openxmlformats.org/officeDocument/2006/relationships/image" Target="../media/image36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5" Type="http://schemas.openxmlformats.org/officeDocument/2006/relationships/image" Target="../media/image32.wmf"/><Relationship Id="rId4" Type="http://schemas.openxmlformats.org/officeDocument/2006/relationships/image" Target="../media/image37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2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4.vml.rels><?xml version="1.0" encoding="UTF-8" standalone="yes"?>
<Relationships xmlns="http://schemas.openxmlformats.org/package/2006/relationships"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2B8D2C-B668-46CC-8ABB-88E31E6BB881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6E1F1-BCF0-482F-A636-83EE12E91B6F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84171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76E1F1-BCF0-482F-A636-83EE12E91B6F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022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61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65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5F0F85-A5B5-4ECE-A1A5-D93473F2690F}" type="slidenum">
              <a:rPr lang="hu-HU" smtClean="0"/>
              <a:t>69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889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041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7807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3078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2738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07640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99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75292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649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420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920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4019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F142F-9849-4B77-95C7-2FE8B6137B17}" type="datetimeFigureOut">
              <a:rPr lang="hu-HU" smtClean="0"/>
              <a:t>2017.09.15.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B5FCD-B71D-4184-8D92-7EBC1759847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4867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6.bin"/><Relationship Id="rId4" Type="http://schemas.openxmlformats.org/officeDocument/2006/relationships/oleObject" Target="../embeddings/oleObject3.bin"/><Relationship Id="rId9" Type="http://schemas.openxmlformats.org/officeDocument/2006/relationships/image" Target="../media/image5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5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7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1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4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5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6.w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17.w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9.wmf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0.wmf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2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4.wmf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27.w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43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9.wmf"/><Relationship Id="rId12" Type="http://schemas.openxmlformats.org/officeDocument/2006/relationships/oleObject" Target="../embeddings/oleObject40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2.bin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1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39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41.bin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35.wmf"/><Relationship Id="rId5" Type="http://schemas.openxmlformats.org/officeDocument/2006/relationships/image" Target="../media/image32.wmf"/><Relationship Id="rId10" Type="http://schemas.openxmlformats.org/officeDocument/2006/relationships/oleObject" Target="../embeddings/oleObject47.bin"/><Relationship Id="rId4" Type="http://schemas.openxmlformats.org/officeDocument/2006/relationships/oleObject" Target="../embeddings/oleObject44.bin"/><Relationship Id="rId9" Type="http://schemas.openxmlformats.org/officeDocument/2006/relationships/image" Target="../media/image34.wmf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32.wmf"/><Relationship Id="rId18" Type="http://schemas.openxmlformats.org/officeDocument/2006/relationships/oleObject" Target="../embeddings/oleObject55.bin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3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4.bin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37.wmf"/><Relationship Id="rId5" Type="http://schemas.openxmlformats.org/officeDocument/2006/relationships/image" Target="../media/image28.wmf"/><Relationship Id="rId15" Type="http://schemas.openxmlformats.org/officeDocument/2006/relationships/image" Target="../media/image33.wmf"/><Relationship Id="rId10" Type="http://schemas.openxmlformats.org/officeDocument/2006/relationships/oleObject" Target="../embeddings/oleObject51.bin"/><Relationship Id="rId19" Type="http://schemas.openxmlformats.org/officeDocument/2006/relationships/image" Target="../media/image35.wmf"/><Relationship Id="rId4" Type="http://schemas.openxmlformats.org/officeDocument/2006/relationships/oleObject" Target="../embeddings/oleObject48.bin"/><Relationship Id="rId9" Type="http://schemas.openxmlformats.org/officeDocument/2006/relationships/image" Target="../media/image30.wmf"/><Relationship Id="rId14" Type="http://schemas.openxmlformats.org/officeDocument/2006/relationships/oleObject" Target="../embeddings/oleObject53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38.wmf"/></Relationships>
</file>

<file path=ppt/slides/_rels/slide7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39.wmf"/></Relationships>
</file>

<file path=ppt/slides/_rels/slide7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61.bin"/><Relationship Id="rId4" Type="http://schemas.openxmlformats.org/officeDocument/2006/relationships/image" Target="../media/image42.wmf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Általános egyensúly: a termelés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470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Arc 6"/>
          <p:cNvSpPr>
            <a:spLocks/>
          </p:cNvSpPr>
          <p:nvPr/>
        </p:nvSpPr>
        <p:spPr bwMode="auto">
          <a:xfrm rot="10800000">
            <a:off x="2171204" y="286337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221627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1509734" y="339496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4604" y="274638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 </a:t>
            </a:r>
            <a:r>
              <a:rPr lang="hu-HU" dirty="0" err="1" smtClean="0"/>
              <a:t>Edgeworth-doboza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8460432" y="2204864"/>
            <a:ext cx="0" cy="1585907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5520252" y="1800000"/>
            <a:ext cx="2175502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2225203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1030434" y="3394963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2171203" y="3340963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1595139" y="308529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B</a:t>
            </a:r>
            <a:endParaRPr lang="hu-HU" dirty="0"/>
          </a:p>
        </p:txBody>
      </p:sp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920696"/>
              </p:ext>
            </p:extLst>
          </p:nvPr>
        </p:nvGraphicFramePr>
        <p:xfrm>
          <a:off x="5084145" y="1615334"/>
          <a:ext cx="4302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3" name="Equation" r:id="rId4" imgW="228600" imgH="228600" progId="Equation.3">
                  <p:embed/>
                </p:oleObj>
              </mc:Choice>
              <mc:Fallback>
                <p:oleObj name="Equation" r:id="rId4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4145" y="1615334"/>
                        <a:ext cx="4302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884368" y="609270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K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50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446852" y="2979166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3728481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19" y="116632"/>
            <a:ext cx="5283979" cy="16312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Az ábrán kiválasztottunk egy tetszőleges B pontot, ahol a rizs előállítására 4 egységnyi tőkét és 7 egységnyi munkát, a zab termelésére pedig (10 − 7= ) 3 egységnyi munkát és (20 − 4 = ) 16 egységnyi tőkét használunk fel.</a:t>
            </a:r>
            <a:endParaRPr lang="hu-HU" sz="2000" dirty="0"/>
          </a:p>
        </p:txBody>
      </p:sp>
      <p:sp>
        <p:nvSpPr>
          <p:cNvPr id="42" name="Arc 6"/>
          <p:cNvSpPr>
            <a:spLocks/>
          </p:cNvSpPr>
          <p:nvPr/>
        </p:nvSpPr>
        <p:spPr bwMode="auto">
          <a:xfrm rot="10800000">
            <a:off x="4445000" y="2512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Szövegdoboz 61"/>
          <p:cNvSpPr txBox="1"/>
          <p:nvPr/>
        </p:nvSpPr>
        <p:spPr>
          <a:xfrm>
            <a:off x="5535499" y="5470296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rizs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H="1" flipV="1">
            <a:off x="3995936" y="5320803"/>
            <a:ext cx="1269245" cy="464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2171203" y="2786163"/>
            <a:ext cx="1050424" cy="967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1030434" y="2332835"/>
            <a:ext cx="137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zab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431191" y="22362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948125" y="1795921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zab</a:t>
            </a:r>
            <a:endParaRPr lang="hu-HU" baseline="-250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8198342" y="5638724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zab</a:t>
            </a:r>
            <a:endParaRPr lang="hu-HU" baseline="-250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508501" y="6124969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rizs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8023670" y="1615334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zab</a:t>
            </a:r>
            <a:endParaRPr lang="hu-HU" dirty="0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624805"/>
              </p:ext>
            </p:extLst>
          </p:nvPr>
        </p:nvGraphicFramePr>
        <p:xfrm>
          <a:off x="8269138" y="376244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" name="Equation" r:id="rId6" imgW="203040" imgH="228600" progId="Equation.3">
                  <p:embed/>
                </p:oleObj>
              </mc:Choice>
              <mc:Fallback>
                <p:oleObj name="Equation" r:id="rId6" imgW="203040" imgH="228600" progId="Equation.3">
                  <p:embed/>
                  <p:pic>
                    <p:nvPicPr>
                      <p:cNvPr id="0" name="Objektum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138" y="3762440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Egyenes összekötő nyíllal 65"/>
          <p:cNvCxnSpPr/>
          <p:nvPr/>
        </p:nvCxnSpPr>
        <p:spPr>
          <a:xfrm flipV="1">
            <a:off x="719223" y="4760739"/>
            <a:ext cx="0" cy="1338687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/>
          <p:cNvCxnSpPr/>
          <p:nvPr/>
        </p:nvCxnSpPr>
        <p:spPr>
          <a:xfrm>
            <a:off x="1044720" y="6287804"/>
            <a:ext cx="1073090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ktum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949711"/>
              </p:ext>
            </p:extLst>
          </p:nvPr>
        </p:nvGraphicFramePr>
        <p:xfrm>
          <a:off x="2166938" y="6184900"/>
          <a:ext cx="454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" name="Equation" r:id="rId8" imgW="241200" imgH="228600" progId="Equation.3">
                  <p:embed/>
                </p:oleObj>
              </mc:Choice>
              <mc:Fallback>
                <p:oleObj name="Equation" r:id="rId8" imgW="241200" imgH="228600" progId="Equation.3">
                  <p:embed/>
                  <p:pic>
                    <p:nvPicPr>
                      <p:cNvPr id="0" name="Objektum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6184900"/>
                        <a:ext cx="4540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ktum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5108237"/>
              </p:ext>
            </p:extLst>
          </p:nvPr>
        </p:nvGraphicFramePr>
        <p:xfrm>
          <a:off x="496888" y="4291013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6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Objektum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291013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Arc 6"/>
          <p:cNvSpPr>
            <a:spLocks/>
          </p:cNvSpPr>
          <p:nvPr/>
        </p:nvSpPr>
        <p:spPr bwMode="auto">
          <a:xfrm>
            <a:off x="581110" y="375024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14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Allokációk típusai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dobozban lévő termékkombinációk (végtelen) halmazát a megvalósítható lehetőségek halmazának hívjuk.</a:t>
            </a:r>
          </a:p>
          <a:p>
            <a:r>
              <a:rPr lang="hu-HU" dirty="0" smtClean="0"/>
              <a:t>Az ábránkon a B pont által jelképezett kiinduló elosztást a kezdeti inputallokációnak nevezzük, azt a speciális termékkombinációt pedig, amelyhez a termelés szerkezete az inputok átcsoportosításával járó minden előny kihasználását követően jut el, végső allokációnak nevezhetjük. </a:t>
            </a:r>
          </a:p>
        </p:txBody>
      </p:sp>
    </p:spTree>
    <p:extLst>
      <p:ext uri="{BB962C8B-B14F-4D97-AF65-F5344CB8AC3E}">
        <p14:creationId xmlns:p14="http://schemas.microsoft.com/office/powerpoint/2010/main" val="19474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890"/>
            <a:ext cx="8229600" cy="1143000"/>
          </a:xfrm>
        </p:spPr>
        <p:txBody>
          <a:bodyPr/>
          <a:lstStyle/>
          <a:p>
            <a:r>
              <a:rPr lang="hu-HU" dirty="0" err="1" smtClean="0"/>
              <a:t>Pareto-javítási</a:t>
            </a:r>
            <a:r>
              <a:rPr lang="hu-HU" dirty="0" smtClean="0"/>
              <a:t>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544616"/>
          </a:xfrm>
        </p:spPr>
        <p:txBody>
          <a:bodyPr/>
          <a:lstStyle/>
          <a:p>
            <a:r>
              <a:rPr lang="hu-HU" dirty="0" smtClean="0"/>
              <a:t>Hogyan juthatunk el a végső allokációhoz?</a:t>
            </a:r>
          </a:p>
          <a:p>
            <a:r>
              <a:rPr lang="hu-HU" dirty="0" smtClean="0"/>
              <a:t>A B pontból kiindulva módosítsuk az inputtényezők elosztását oly módon, hogy a rizs megtermelt mennyisége ne változzon!</a:t>
            </a:r>
          </a:p>
          <a:p>
            <a:r>
              <a:rPr lang="hu-HU" dirty="0" smtClean="0"/>
              <a:t>Növeljük meg a rizstermelésben 1 egységgel a tőketényező felhasználását, amivel az ábránk szerint 2 élőmunka-tényezőegység felszabadul.</a:t>
            </a:r>
          </a:p>
          <a:p>
            <a:r>
              <a:rPr lang="hu-HU" dirty="0" smtClean="0"/>
              <a:t>Ez a helyettesítés persze csak akkor lehetséges, ha a zabtermelésben is módosítjuk az inputfelhasználást.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03049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abadkézi sokszög 5"/>
          <p:cNvSpPr/>
          <p:nvPr/>
        </p:nvSpPr>
        <p:spPr>
          <a:xfrm>
            <a:off x="2436055" y="3974827"/>
            <a:ext cx="1282243" cy="1165212"/>
          </a:xfrm>
          <a:custGeom>
            <a:avLst/>
            <a:gdLst>
              <a:gd name="connsiteX0" fmla="*/ 0 w 1277257"/>
              <a:gd name="connsiteY0" fmla="*/ 0 h 1161143"/>
              <a:gd name="connsiteX1" fmla="*/ 1277257 w 1277257"/>
              <a:gd name="connsiteY1" fmla="*/ 1161143 h 1161143"/>
              <a:gd name="connsiteX2" fmla="*/ 0 w 1277257"/>
              <a:gd name="connsiteY2" fmla="*/ 0 h 1161143"/>
              <a:gd name="connsiteX0" fmla="*/ 0 w 1277257"/>
              <a:gd name="connsiteY0" fmla="*/ 0 h 1161143"/>
              <a:gd name="connsiteX1" fmla="*/ 1277257 w 1277257"/>
              <a:gd name="connsiteY1" fmla="*/ 1161143 h 1161143"/>
              <a:gd name="connsiteX2" fmla="*/ 566057 w 1277257"/>
              <a:gd name="connsiteY2" fmla="*/ 508000 h 1161143"/>
              <a:gd name="connsiteX3" fmla="*/ 0 w 1277257"/>
              <a:gd name="connsiteY3" fmla="*/ 0 h 1161143"/>
              <a:gd name="connsiteX0" fmla="*/ 19969 w 1306482"/>
              <a:gd name="connsiteY0" fmla="*/ 8051 h 1187977"/>
              <a:gd name="connsiteX1" fmla="*/ 1297226 w 1306482"/>
              <a:gd name="connsiteY1" fmla="*/ 1169194 h 1187977"/>
              <a:gd name="connsiteX2" fmla="*/ 556997 w 1306482"/>
              <a:gd name="connsiteY2" fmla="*/ 690223 h 1187977"/>
              <a:gd name="connsiteX3" fmla="*/ 19969 w 1306482"/>
              <a:gd name="connsiteY3" fmla="*/ 8051 h 1187977"/>
              <a:gd name="connsiteX0" fmla="*/ 19969 w 1297698"/>
              <a:gd name="connsiteY0" fmla="*/ 8051 h 1170408"/>
              <a:gd name="connsiteX1" fmla="*/ 658598 w 1297698"/>
              <a:gd name="connsiteY1" fmla="*/ 545080 h 1170408"/>
              <a:gd name="connsiteX2" fmla="*/ 1297226 w 1297698"/>
              <a:gd name="connsiteY2" fmla="*/ 1169194 h 1170408"/>
              <a:gd name="connsiteX3" fmla="*/ 556997 w 1297698"/>
              <a:gd name="connsiteY3" fmla="*/ 690223 h 1170408"/>
              <a:gd name="connsiteX4" fmla="*/ 19969 w 1297698"/>
              <a:gd name="connsiteY4" fmla="*/ 8051 h 1170408"/>
              <a:gd name="connsiteX0" fmla="*/ 2345 w 1282243"/>
              <a:gd name="connsiteY0" fmla="*/ 2087 h 1165212"/>
              <a:gd name="connsiteX1" fmla="*/ 757089 w 1282243"/>
              <a:gd name="connsiteY1" fmla="*/ 495573 h 1165212"/>
              <a:gd name="connsiteX2" fmla="*/ 1279602 w 1282243"/>
              <a:gd name="connsiteY2" fmla="*/ 1163230 h 1165212"/>
              <a:gd name="connsiteX3" fmla="*/ 539373 w 1282243"/>
              <a:gd name="connsiteY3" fmla="*/ 684259 h 1165212"/>
              <a:gd name="connsiteX4" fmla="*/ 2345 w 1282243"/>
              <a:gd name="connsiteY4" fmla="*/ 2087 h 11652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2243" h="1165212">
                <a:moveTo>
                  <a:pt x="2345" y="2087"/>
                </a:moveTo>
                <a:cubicBezTo>
                  <a:pt x="38631" y="-29361"/>
                  <a:pt x="544213" y="302049"/>
                  <a:pt x="757089" y="495573"/>
                </a:cubicBezTo>
                <a:cubicBezTo>
                  <a:pt x="969965" y="689097"/>
                  <a:pt x="1315888" y="1131782"/>
                  <a:pt x="1279602" y="1163230"/>
                </a:cubicBezTo>
                <a:cubicBezTo>
                  <a:pt x="1243316" y="1194678"/>
                  <a:pt x="786116" y="843916"/>
                  <a:pt x="539373" y="684259"/>
                </a:cubicBezTo>
                <a:cubicBezTo>
                  <a:pt x="360364" y="456868"/>
                  <a:pt x="-33941" y="33535"/>
                  <a:pt x="2345" y="2087"/>
                </a:cubicBezTo>
                <a:close/>
              </a:path>
            </a:pathLst>
          </a:custGeom>
          <a:pattFill prst="dashUp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221627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1509734" y="339496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35499" y="260648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 </a:t>
            </a:r>
            <a:r>
              <a:rPr lang="hu-HU" dirty="0" err="1" smtClean="0"/>
              <a:t>Edgeworth-doboza</a:t>
            </a:r>
            <a:r>
              <a:rPr lang="hu-HU" dirty="0" smtClean="0"/>
              <a:t> II.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nyíllal 10"/>
          <p:cNvCxnSpPr/>
          <p:nvPr/>
        </p:nvCxnSpPr>
        <p:spPr>
          <a:xfrm>
            <a:off x="8460432" y="2204864"/>
            <a:ext cx="0" cy="1585907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71600" y="3978340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6608003" y="1800000"/>
            <a:ext cx="1087751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2225203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2392852" y="3919922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2117810" y="3892189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D</a:t>
            </a:r>
            <a:endParaRPr lang="hu-HU" dirty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1030434" y="3394963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2446852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2171203" y="3340963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1595139" y="3085295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dirty="0" smtClean="0"/>
              <a:t>B</a:t>
            </a:r>
            <a:endParaRPr lang="hu-HU" dirty="0"/>
          </a:p>
        </p:txBody>
      </p:sp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5453"/>
              </p:ext>
            </p:extLst>
          </p:nvPr>
        </p:nvGraphicFramePr>
        <p:xfrm>
          <a:off x="6079920" y="1676016"/>
          <a:ext cx="4302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6" name="Equation" r:id="rId4" imgW="228600" imgH="228600" progId="Equation.3">
                  <p:embed/>
                </p:oleObj>
              </mc:Choice>
              <mc:Fallback>
                <p:oleObj name="Equation" r:id="rId4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920" y="1676016"/>
                        <a:ext cx="4302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884368" y="609270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K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50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rc 6"/>
          <p:cNvSpPr>
            <a:spLocks/>
          </p:cNvSpPr>
          <p:nvPr/>
        </p:nvSpPr>
        <p:spPr bwMode="auto">
          <a:xfrm rot="10800000">
            <a:off x="2171204" y="286337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rc 6"/>
          <p:cNvSpPr>
            <a:spLocks/>
          </p:cNvSpPr>
          <p:nvPr/>
        </p:nvSpPr>
        <p:spPr bwMode="auto">
          <a:xfrm rot="10800000">
            <a:off x="5747072" y="22048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446852" y="2979166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6"/>
          <p:cNvSpPr>
            <a:spLocks/>
          </p:cNvSpPr>
          <p:nvPr/>
        </p:nvSpPr>
        <p:spPr bwMode="auto">
          <a:xfrm>
            <a:off x="916894" y="3696809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3728481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107504" y="116632"/>
            <a:ext cx="5639567" cy="175432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Az említett tőketényező-egységet a zabtermeléstől vonjuk el, ugyanakkor a rizstermelésben felszabaduló 2 egységnyi élőmunkát is a zabtermelésre fordíthatjuk.</a:t>
            </a:r>
          </a:p>
          <a:p>
            <a:r>
              <a:rPr lang="hu-HU" dirty="0" smtClean="0"/>
              <a:t>Az így megváltozott inputallokációt a D pont jelöli az ábrán. Látható, hogy a megtermelt rizs mennyisége változatlan maradt, de az előállított zab mennyisége nőtt!</a:t>
            </a:r>
            <a:endParaRPr lang="hu-HU" dirty="0"/>
          </a:p>
        </p:txBody>
      </p:sp>
      <p:sp>
        <p:nvSpPr>
          <p:cNvPr id="42" name="Arc 6"/>
          <p:cNvSpPr>
            <a:spLocks/>
          </p:cNvSpPr>
          <p:nvPr/>
        </p:nvSpPr>
        <p:spPr bwMode="auto">
          <a:xfrm rot="10800000">
            <a:off x="4445000" y="2512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rc 6"/>
          <p:cNvSpPr>
            <a:spLocks/>
          </p:cNvSpPr>
          <p:nvPr/>
        </p:nvSpPr>
        <p:spPr bwMode="auto">
          <a:xfrm>
            <a:off x="902234" y="4681834"/>
            <a:ext cx="1809569" cy="1277937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Szövegdoboz 61"/>
          <p:cNvSpPr txBox="1"/>
          <p:nvPr/>
        </p:nvSpPr>
        <p:spPr>
          <a:xfrm>
            <a:off x="5535499" y="5470296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rizs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cxnSp>
        <p:nvCxnSpPr>
          <p:cNvPr id="15" name="Egyenes összekötő nyíllal 14"/>
          <p:cNvCxnSpPr/>
          <p:nvPr/>
        </p:nvCxnSpPr>
        <p:spPr>
          <a:xfrm flipH="1" flipV="1">
            <a:off x="3995936" y="5320803"/>
            <a:ext cx="1269245" cy="4648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2171203" y="2786163"/>
            <a:ext cx="1050424" cy="967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1030434" y="2332835"/>
            <a:ext cx="137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zab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sp>
        <p:nvSpPr>
          <p:cNvPr id="51" name="Szövegdoboz 50"/>
          <p:cNvSpPr txBox="1"/>
          <p:nvPr/>
        </p:nvSpPr>
        <p:spPr>
          <a:xfrm>
            <a:off x="431191" y="22362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52" name="Szövegdoboz 51"/>
          <p:cNvSpPr txBox="1"/>
          <p:nvPr/>
        </p:nvSpPr>
        <p:spPr>
          <a:xfrm>
            <a:off x="948125" y="1795921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zab</a:t>
            </a:r>
            <a:endParaRPr lang="hu-HU" baseline="-25000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8198342" y="5638724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zab</a:t>
            </a:r>
            <a:endParaRPr lang="hu-HU" baseline="-25000" dirty="0"/>
          </a:p>
        </p:txBody>
      </p:sp>
      <p:sp>
        <p:nvSpPr>
          <p:cNvPr id="23" name="Szövegdoboz 22"/>
          <p:cNvSpPr txBox="1"/>
          <p:nvPr/>
        </p:nvSpPr>
        <p:spPr>
          <a:xfrm>
            <a:off x="508501" y="6124969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rizs</a:t>
            </a:r>
            <a:endParaRPr lang="hu-HU" dirty="0"/>
          </a:p>
        </p:txBody>
      </p:sp>
      <p:sp>
        <p:nvSpPr>
          <p:cNvPr id="63" name="Szövegdoboz 62"/>
          <p:cNvSpPr txBox="1"/>
          <p:nvPr/>
        </p:nvSpPr>
        <p:spPr>
          <a:xfrm>
            <a:off x="8023670" y="1615334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zab</a:t>
            </a:r>
            <a:endParaRPr lang="hu-HU" dirty="0"/>
          </a:p>
        </p:txBody>
      </p:sp>
      <p:graphicFrame>
        <p:nvGraphicFramePr>
          <p:cNvPr id="27" name="Objektum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2230446"/>
              </p:ext>
            </p:extLst>
          </p:nvPr>
        </p:nvGraphicFramePr>
        <p:xfrm>
          <a:off x="8269138" y="376244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7" name="Equation" r:id="rId6" imgW="203040" imgH="228600" progId="Equation.3">
                  <p:embed/>
                </p:oleObj>
              </mc:Choice>
              <mc:Fallback>
                <p:oleObj name="Equation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138" y="3762440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6" name="Egyenes összekötő nyíllal 65"/>
          <p:cNvCxnSpPr/>
          <p:nvPr/>
        </p:nvCxnSpPr>
        <p:spPr>
          <a:xfrm flipV="1">
            <a:off x="719223" y="4760739"/>
            <a:ext cx="0" cy="1338687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Egyenes összekötő nyíllal 66"/>
          <p:cNvCxnSpPr/>
          <p:nvPr/>
        </p:nvCxnSpPr>
        <p:spPr>
          <a:xfrm>
            <a:off x="1044720" y="6287804"/>
            <a:ext cx="1073090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5" name="Objektum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2165853"/>
              </p:ext>
            </p:extLst>
          </p:nvPr>
        </p:nvGraphicFramePr>
        <p:xfrm>
          <a:off x="2166938" y="6184900"/>
          <a:ext cx="454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8" name="Equation" r:id="rId8" imgW="241200" imgH="228600" progId="Equation.3">
                  <p:embed/>
                </p:oleObj>
              </mc:Choice>
              <mc:Fallback>
                <p:oleObj name="Equation" r:id="rId8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6184900"/>
                        <a:ext cx="4540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ktum 6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8502310"/>
              </p:ext>
            </p:extLst>
          </p:nvPr>
        </p:nvGraphicFramePr>
        <p:xfrm>
          <a:off x="496888" y="4291013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9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291013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Lefelé nyíl 2"/>
          <p:cNvSpPr/>
          <p:nvPr/>
        </p:nvSpPr>
        <p:spPr>
          <a:xfrm rot="2925661">
            <a:off x="3279628" y="4143228"/>
            <a:ext cx="360039" cy="4308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797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tényezőallokáció javítása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Az előző lépéssel egy, a kiindulónál kedvezőbb inputtényező-allokációhoz jutottunk (D pont).</a:t>
            </a:r>
          </a:p>
          <a:p>
            <a:r>
              <a:rPr lang="hu-HU" dirty="0" smtClean="0"/>
              <a:t>Vajon tovább javítható-e a társadalom helyzete az erőforrások újabb átcsoportosításával, azaz tekinthetjük-e ezt a pontot egy következő hasonló eljárás kezdeti allokációjának? Esetünkben erre a válasz igen, mert a rizs adott </a:t>
            </a:r>
            <a:r>
              <a:rPr lang="hu-HU" dirty="0" err="1" smtClean="0"/>
              <a:t>isoquantja</a:t>
            </a:r>
            <a:r>
              <a:rPr lang="hu-HU" dirty="0" smtClean="0"/>
              <a:t> mentén jobbra-lefelé haladva még magasabb zabmennyiséget jelölő </a:t>
            </a:r>
            <a:r>
              <a:rPr lang="hu-HU" dirty="0" err="1" smtClean="0"/>
              <a:t>isoquantokra</a:t>
            </a:r>
            <a:r>
              <a:rPr lang="hu-HU" dirty="0" smtClean="0"/>
              <a:t> juthatunk.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1121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isoquant-térkép</a:t>
            </a:r>
            <a:r>
              <a:rPr lang="hu-HU" dirty="0" smtClean="0"/>
              <a:t> pontjai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97666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Egy termék </a:t>
            </a:r>
            <a:r>
              <a:rPr lang="hu-HU" sz="2800" dirty="0" err="1" smtClean="0"/>
              <a:t>isoquant-térképén</a:t>
            </a:r>
            <a:r>
              <a:rPr lang="hu-HU" sz="2800" dirty="0" smtClean="0"/>
              <a:t> minden egyes ponton át húzható egy, de csak egy </a:t>
            </a:r>
            <a:r>
              <a:rPr lang="hu-HU" sz="2800" dirty="0" err="1" smtClean="0"/>
              <a:t>isoquant-görbe</a:t>
            </a:r>
            <a:r>
              <a:rPr lang="hu-HU" sz="2800" dirty="0" smtClean="0"/>
              <a:t>.</a:t>
            </a:r>
          </a:p>
          <a:p>
            <a:r>
              <a:rPr lang="hu-HU" sz="2800" dirty="0" smtClean="0"/>
              <a:t>Ennek megfelelően az ábránkon a D ponton keresztül a </a:t>
            </a:r>
            <a:r>
              <a:rPr lang="hu-HU" sz="2800" b="1" i="1" dirty="0" smtClean="0"/>
              <a:t>két</a:t>
            </a:r>
            <a:r>
              <a:rPr lang="hu-HU" sz="2800" dirty="0" smtClean="0"/>
              <a:t> termékre vonatkoztatva egy-egy isoquant halad át, amelyek egyértelműen megjelölik a termékekből előállítható jószágmennyiségeket.</a:t>
            </a:r>
          </a:p>
          <a:p>
            <a:r>
              <a:rPr lang="hu-HU" sz="2800" dirty="0" smtClean="0"/>
              <a:t>A rizstermelés szempontjából hatékony minden olyan további tényező-átcsoportosítás, amelynek eredményeképpen magasabb rizsmennyiséget jelölő [jobbra-feljebb található] </a:t>
            </a:r>
            <a:r>
              <a:rPr lang="hu-HU" sz="2800" dirty="0" err="1" smtClean="0"/>
              <a:t>isoquantra</a:t>
            </a:r>
            <a:r>
              <a:rPr lang="hu-HU" sz="2800" dirty="0" smtClean="0"/>
              <a:t> juthatunk. </a:t>
            </a:r>
          </a:p>
          <a:p>
            <a:r>
              <a:rPr lang="hu-HU" sz="2800" dirty="0" smtClean="0"/>
              <a:t>Ugyanez igaz a zabtermelésre is [balra-lejjebb található isoquantok]. </a:t>
            </a:r>
            <a:r>
              <a:rPr lang="hu-HU" sz="2800" dirty="0" err="1" smtClean="0"/>
              <a:t>Pareto-javítást</a:t>
            </a:r>
            <a:r>
              <a:rPr lang="hu-HU" sz="2800" dirty="0" smtClean="0"/>
              <a:t> eredményez a vonalkázott lencsén belüli összes kombináció.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83198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T</a:t>
            </a:r>
            <a:r>
              <a:rPr lang="hu-HU" dirty="0" smtClean="0"/>
              <a:t>ermelési technológiák és isoquantok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6856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Egy isoquant tetszőleges pontjához húzott érintő egyenes meredeksége a termék előállításának termelési technológiáját jellemzi. A helyettesítés határrátája az inputok egymáshoz viszonyított határtermelékenységét fejezi ki.</a:t>
            </a:r>
          </a:p>
          <a:p>
            <a:endParaRPr lang="hu-HU" sz="2800" dirty="0"/>
          </a:p>
          <a:p>
            <a:r>
              <a:rPr lang="hu-HU" sz="2800" dirty="0" smtClean="0"/>
              <a:t>Az ábra D pontján áthaladó, a két termékre vonatkozó </a:t>
            </a:r>
            <a:r>
              <a:rPr lang="hu-HU" sz="2800" dirty="0" err="1" smtClean="0"/>
              <a:t>isoquant-görbékhez</a:t>
            </a:r>
            <a:r>
              <a:rPr lang="hu-HU" sz="2800" dirty="0" smtClean="0"/>
              <a:t> húzott érintő egyenesek meredeksége nem egyenlő, azaz az inputok relatív termelékenysége a „két ágazatban” eltér egymástól:</a:t>
            </a:r>
            <a:endParaRPr lang="hu-HU" sz="2800" dirty="0"/>
          </a:p>
        </p:txBody>
      </p:sp>
      <p:sp>
        <p:nvSpPr>
          <p:cNvPr id="4" name="Téglalap 3"/>
          <p:cNvSpPr/>
          <p:nvPr/>
        </p:nvSpPr>
        <p:spPr>
          <a:xfrm>
            <a:off x="6444208" y="172469"/>
            <a:ext cx="2232248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Ismétlés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6635"/>
              </p:ext>
            </p:extLst>
          </p:nvPr>
        </p:nvGraphicFramePr>
        <p:xfrm>
          <a:off x="914400" y="3314700"/>
          <a:ext cx="340360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3" name="Equation" r:id="rId3" imgW="1485720" imgH="279360" progId="Equation.3">
                  <p:embed/>
                </p:oleObj>
              </mc:Choice>
              <mc:Fallback>
                <p:oleObj name="Equation" r:id="rId3" imgW="148572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3314700"/>
                        <a:ext cx="3403600" cy="639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611589"/>
              </p:ext>
            </p:extLst>
          </p:nvPr>
        </p:nvGraphicFramePr>
        <p:xfrm>
          <a:off x="784225" y="5732463"/>
          <a:ext cx="59055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44" name="Equation" r:id="rId5" imgW="2577960" imgH="457200" progId="Equation.3">
                  <p:embed/>
                </p:oleObj>
              </mc:Choice>
              <mc:Fallback>
                <p:oleObj name="Equation" r:id="rId5" imgW="2577960" imgH="4572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5732463"/>
                        <a:ext cx="59055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245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előnykiegyenlítődés elve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997152"/>
          </a:xfrm>
        </p:spPr>
        <p:txBody>
          <a:bodyPr>
            <a:normAutofit fontScale="85000" lnSpcReduction="10000"/>
          </a:bodyPr>
          <a:lstStyle/>
          <a:p>
            <a:r>
              <a:rPr lang="hu-HU" dirty="0" smtClean="0"/>
              <a:t>Az egyenlőtlenség ténye, illetve az előnykiegyenlítődés elve teszi lehetővé, hogy a D pontból is </a:t>
            </a:r>
            <a:r>
              <a:rPr lang="hu-HU" dirty="0" err="1" smtClean="0"/>
              <a:t>Pareto-javítást</a:t>
            </a:r>
            <a:r>
              <a:rPr lang="hu-HU" dirty="0" smtClean="0"/>
              <a:t> eredményező módon tudjunk elmozdulni egy másik inputallokáció felé. </a:t>
            </a:r>
          </a:p>
          <a:p>
            <a:r>
              <a:rPr lang="hu-HU" dirty="0" smtClean="0"/>
              <a:t>A tőketényezőnek a helyettesítő input mennyiségével kifejezett relatív határtermelékenysége a rizstermesztésben magasabb, ezért érdemes a tőketényezőt ide átcsoportosítani a zabtermesztésből, ahol a tőkeinput felhasználása kevésbé hatékony. </a:t>
            </a:r>
          </a:p>
          <a:p>
            <a:r>
              <a:rPr lang="hu-HU" dirty="0" smtClean="0"/>
              <a:t>Az összefüggés fordítva is igaz: az élőmunka-tényező relatív határtermelékenysége a zab termelésében magasabb, ezért az élőmunkát oda érdemes irányítani.</a:t>
            </a:r>
          </a:p>
        </p:txBody>
      </p:sp>
    </p:spTree>
    <p:extLst>
      <p:ext uri="{BB962C8B-B14F-4D97-AF65-F5344CB8AC3E}">
        <p14:creationId xmlns:p14="http://schemas.microsoft.com/office/powerpoint/2010/main" val="26720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</a:t>
            </a:r>
            <a:r>
              <a:rPr lang="hu-HU" dirty="0" err="1" smtClean="0"/>
              <a:t>Pareto-javítási</a:t>
            </a:r>
            <a:r>
              <a:rPr lang="hu-HU" dirty="0" smtClean="0"/>
              <a:t> lehetőségek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Ez az összefüggés mindaddig érvényes lesz, amíg a két termék előállításánál bármilyen csekély mértékű eltérés van az inputok relatív határtermelékenységében.</a:t>
            </a:r>
          </a:p>
          <a:p>
            <a:r>
              <a:rPr lang="hu-HU" dirty="0" smtClean="0"/>
              <a:t>Az inputok folyamatos átcsoportosításával a relatív termelékenységekben mutatkozó különbségek egyre kisebbek lesznek, hiszen a csökkenő hozadék elvét feltételezve a növekvő mértékű inputfelhasználás az input határtermékének csökkenésével, a csökkenő mértékű inputfelhasználás pedig az input határtermékének növekedésével jár.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64690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relatív </a:t>
            </a:r>
            <a:r>
              <a:rPr lang="hu-HU" dirty="0" err="1" smtClean="0"/>
              <a:t>határteremelékenységek</a:t>
            </a:r>
            <a:r>
              <a:rPr lang="hu-HU" dirty="0" smtClean="0"/>
              <a:t> kiegyenlítődése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Így az inputok relatív határtermelékenysége idővel szükségszerűen kiegyenlítődik a két termék felhasználásában, ami azt jelenti, hogy a tényezők technikai helyettesítésének rátája (a görbékhez húzott érintő abszolút meredeksége) a két termék előállításában azonossá válik.</a:t>
            </a:r>
          </a:p>
          <a:p>
            <a:r>
              <a:rPr lang="hu-HU" sz="2800" dirty="0" smtClean="0"/>
              <a:t>Ez egy pontra vonatkoztatva csak akkor lehetséges, ha a két termék </a:t>
            </a:r>
            <a:r>
              <a:rPr lang="hu-HU" sz="2800" dirty="0" err="1" smtClean="0"/>
              <a:t>isoquant-görbéje</a:t>
            </a:r>
            <a:r>
              <a:rPr lang="hu-HU" sz="2800" dirty="0" smtClean="0"/>
              <a:t> éppen érinti egymást. Az ilyen pontok esetében a </a:t>
            </a:r>
            <a:r>
              <a:rPr lang="hu-HU" sz="2800" dirty="0" err="1" smtClean="0"/>
              <a:t>Pareto-javítási</a:t>
            </a:r>
            <a:r>
              <a:rPr lang="hu-HU" sz="2800" dirty="0" smtClean="0"/>
              <a:t> lehetőségeket tartalmazó lencse alakú terület az üres halmaz lesz, azaz „el fog tűnni”.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16447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19672" y="0"/>
            <a:ext cx="7067128" cy="98072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termelési lehetőségek halmaza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/>
          </a:bodyPr>
          <a:lstStyle/>
          <a:p>
            <a:r>
              <a:rPr lang="hu-HU" dirty="0" smtClean="0"/>
              <a:t>Egy társadalom számára a potenciálisan elérhető gazdasági teljesítmény alakulása mindenekelőtt a vizsgálat pillanatában a gazdaság rendelkezésére álló, szűkös erőforrások nagyságától és összetételétől, valamint a gazdaságot jellemző technológiától és intézményrendszertől függ.</a:t>
            </a:r>
          </a:p>
          <a:p>
            <a:r>
              <a:rPr lang="hu-HU" dirty="0" smtClean="0"/>
              <a:t>A termelési tényezők szűkössége következtében a termelő tevékenység révén előállítható javak halmaza is korlátozott.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9512" y="100293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Ismétlés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53503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Pareto-optimális</a:t>
            </a:r>
            <a:r>
              <a:rPr lang="hu-HU" dirty="0" smtClean="0"/>
              <a:t> pontok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Ezeket a végső allokációkat, az </a:t>
            </a:r>
            <a:r>
              <a:rPr lang="hu-HU" dirty="0" err="1" smtClean="0"/>
              <a:t>Edgeworth-doboz</a:t>
            </a:r>
            <a:r>
              <a:rPr lang="hu-HU" dirty="0" smtClean="0"/>
              <a:t> azon pontjait, ahol az isoquantok éppen érintik egymást, </a:t>
            </a:r>
            <a:r>
              <a:rPr lang="hu-HU" dirty="0" err="1" smtClean="0"/>
              <a:t>Pareto-optimális</a:t>
            </a:r>
            <a:r>
              <a:rPr lang="hu-HU" dirty="0" smtClean="0"/>
              <a:t> pontoknak nevezzük. </a:t>
            </a:r>
          </a:p>
          <a:p>
            <a:r>
              <a:rPr lang="hu-HU" dirty="0" smtClean="0"/>
              <a:t>Mivel a gazdaság termelésének eredménye ezeknél a kombinációknál </a:t>
            </a:r>
            <a:r>
              <a:rPr lang="hu-HU" dirty="0" err="1" smtClean="0"/>
              <a:t>paretoi</a:t>
            </a:r>
            <a:r>
              <a:rPr lang="hu-HU" dirty="0" smtClean="0"/>
              <a:t> értelemben már nem javítható, az ilyen végső allokációkat egyensúlyi inputfelhasználásnak tekintjük.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613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termelés általános </a:t>
            </a:r>
            <a:br>
              <a:rPr lang="hu-HU" dirty="0" smtClean="0"/>
            </a:br>
            <a:r>
              <a:rPr lang="hu-HU" dirty="0" smtClean="0"/>
              <a:t>egyensúlyi feltétele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Összefoglalva az eddigieket, a termelés hatékonyságának általános egyensúlyi feltétele, hogy az inputok technikai helyettesítési határrátája a termékek előállításában azonos legyen. Példánkban: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350650"/>
              </p:ext>
            </p:extLst>
          </p:nvPr>
        </p:nvGraphicFramePr>
        <p:xfrm>
          <a:off x="1157288" y="4149725"/>
          <a:ext cx="5875337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Equation" r:id="rId3" imgW="2565360" imgH="457200" progId="Equation.3">
                  <p:embed/>
                </p:oleObj>
              </mc:Choice>
              <mc:Fallback>
                <p:oleObj name="Equation" r:id="rId3" imgW="2565360" imgH="45720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4149725"/>
                        <a:ext cx="5875337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81888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8720"/>
          </a:xfrm>
        </p:spPr>
        <p:txBody>
          <a:bodyPr/>
          <a:lstStyle/>
          <a:p>
            <a:r>
              <a:rPr lang="hu-HU" dirty="0" smtClean="0"/>
              <a:t>A termelés szerződési görbéje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832648"/>
          </a:xfrm>
        </p:spPr>
        <p:txBody>
          <a:bodyPr>
            <a:normAutofit fontScale="92500"/>
          </a:bodyPr>
          <a:lstStyle/>
          <a:p>
            <a:r>
              <a:rPr lang="hu-HU" sz="2800" dirty="0" smtClean="0"/>
              <a:t>Az </a:t>
            </a:r>
            <a:r>
              <a:rPr lang="hu-HU" sz="2800" dirty="0" err="1" smtClean="0"/>
              <a:t>Edgeworth-dobozban</a:t>
            </a:r>
            <a:r>
              <a:rPr lang="hu-HU" sz="2800" dirty="0" smtClean="0"/>
              <a:t> végtelen sok ilyen Pareto-hatékony pont található. Ezek mértani helye az </a:t>
            </a:r>
            <a:r>
              <a:rPr lang="hu-HU" sz="2800" dirty="0" err="1" smtClean="0"/>
              <a:t>Edgeworth-doboz</a:t>
            </a:r>
            <a:r>
              <a:rPr lang="hu-HU" sz="2800" dirty="0" smtClean="0"/>
              <a:t> két szemközti origó-csúcsát összekötő szerződési görbe. Ennek jellemzői:</a:t>
            </a:r>
          </a:p>
          <a:p>
            <a:pPr lvl="1"/>
            <a:r>
              <a:rPr lang="hu-HU" dirty="0" smtClean="0"/>
              <a:t>A görbe minden pontján át egy és csak egy olyan egyenes húzható, amely elválasztja a két termékre vonatkoztatott, az adott ponthoz képest előnyös inputallokációk halmazát. Az egyenes meredeksége egyenlő az ebben a pontban mindkét termékre érvényes helyettesítési határrátával.</a:t>
            </a:r>
          </a:p>
          <a:p>
            <a:pPr lvl="1"/>
            <a:r>
              <a:rPr lang="hu-HU" dirty="0" smtClean="0"/>
              <a:t>A görbe alakja és elhelyezkedése független a kezdeti inputallokációtól, csak az együttes inputkészlet nagyságától és a termelési technológiát kifejező isoquantok alakjától függ.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0922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zabadkézi sokszög 82"/>
          <p:cNvSpPr/>
          <p:nvPr/>
        </p:nvSpPr>
        <p:spPr>
          <a:xfrm>
            <a:off x="3233514" y="2970140"/>
            <a:ext cx="2259294" cy="2242867"/>
          </a:xfrm>
          <a:custGeom>
            <a:avLst/>
            <a:gdLst>
              <a:gd name="connsiteX0" fmla="*/ 0 w 2323475"/>
              <a:gd name="connsiteY0" fmla="*/ 0 h 2293495"/>
              <a:gd name="connsiteX1" fmla="*/ 794479 w 2323475"/>
              <a:gd name="connsiteY1" fmla="*/ 1499016 h 2293495"/>
              <a:gd name="connsiteX2" fmla="*/ 2323475 w 2323475"/>
              <a:gd name="connsiteY2" fmla="*/ 2293495 h 2293495"/>
              <a:gd name="connsiteX3" fmla="*/ 1693888 w 2323475"/>
              <a:gd name="connsiteY3" fmla="*/ 914400 h 2293495"/>
              <a:gd name="connsiteX4" fmla="*/ 0 w 2323475"/>
              <a:gd name="connsiteY4" fmla="*/ 0 h 2293495"/>
              <a:gd name="connsiteX0" fmla="*/ 0 w 2323475"/>
              <a:gd name="connsiteY0" fmla="*/ 0 h 2293495"/>
              <a:gd name="connsiteX1" fmla="*/ 389744 w 2323475"/>
              <a:gd name="connsiteY1" fmla="*/ 734518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09075 w 2323475"/>
              <a:gd name="connsiteY3" fmla="*/ 1828800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023672 w 2323475"/>
              <a:gd name="connsiteY5" fmla="*/ 161893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884420 w 2323475"/>
              <a:gd name="connsiteY7" fmla="*/ 464695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62612 w 2386087"/>
              <a:gd name="connsiteY0" fmla="*/ 0 h 2293495"/>
              <a:gd name="connsiteX1" fmla="*/ 122573 w 2386087"/>
              <a:gd name="connsiteY1" fmla="*/ 464695 h 2293495"/>
              <a:gd name="connsiteX2" fmla="*/ 362415 w 2386087"/>
              <a:gd name="connsiteY2" fmla="*/ 959371 h 2293495"/>
              <a:gd name="connsiteX3" fmla="*/ 857091 w 2386087"/>
              <a:gd name="connsiteY3" fmla="*/ 1499016 h 2293495"/>
              <a:gd name="connsiteX4" fmla="*/ 1501668 w 2386087"/>
              <a:gd name="connsiteY4" fmla="*/ 2023672 h 2293495"/>
              <a:gd name="connsiteX5" fmla="*/ 2386087 w 2386087"/>
              <a:gd name="connsiteY5" fmla="*/ 2293495 h 2293495"/>
              <a:gd name="connsiteX6" fmla="*/ 2236185 w 2386087"/>
              <a:gd name="connsiteY6" fmla="*/ 1633927 h 2293495"/>
              <a:gd name="connsiteX7" fmla="*/ 1756500 w 2386087"/>
              <a:gd name="connsiteY7" fmla="*/ 914400 h 2293495"/>
              <a:gd name="connsiteX8" fmla="*/ 1066953 w 2386087"/>
              <a:gd name="connsiteY8" fmla="*/ 359763 h 2293495"/>
              <a:gd name="connsiteX9" fmla="*/ 62612 w 2386087"/>
              <a:gd name="connsiteY9" fmla="*/ 0 h 2293495"/>
              <a:gd name="connsiteX0" fmla="*/ 49332 w 2372807"/>
              <a:gd name="connsiteY0" fmla="*/ 0 h 2293495"/>
              <a:gd name="connsiteX1" fmla="*/ 184243 w 2372807"/>
              <a:gd name="connsiteY1" fmla="*/ 419724 h 2293495"/>
              <a:gd name="connsiteX2" fmla="*/ 349135 w 2372807"/>
              <a:gd name="connsiteY2" fmla="*/ 959371 h 2293495"/>
              <a:gd name="connsiteX3" fmla="*/ 843811 w 2372807"/>
              <a:gd name="connsiteY3" fmla="*/ 1499016 h 2293495"/>
              <a:gd name="connsiteX4" fmla="*/ 1488388 w 2372807"/>
              <a:gd name="connsiteY4" fmla="*/ 2023672 h 2293495"/>
              <a:gd name="connsiteX5" fmla="*/ 2372807 w 2372807"/>
              <a:gd name="connsiteY5" fmla="*/ 2293495 h 2293495"/>
              <a:gd name="connsiteX6" fmla="*/ 2222905 w 2372807"/>
              <a:gd name="connsiteY6" fmla="*/ 1633927 h 2293495"/>
              <a:gd name="connsiteX7" fmla="*/ 1743220 w 2372807"/>
              <a:gd name="connsiteY7" fmla="*/ 914400 h 2293495"/>
              <a:gd name="connsiteX8" fmla="*/ 1053673 w 2372807"/>
              <a:gd name="connsiteY8" fmla="*/ 359763 h 2293495"/>
              <a:gd name="connsiteX9" fmla="*/ 49332 w 2372807"/>
              <a:gd name="connsiteY9" fmla="*/ 0 h 2293495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98396 w 2386960"/>
              <a:gd name="connsiteY2" fmla="*/ 43088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53426 w 2386960"/>
              <a:gd name="connsiteY2" fmla="*/ 41589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9457 w 2392932"/>
              <a:gd name="connsiteY0" fmla="*/ 6164 h 2299659"/>
              <a:gd name="connsiteX1" fmla="*/ 114427 w 2392932"/>
              <a:gd name="connsiteY1" fmla="*/ 201036 h 2299659"/>
              <a:gd name="connsiteX2" fmla="*/ 159398 w 2392932"/>
              <a:gd name="connsiteY2" fmla="*/ 410898 h 2299659"/>
              <a:gd name="connsiteX3" fmla="*/ 369260 w 2392932"/>
              <a:gd name="connsiteY3" fmla="*/ 965535 h 2299659"/>
              <a:gd name="connsiteX4" fmla="*/ 863936 w 2392932"/>
              <a:gd name="connsiteY4" fmla="*/ 1505180 h 2299659"/>
              <a:gd name="connsiteX5" fmla="*/ 1508513 w 2392932"/>
              <a:gd name="connsiteY5" fmla="*/ 2029836 h 2299659"/>
              <a:gd name="connsiteX6" fmla="*/ 2392932 w 2392932"/>
              <a:gd name="connsiteY6" fmla="*/ 2299659 h 2299659"/>
              <a:gd name="connsiteX7" fmla="*/ 2243030 w 2392932"/>
              <a:gd name="connsiteY7" fmla="*/ 1640091 h 2299659"/>
              <a:gd name="connsiteX8" fmla="*/ 1763345 w 2392932"/>
              <a:gd name="connsiteY8" fmla="*/ 920564 h 2299659"/>
              <a:gd name="connsiteX9" fmla="*/ 1073798 w 2392932"/>
              <a:gd name="connsiteY9" fmla="*/ 365927 h 2299659"/>
              <a:gd name="connsiteX10" fmla="*/ 69457 w 2392932"/>
              <a:gd name="connsiteY10" fmla="*/ 6164 h 2299659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201535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8055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67228 w 2345733"/>
              <a:gd name="connsiteY0" fmla="*/ 0 h 2278504"/>
              <a:gd name="connsiteX1" fmla="*/ 112199 w 2345733"/>
              <a:gd name="connsiteY1" fmla="*/ 389743 h 2278504"/>
              <a:gd name="connsiteX2" fmla="*/ 367031 w 2345733"/>
              <a:gd name="connsiteY2" fmla="*/ 944380 h 2278504"/>
              <a:gd name="connsiteX3" fmla="*/ 816737 w 2345733"/>
              <a:gd name="connsiteY3" fmla="*/ 1484025 h 2278504"/>
              <a:gd name="connsiteX4" fmla="*/ 1461314 w 2345733"/>
              <a:gd name="connsiteY4" fmla="*/ 1978701 h 2278504"/>
              <a:gd name="connsiteX5" fmla="*/ 2345733 w 2345733"/>
              <a:gd name="connsiteY5" fmla="*/ 2278504 h 2278504"/>
              <a:gd name="connsiteX6" fmla="*/ 2195831 w 2345733"/>
              <a:gd name="connsiteY6" fmla="*/ 1618936 h 2278504"/>
              <a:gd name="connsiteX7" fmla="*/ 1716146 w 2345733"/>
              <a:gd name="connsiteY7" fmla="*/ 899409 h 2278504"/>
              <a:gd name="connsiteX8" fmla="*/ 1026599 w 2345733"/>
              <a:gd name="connsiteY8" fmla="*/ 344772 h 2278504"/>
              <a:gd name="connsiteX9" fmla="*/ 67228 w 2345733"/>
              <a:gd name="connsiteY9" fmla="*/ 0 h 2278504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38921 w 2358055"/>
              <a:gd name="connsiteY9" fmla="*/ 354774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502665 w 2358055"/>
              <a:gd name="connsiteY5" fmla="*/ 1959675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954675 w 2288323"/>
              <a:gd name="connsiteY0" fmla="*/ 251095 h 2155799"/>
              <a:gd name="connsiteX1" fmla="*/ 0 w 2288323"/>
              <a:gd name="connsiteY1" fmla="*/ 43 h 2155799"/>
              <a:gd name="connsiteX2" fmla="*/ 54789 w 2288323"/>
              <a:gd name="connsiteY2" fmla="*/ 267038 h 2155799"/>
              <a:gd name="connsiteX3" fmla="*/ 309621 w 2288323"/>
              <a:gd name="connsiteY3" fmla="*/ 821675 h 2155799"/>
              <a:gd name="connsiteX4" fmla="*/ 759327 w 2288323"/>
              <a:gd name="connsiteY4" fmla="*/ 1361320 h 2155799"/>
              <a:gd name="connsiteX5" fmla="*/ 1432933 w 2288323"/>
              <a:gd name="connsiteY5" fmla="*/ 1826968 h 2155799"/>
              <a:gd name="connsiteX6" fmla="*/ 2288323 w 2288323"/>
              <a:gd name="connsiteY6" fmla="*/ 2155799 h 2155799"/>
              <a:gd name="connsiteX7" fmla="*/ 2138421 w 2288323"/>
              <a:gd name="connsiteY7" fmla="*/ 1496231 h 2155799"/>
              <a:gd name="connsiteX8" fmla="*/ 1629708 w 2288323"/>
              <a:gd name="connsiteY8" fmla="*/ 791218 h 2155799"/>
              <a:gd name="connsiteX9" fmla="*/ 954675 w 2288323"/>
              <a:gd name="connsiteY9" fmla="*/ 251095 h 2155799"/>
              <a:gd name="connsiteX0" fmla="*/ 932486 w 2266134"/>
              <a:gd name="connsiteY0" fmla="*/ 338163 h 2242867"/>
              <a:gd name="connsiteX1" fmla="*/ 6840 w 2266134"/>
              <a:gd name="connsiteY1" fmla="*/ 25 h 2242867"/>
              <a:gd name="connsiteX2" fmla="*/ 32600 w 2266134"/>
              <a:gd name="connsiteY2" fmla="*/ 354106 h 2242867"/>
              <a:gd name="connsiteX3" fmla="*/ 287432 w 2266134"/>
              <a:gd name="connsiteY3" fmla="*/ 908743 h 2242867"/>
              <a:gd name="connsiteX4" fmla="*/ 737138 w 2266134"/>
              <a:gd name="connsiteY4" fmla="*/ 1448388 h 2242867"/>
              <a:gd name="connsiteX5" fmla="*/ 1410744 w 2266134"/>
              <a:gd name="connsiteY5" fmla="*/ 1914036 h 2242867"/>
              <a:gd name="connsiteX6" fmla="*/ 2266134 w 2266134"/>
              <a:gd name="connsiteY6" fmla="*/ 2242867 h 2242867"/>
              <a:gd name="connsiteX7" fmla="*/ 2116232 w 2266134"/>
              <a:gd name="connsiteY7" fmla="*/ 1583299 h 2242867"/>
              <a:gd name="connsiteX8" fmla="*/ 1607519 w 2266134"/>
              <a:gd name="connsiteY8" fmla="*/ 878286 h 2242867"/>
              <a:gd name="connsiteX9" fmla="*/ 932486 w 2266134"/>
              <a:gd name="connsiteY9" fmla="*/ 338163 h 2242867"/>
              <a:gd name="connsiteX0" fmla="*/ 925646 w 2259294"/>
              <a:gd name="connsiteY0" fmla="*/ 338163 h 2242867"/>
              <a:gd name="connsiteX1" fmla="*/ 0 w 2259294"/>
              <a:gd name="connsiteY1" fmla="*/ 25 h 2242867"/>
              <a:gd name="connsiteX2" fmla="*/ 112845 w 2259294"/>
              <a:gd name="connsiteY2" fmla="*/ 354106 h 2242867"/>
              <a:gd name="connsiteX3" fmla="*/ 280592 w 2259294"/>
              <a:gd name="connsiteY3" fmla="*/ 908743 h 2242867"/>
              <a:gd name="connsiteX4" fmla="*/ 730298 w 2259294"/>
              <a:gd name="connsiteY4" fmla="*/ 1448388 h 2242867"/>
              <a:gd name="connsiteX5" fmla="*/ 1403904 w 2259294"/>
              <a:gd name="connsiteY5" fmla="*/ 1914036 h 2242867"/>
              <a:gd name="connsiteX6" fmla="*/ 2259294 w 2259294"/>
              <a:gd name="connsiteY6" fmla="*/ 2242867 h 2242867"/>
              <a:gd name="connsiteX7" fmla="*/ 2109392 w 2259294"/>
              <a:gd name="connsiteY7" fmla="*/ 1583299 h 2242867"/>
              <a:gd name="connsiteX8" fmla="*/ 1600679 w 2259294"/>
              <a:gd name="connsiteY8" fmla="*/ 878286 h 2242867"/>
              <a:gd name="connsiteX9" fmla="*/ 925646 w 2259294"/>
              <a:gd name="connsiteY9" fmla="*/ 338163 h 2242867"/>
              <a:gd name="connsiteX0" fmla="*/ 925646 w 2259294"/>
              <a:gd name="connsiteY0" fmla="*/ 338163 h 2242867"/>
              <a:gd name="connsiteX1" fmla="*/ 0 w 2259294"/>
              <a:gd name="connsiteY1" fmla="*/ 25 h 2242867"/>
              <a:gd name="connsiteX2" fmla="*/ 112845 w 2259294"/>
              <a:gd name="connsiteY2" fmla="*/ 354106 h 2242867"/>
              <a:gd name="connsiteX3" fmla="*/ 367677 w 2259294"/>
              <a:gd name="connsiteY3" fmla="*/ 894229 h 2242867"/>
              <a:gd name="connsiteX4" fmla="*/ 730298 w 2259294"/>
              <a:gd name="connsiteY4" fmla="*/ 1448388 h 2242867"/>
              <a:gd name="connsiteX5" fmla="*/ 1403904 w 2259294"/>
              <a:gd name="connsiteY5" fmla="*/ 1914036 h 2242867"/>
              <a:gd name="connsiteX6" fmla="*/ 2259294 w 2259294"/>
              <a:gd name="connsiteY6" fmla="*/ 2242867 h 2242867"/>
              <a:gd name="connsiteX7" fmla="*/ 2109392 w 2259294"/>
              <a:gd name="connsiteY7" fmla="*/ 1583299 h 2242867"/>
              <a:gd name="connsiteX8" fmla="*/ 1600679 w 2259294"/>
              <a:gd name="connsiteY8" fmla="*/ 878286 h 2242867"/>
              <a:gd name="connsiteX9" fmla="*/ 925646 w 2259294"/>
              <a:gd name="connsiteY9" fmla="*/ 338163 h 224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94" h="2242867">
                <a:moveTo>
                  <a:pt x="925646" y="338163"/>
                </a:moveTo>
                <a:cubicBezTo>
                  <a:pt x="654028" y="206301"/>
                  <a:pt x="149981" y="-2632"/>
                  <a:pt x="0" y="25"/>
                </a:cubicBezTo>
                <a:cubicBezTo>
                  <a:pt x="7495" y="64982"/>
                  <a:pt x="53747" y="212171"/>
                  <a:pt x="112845" y="354106"/>
                </a:cubicBezTo>
                <a:cubicBezTo>
                  <a:pt x="165310" y="494014"/>
                  <a:pt x="252752" y="721842"/>
                  <a:pt x="367677" y="894229"/>
                </a:cubicBezTo>
                <a:lnTo>
                  <a:pt x="730298" y="1448388"/>
                </a:lnTo>
                <a:lnTo>
                  <a:pt x="1403904" y="1914036"/>
                </a:lnTo>
                <a:lnTo>
                  <a:pt x="2259294" y="2242867"/>
                </a:lnTo>
                <a:lnTo>
                  <a:pt x="2109392" y="1583299"/>
                </a:lnTo>
                <a:lnTo>
                  <a:pt x="1600679" y="878286"/>
                </a:lnTo>
                <a:lnTo>
                  <a:pt x="925646" y="338163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80000" y="274638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 szerződési görbéje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971600" y="4257104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869904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3815904" y="4203104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3815904" y="3833772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 smtClean="0"/>
              <a:t>2</a:t>
            </a:r>
            <a:endParaRPr lang="hu-HU" dirty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994684" y="5165122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5535499" y="2258888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5466252" y="514014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5535499" y="482481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50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rc 6"/>
          <p:cNvSpPr>
            <a:spLocks/>
          </p:cNvSpPr>
          <p:nvPr/>
        </p:nvSpPr>
        <p:spPr bwMode="auto">
          <a:xfrm rot="10800000">
            <a:off x="2171204" y="286337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221627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rc 6"/>
          <p:cNvSpPr>
            <a:spLocks/>
          </p:cNvSpPr>
          <p:nvPr/>
        </p:nvSpPr>
        <p:spPr bwMode="auto">
          <a:xfrm rot="10800000">
            <a:off x="5747072" y="22048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446852" y="2979166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1509734" y="339496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6"/>
          <p:cNvSpPr>
            <a:spLocks/>
          </p:cNvSpPr>
          <p:nvPr/>
        </p:nvSpPr>
        <p:spPr bwMode="auto">
          <a:xfrm>
            <a:off x="611560" y="375376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3728481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20" y="213355"/>
            <a:ext cx="5495552" cy="1446550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200" dirty="0" smtClean="0"/>
              <a:t>A </a:t>
            </a:r>
            <a:r>
              <a:rPr lang="hu-HU" sz="2200" b="1" dirty="0" smtClean="0"/>
              <a:t>termelés szerződési görbéje</a:t>
            </a:r>
            <a:r>
              <a:rPr lang="hu-HU" sz="2200" dirty="0" smtClean="0"/>
              <a:t> az adott inputmennyiségek és technológia ismeretében lehetséges végső, Pareto-hatékony input-allokációkat képviselő pontok mértani helye.</a:t>
            </a:r>
            <a:endParaRPr lang="hu-HU" sz="2200" dirty="0"/>
          </a:p>
        </p:txBody>
      </p:sp>
      <p:sp>
        <p:nvSpPr>
          <p:cNvPr id="42" name="Arc 6"/>
          <p:cNvSpPr>
            <a:spLocks/>
          </p:cNvSpPr>
          <p:nvPr/>
        </p:nvSpPr>
        <p:spPr bwMode="auto">
          <a:xfrm rot="10800000">
            <a:off x="4445000" y="2512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rc 6"/>
          <p:cNvSpPr>
            <a:spLocks/>
          </p:cNvSpPr>
          <p:nvPr/>
        </p:nvSpPr>
        <p:spPr bwMode="auto">
          <a:xfrm>
            <a:off x="902234" y="4681834"/>
            <a:ext cx="1809569" cy="1277937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Szabadkézi sokszög 8"/>
          <p:cNvSpPr/>
          <p:nvPr/>
        </p:nvSpPr>
        <p:spPr>
          <a:xfrm>
            <a:off x="986971" y="2220686"/>
            <a:ext cx="7257143" cy="3889828"/>
          </a:xfrm>
          <a:custGeom>
            <a:avLst/>
            <a:gdLst>
              <a:gd name="connsiteX0" fmla="*/ 0 w 7257143"/>
              <a:gd name="connsiteY0" fmla="*/ 3889828 h 3889828"/>
              <a:gd name="connsiteX1" fmla="*/ 1248229 w 7257143"/>
              <a:gd name="connsiteY1" fmla="*/ 2873828 h 3889828"/>
              <a:gd name="connsiteX2" fmla="*/ 2017486 w 7257143"/>
              <a:gd name="connsiteY2" fmla="*/ 2423885 h 3889828"/>
              <a:gd name="connsiteX3" fmla="*/ 2888343 w 7257143"/>
              <a:gd name="connsiteY3" fmla="*/ 2046514 h 3889828"/>
              <a:gd name="connsiteX4" fmla="*/ 3962400 w 7257143"/>
              <a:gd name="connsiteY4" fmla="*/ 1756228 h 3889828"/>
              <a:gd name="connsiteX5" fmla="*/ 5239658 w 7257143"/>
              <a:gd name="connsiteY5" fmla="*/ 1407885 h 3889828"/>
              <a:gd name="connsiteX6" fmla="*/ 7257143 w 7257143"/>
              <a:gd name="connsiteY6" fmla="*/ 0 h 388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7143" h="3889828">
                <a:moveTo>
                  <a:pt x="0" y="3889828"/>
                </a:moveTo>
                <a:cubicBezTo>
                  <a:pt x="455990" y="3503990"/>
                  <a:pt x="911981" y="3118152"/>
                  <a:pt x="1248229" y="2873828"/>
                </a:cubicBezTo>
                <a:cubicBezTo>
                  <a:pt x="1584477" y="2629504"/>
                  <a:pt x="1744134" y="2561771"/>
                  <a:pt x="2017486" y="2423885"/>
                </a:cubicBezTo>
                <a:cubicBezTo>
                  <a:pt x="2290838" y="2285999"/>
                  <a:pt x="2564191" y="2157790"/>
                  <a:pt x="2888343" y="2046514"/>
                </a:cubicBezTo>
                <a:cubicBezTo>
                  <a:pt x="3212495" y="1935238"/>
                  <a:pt x="3962400" y="1756228"/>
                  <a:pt x="3962400" y="1756228"/>
                </a:cubicBezTo>
                <a:cubicBezTo>
                  <a:pt x="4354286" y="1649790"/>
                  <a:pt x="4690534" y="1700590"/>
                  <a:pt x="5239658" y="1407885"/>
                </a:cubicBezTo>
                <a:cubicBezTo>
                  <a:pt x="5788782" y="1115180"/>
                  <a:pt x="6522962" y="557590"/>
                  <a:pt x="725714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/>
          <p:cNvSpPr txBox="1"/>
          <p:nvPr/>
        </p:nvSpPr>
        <p:spPr>
          <a:xfrm>
            <a:off x="6420115" y="246299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Szerződési görbe</a:t>
            </a:r>
            <a:endParaRPr lang="hu-HU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1963421" y="2236212"/>
            <a:ext cx="196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 Pareto-hatékony elosztás</a:t>
            </a:r>
            <a:endParaRPr lang="hu-HU" dirty="0"/>
          </a:p>
        </p:txBody>
      </p:sp>
      <p:cxnSp>
        <p:nvCxnSpPr>
          <p:cNvPr id="13" name="Egyenes összekötő nyíllal 12"/>
          <p:cNvCxnSpPr>
            <a:stCxn id="61" idx="2"/>
          </p:cNvCxnSpPr>
          <p:nvPr/>
        </p:nvCxnSpPr>
        <p:spPr>
          <a:xfrm>
            <a:off x="2943663" y="2882543"/>
            <a:ext cx="872241" cy="1258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 flipV="1">
            <a:off x="4355976" y="4672900"/>
            <a:ext cx="1914928" cy="862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1963421" y="3163372"/>
            <a:ext cx="1258206" cy="590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/>
          <p:cNvCxnSpPr/>
          <p:nvPr/>
        </p:nvCxnSpPr>
        <p:spPr>
          <a:xfrm>
            <a:off x="8460432" y="2204864"/>
            <a:ext cx="0" cy="1585907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Egyenes összekötő nyíllal 51"/>
          <p:cNvCxnSpPr/>
          <p:nvPr/>
        </p:nvCxnSpPr>
        <p:spPr>
          <a:xfrm flipH="1">
            <a:off x="6608003" y="1800000"/>
            <a:ext cx="1087751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ktum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6739241"/>
              </p:ext>
            </p:extLst>
          </p:nvPr>
        </p:nvGraphicFramePr>
        <p:xfrm>
          <a:off x="6079920" y="1676016"/>
          <a:ext cx="43021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4" name="Equation" r:id="rId4" imgW="228600" imgH="228600" progId="Equation.3">
                  <p:embed/>
                </p:oleObj>
              </mc:Choice>
              <mc:Fallback>
                <p:oleObj name="Equation" r:id="rId4" imgW="2286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9920" y="1676016"/>
                        <a:ext cx="43021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Szövegdoboz 62"/>
          <p:cNvSpPr txBox="1"/>
          <p:nvPr/>
        </p:nvSpPr>
        <p:spPr>
          <a:xfrm>
            <a:off x="7884368" y="609270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K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6270904" y="5211875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rizs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sp>
        <p:nvSpPr>
          <p:cNvPr id="68" name="Szövegdoboz 67"/>
          <p:cNvSpPr txBox="1"/>
          <p:nvPr/>
        </p:nvSpPr>
        <p:spPr>
          <a:xfrm>
            <a:off x="986971" y="2840207"/>
            <a:ext cx="137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zab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sp>
        <p:nvSpPr>
          <p:cNvPr id="69" name="Szövegdoboz 68"/>
          <p:cNvSpPr txBox="1"/>
          <p:nvPr/>
        </p:nvSpPr>
        <p:spPr>
          <a:xfrm>
            <a:off x="431191" y="22362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70" name="Szövegdoboz 69"/>
          <p:cNvSpPr txBox="1"/>
          <p:nvPr/>
        </p:nvSpPr>
        <p:spPr>
          <a:xfrm>
            <a:off x="948125" y="1795921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zab</a:t>
            </a:r>
            <a:endParaRPr lang="hu-HU" baseline="-25000" dirty="0"/>
          </a:p>
        </p:txBody>
      </p:sp>
      <p:sp>
        <p:nvSpPr>
          <p:cNvPr id="71" name="Szövegdoboz 70"/>
          <p:cNvSpPr txBox="1"/>
          <p:nvPr/>
        </p:nvSpPr>
        <p:spPr>
          <a:xfrm>
            <a:off x="8198342" y="5638724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zab</a:t>
            </a:r>
            <a:endParaRPr lang="hu-HU" baseline="-25000" dirty="0"/>
          </a:p>
        </p:txBody>
      </p:sp>
      <p:sp>
        <p:nvSpPr>
          <p:cNvPr id="72" name="Szövegdoboz 71"/>
          <p:cNvSpPr txBox="1"/>
          <p:nvPr/>
        </p:nvSpPr>
        <p:spPr>
          <a:xfrm>
            <a:off x="508501" y="6124969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rizs</a:t>
            </a:r>
            <a:endParaRPr lang="hu-HU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8023670" y="1615334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zab</a:t>
            </a:r>
            <a:endParaRPr lang="hu-HU" dirty="0"/>
          </a:p>
        </p:txBody>
      </p:sp>
      <p:graphicFrame>
        <p:nvGraphicFramePr>
          <p:cNvPr id="74" name="Objektum 7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9109415"/>
              </p:ext>
            </p:extLst>
          </p:nvPr>
        </p:nvGraphicFramePr>
        <p:xfrm>
          <a:off x="8269138" y="376244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5" name="Equation" r:id="rId6" imgW="203040" imgH="228600" progId="Equation.3">
                  <p:embed/>
                </p:oleObj>
              </mc:Choice>
              <mc:Fallback>
                <p:oleObj name="Equation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138" y="3762440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5" name="Egyenes összekötő nyíllal 74"/>
          <p:cNvCxnSpPr/>
          <p:nvPr/>
        </p:nvCxnSpPr>
        <p:spPr>
          <a:xfrm flipV="1">
            <a:off x="719223" y="4760739"/>
            <a:ext cx="0" cy="1338687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Egyenes összekötő nyíllal 75"/>
          <p:cNvCxnSpPr/>
          <p:nvPr/>
        </p:nvCxnSpPr>
        <p:spPr>
          <a:xfrm>
            <a:off x="1044720" y="6287804"/>
            <a:ext cx="1073090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7" name="Objektum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934126"/>
              </p:ext>
            </p:extLst>
          </p:nvPr>
        </p:nvGraphicFramePr>
        <p:xfrm>
          <a:off x="2166938" y="6184900"/>
          <a:ext cx="4540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6" name="Equation" r:id="rId8" imgW="241200" imgH="228600" progId="Equation.3">
                  <p:embed/>
                </p:oleObj>
              </mc:Choice>
              <mc:Fallback>
                <p:oleObj name="Equation" r:id="rId8" imgW="241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938" y="6184900"/>
                        <a:ext cx="4540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ktum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0899907"/>
              </p:ext>
            </p:extLst>
          </p:nvPr>
        </p:nvGraphicFramePr>
        <p:xfrm>
          <a:off x="496888" y="4291013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37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4291013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9" name="Szövegdoboz 78"/>
          <p:cNvSpPr txBox="1"/>
          <p:nvPr/>
        </p:nvSpPr>
        <p:spPr>
          <a:xfrm>
            <a:off x="2820124" y="4257104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1</a:t>
            </a:r>
            <a:endParaRPr lang="hu-HU" dirty="0"/>
          </a:p>
        </p:txBody>
      </p:sp>
      <p:sp>
        <p:nvSpPr>
          <p:cNvPr id="80" name="Szövegdoboz 79"/>
          <p:cNvSpPr txBox="1"/>
          <p:nvPr/>
        </p:nvSpPr>
        <p:spPr>
          <a:xfrm>
            <a:off x="4771191" y="3626440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3</a:t>
            </a:r>
            <a:endParaRPr lang="hu-HU" dirty="0"/>
          </a:p>
        </p:txBody>
      </p:sp>
      <p:sp>
        <p:nvSpPr>
          <p:cNvPr id="81" name="Szövegdoboz 80"/>
          <p:cNvSpPr txBox="1"/>
          <p:nvPr/>
        </p:nvSpPr>
        <p:spPr>
          <a:xfrm>
            <a:off x="6067780" y="3233305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4</a:t>
            </a:r>
            <a:endParaRPr lang="hu-HU" dirty="0"/>
          </a:p>
        </p:txBody>
      </p:sp>
      <p:sp>
        <p:nvSpPr>
          <p:cNvPr id="82" name="Szövegdoboz 81"/>
          <p:cNvSpPr txBox="1"/>
          <p:nvPr/>
        </p:nvSpPr>
        <p:spPr>
          <a:xfrm>
            <a:off x="2089929" y="4684115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4379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355"/>
            <a:ext cx="8229600" cy="1143000"/>
          </a:xfrm>
        </p:spPr>
        <p:txBody>
          <a:bodyPr/>
          <a:lstStyle/>
          <a:p>
            <a:r>
              <a:rPr lang="hu-HU" dirty="0" smtClean="0"/>
              <a:t>A gazdaság magja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szerződési görbe az összes lehetséges, tetszőleges kezdeti allokáció melletti </a:t>
            </a:r>
            <a:r>
              <a:rPr lang="hu-HU" dirty="0" err="1" smtClean="0"/>
              <a:t>Pareto-optimális</a:t>
            </a:r>
            <a:r>
              <a:rPr lang="hu-HU" dirty="0" smtClean="0"/>
              <a:t> végső allokációkat tartalmazza 	   (pl. az E</a:t>
            </a:r>
            <a:r>
              <a:rPr lang="hu-HU" baseline="-25000" dirty="0" smtClean="0"/>
              <a:t>0</a:t>
            </a:r>
            <a:r>
              <a:rPr lang="hu-HU" dirty="0" smtClean="0"/>
              <a:t>, E</a:t>
            </a:r>
            <a:r>
              <a:rPr lang="hu-HU" baseline="-25000" dirty="0" smtClean="0"/>
              <a:t>1</a:t>
            </a:r>
            <a:r>
              <a:rPr lang="hu-HU" dirty="0" smtClean="0"/>
              <a:t>, E</a:t>
            </a:r>
            <a:r>
              <a:rPr lang="hu-HU" baseline="-25000" dirty="0" smtClean="0"/>
              <a:t>2</a:t>
            </a:r>
            <a:r>
              <a:rPr lang="hu-HU" dirty="0" smtClean="0"/>
              <a:t>, E</a:t>
            </a:r>
            <a:r>
              <a:rPr lang="hu-HU" baseline="-25000" dirty="0" smtClean="0"/>
              <a:t>3</a:t>
            </a:r>
            <a:r>
              <a:rPr lang="hu-HU" dirty="0" smtClean="0"/>
              <a:t>, E</a:t>
            </a:r>
            <a:r>
              <a:rPr lang="hu-HU" baseline="-25000" dirty="0" smtClean="0"/>
              <a:t>4 </a:t>
            </a:r>
            <a:r>
              <a:rPr lang="hu-HU" dirty="0" smtClean="0"/>
              <a:t>pontok az előző ábrán).</a:t>
            </a:r>
          </a:p>
          <a:p>
            <a:r>
              <a:rPr lang="hu-HU" dirty="0" smtClean="0"/>
              <a:t>Természetesen, amennyiben rögzített a kezdeti allokáció (pl. az ábrán B pont), az behatárolja, hogy a szerződési görbe mely pontjai lehetnek ténylegesen megvalósuló végső allokációk (pl. ha az ábrán a B pont a kezdeti allokáció, akkor az E</a:t>
            </a:r>
            <a:r>
              <a:rPr lang="hu-HU" baseline="-25000" dirty="0" smtClean="0"/>
              <a:t>2</a:t>
            </a:r>
            <a:r>
              <a:rPr lang="hu-HU" dirty="0" smtClean="0"/>
              <a:t>, E</a:t>
            </a:r>
            <a:r>
              <a:rPr lang="hu-HU" baseline="-25000" dirty="0" smtClean="0"/>
              <a:t>3</a:t>
            </a:r>
            <a:r>
              <a:rPr lang="hu-HU" dirty="0" smtClean="0"/>
              <a:t> pontok és az azokat összekötő szakasz).</a:t>
            </a:r>
          </a:p>
          <a:p>
            <a:r>
              <a:rPr lang="hu-HU" dirty="0" smtClean="0"/>
              <a:t>A szerződési görbének ezt a kezdeti allokáció által behatárolt darabját a gazdaság magjának hívjuk.</a:t>
            </a:r>
          </a:p>
        </p:txBody>
      </p:sp>
    </p:spTree>
    <p:extLst>
      <p:ext uri="{BB962C8B-B14F-4D97-AF65-F5344CB8AC3E}">
        <p14:creationId xmlns:p14="http://schemas.microsoft.com/office/powerpoint/2010/main" val="167214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 és a csere </a:t>
            </a:r>
            <a:br>
              <a:rPr lang="hu-HU" dirty="0" smtClean="0"/>
            </a:br>
            <a:r>
              <a:rPr lang="hu-HU" dirty="0" smtClean="0"/>
              <a:t>általános egyensúlya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Válogatott fejezetek </a:t>
            </a:r>
            <a:r>
              <a:rPr lang="hu-HU" dirty="0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152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termelés és a csere összekötése: a transzformációs (TLH) görbe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hu-HU" dirty="0" smtClean="0"/>
              <a:t>A termelés és a csere külön-külön való elemzése után egy olyan elemzési módszerre van szükségünk, amely lehetővé teszi a két tevékenység hatékonyságának egyidejű vizsgálatát. Ehhez rendelkezésünkre áll egy hasznos analitikai eszköz, a </a:t>
            </a:r>
            <a:r>
              <a:rPr lang="hu-HU" dirty="0" err="1" smtClean="0"/>
              <a:t>TLH-görbe</a:t>
            </a:r>
            <a:r>
              <a:rPr lang="hu-HU" dirty="0" smtClean="0"/>
              <a:t>.</a:t>
            </a:r>
          </a:p>
          <a:p>
            <a:r>
              <a:rPr lang="hu-HU" dirty="0" smtClean="0"/>
              <a:t>Ez a görbe azon outputkombinációk mértani helyét adja meg, amelyeket valamely erőforrás-készletből, adott technológia mellett Pareto-hatékony inputkombinációkkal állítanak elő.</a:t>
            </a:r>
          </a:p>
        </p:txBody>
      </p:sp>
    </p:spTree>
    <p:extLst>
      <p:ext uri="{BB962C8B-B14F-4D97-AF65-F5344CB8AC3E}">
        <p14:creationId xmlns:p14="http://schemas.microsoft.com/office/powerpoint/2010/main" val="234779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termelési lehetőségek határa és a termelés szerződési görbéje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termelés szerződési görbéje és a TLH meghatározása igen közel áll egymáshoz, a különbség csupán annyi, hogy a TLH outputvektorokkal, a termelés szerződési görbéje inputvektorokkal határozza meg ugyanazt az allokációs halmazt.</a:t>
            </a:r>
          </a:p>
          <a:p>
            <a:r>
              <a:rPr lang="hu-HU" dirty="0" smtClean="0"/>
              <a:t>Ebből következik, hogy a termelési lehetőségek outputtérben történő ábrázolásakor egyszerűen a termelés Edgeworth-dobozának megfelelő pontjait értelmeztük újra output-értékekkel kifejezve.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89316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/>
          <p:nvPr/>
        </p:nvSpPr>
        <p:spPr>
          <a:xfrm>
            <a:off x="6836229" y="928914"/>
            <a:ext cx="290285" cy="304800"/>
          </a:xfrm>
          <a:custGeom>
            <a:avLst/>
            <a:gdLst>
              <a:gd name="connsiteX0" fmla="*/ 290285 w 290285"/>
              <a:gd name="connsiteY0" fmla="*/ 304800 h 304800"/>
              <a:gd name="connsiteX1" fmla="*/ 0 w 290285"/>
              <a:gd name="connsiteY1" fmla="*/ 304800 h 304800"/>
              <a:gd name="connsiteX2" fmla="*/ 14514 w 290285"/>
              <a:gd name="connsiteY2" fmla="*/ 0 h 304800"/>
              <a:gd name="connsiteX3" fmla="*/ 290285 w 290285"/>
              <a:gd name="connsiteY3" fmla="*/ 304800 h 304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285" h="304800">
                <a:moveTo>
                  <a:pt x="290285" y="304800"/>
                </a:moveTo>
                <a:lnTo>
                  <a:pt x="0" y="304800"/>
                </a:lnTo>
                <a:lnTo>
                  <a:pt x="14514" y="0"/>
                </a:lnTo>
                <a:lnTo>
                  <a:pt x="290285" y="304800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3" name="Szabadkézi sokszög 82"/>
          <p:cNvSpPr/>
          <p:nvPr/>
        </p:nvSpPr>
        <p:spPr>
          <a:xfrm>
            <a:off x="3233514" y="2970140"/>
            <a:ext cx="2259294" cy="2242867"/>
          </a:xfrm>
          <a:custGeom>
            <a:avLst/>
            <a:gdLst>
              <a:gd name="connsiteX0" fmla="*/ 0 w 2323475"/>
              <a:gd name="connsiteY0" fmla="*/ 0 h 2293495"/>
              <a:gd name="connsiteX1" fmla="*/ 794479 w 2323475"/>
              <a:gd name="connsiteY1" fmla="*/ 1499016 h 2293495"/>
              <a:gd name="connsiteX2" fmla="*/ 2323475 w 2323475"/>
              <a:gd name="connsiteY2" fmla="*/ 2293495 h 2293495"/>
              <a:gd name="connsiteX3" fmla="*/ 1693888 w 2323475"/>
              <a:gd name="connsiteY3" fmla="*/ 914400 h 2293495"/>
              <a:gd name="connsiteX4" fmla="*/ 0 w 2323475"/>
              <a:gd name="connsiteY4" fmla="*/ 0 h 2293495"/>
              <a:gd name="connsiteX0" fmla="*/ 0 w 2323475"/>
              <a:gd name="connsiteY0" fmla="*/ 0 h 2293495"/>
              <a:gd name="connsiteX1" fmla="*/ 389744 w 2323475"/>
              <a:gd name="connsiteY1" fmla="*/ 734518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09075 w 2323475"/>
              <a:gd name="connsiteY3" fmla="*/ 1828800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023672 w 2323475"/>
              <a:gd name="connsiteY5" fmla="*/ 161893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884420 w 2323475"/>
              <a:gd name="connsiteY7" fmla="*/ 464695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62612 w 2386087"/>
              <a:gd name="connsiteY0" fmla="*/ 0 h 2293495"/>
              <a:gd name="connsiteX1" fmla="*/ 122573 w 2386087"/>
              <a:gd name="connsiteY1" fmla="*/ 464695 h 2293495"/>
              <a:gd name="connsiteX2" fmla="*/ 362415 w 2386087"/>
              <a:gd name="connsiteY2" fmla="*/ 959371 h 2293495"/>
              <a:gd name="connsiteX3" fmla="*/ 857091 w 2386087"/>
              <a:gd name="connsiteY3" fmla="*/ 1499016 h 2293495"/>
              <a:gd name="connsiteX4" fmla="*/ 1501668 w 2386087"/>
              <a:gd name="connsiteY4" fmla="*/ 2023672 h 2293495"/>
              <a:gd name="connsiteX5" fmla="*/ 2386087 w 2386087"/>
              <a:gd name="connsiteY5" fmla="*/ 2293495 h 2293495"/>
              <a:gd name="connsiteX6" fmla="*/ 2236185 w 2386087"/>
              <a:gd name="connsiteY6" fmla="*/ 1633927 h 2293495"/>
              <a:gd name="connsiteX7" fmla="*/ 1756500 w 2386087"/>
              <a:gd name="connsiteY7" fmla="*/ 914400 h 2293495"/>
              <a:gd name="connsiteX8" fmla="*/ 1066953 w 2386087"/>
              <a:gd name="connsiteY8" fmla="*/ 359763 h 2293495"/>
              <a:gd name="connsiteX9" fmla="*/ 62612 w 2386087"/>
              <a:gd name="connsiteY9" fmla="*/ 0 h 2293495"/>
              <a:gd name="connsiteX0" fmla="*/ 49332 w 2372807"/>
              <a:gd name="connsiteY0" fmla="*/ 0 h 2293495"/>
              <a:gd name="connsiteX1" fmla="*/ 184243 w 2372807"/>
              <a:gd name="connsiteY1" fmla="*/ 419724 h 2293495"/>
              <a:gd name="connsiteX2" fmla="*/ 349135 w 2372807"/>
              <a:gd name="connsiteY2" fmla="*/ 959371 h 2293495"/>
              <a:gd name="connsiteX3" fmla="*/ 843811 w 2372807"/>
              <a:gd name="connsiteY3" fmla="*/ 1499016 h 2293495"/>
              <a:gd name="connsiteX4" fmla="*/ 1488388 w 2372807"/>
              <a:gd name="connsiteY4" fmla="*/ 2023672 h 2293495"/>
              <a:gd name="connsiteX5" fmla="*/ 2372807 w 2372807"/>
              <a:gd name="connsiteY5" fmla="*/ 2293495 h 2293495"/>
              <a:gd name="connsiteX6" fmla="*/ 2222905 w 2372807"/>
              <a:gd name="connsiteY6" fmla="*/ 1633927 h 2293495"/>
              <a:gd name="connsiteX7" fmla="*/ 1743220 w 2372807"/>
              <a:gd name="connsiteY7" fmla="*/ 914400 h 2293495"/>
              <a:gd name="connsiteX8" fmla="*/ 1053673 w 2372807"/>
              <a:gd name="connsiteY8" fmla="*/ 359763 h 2293495"/>
              <a:gd name="connsiteX9" fmla="*/ 49332 w 2372807"/>
              <a:gd name="connsiteY9" fmla="*/ 0 h 2293495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98396 w 2386960"/>
              <a:gd name="connsiteY2" fmla="*/ 43088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53426 w 2386960"/>
              <a:gd name="connsiteY2" fmla="*/ 41589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9457 w 2392932"/>
              <a:gd name="connsiteY0" fmla="*/ 6164 h 2299659"/>
              <a:gd name="connsiteX1" fmla="*/ 114427 w 2392932"/>
              <a:gd name="connsiteY1" fmla="*/ 201036 h 2299659"/>
              <a:gd name="connsiteX2" fmla="*/ 159398 w 2392932"/>
              <a:gd name="connsiteY2" fmla="*/ 410898 h 2299659"/>
              <a:gd name="connsiteX3" fmla="*/ 369260 w 2392932"/>
              <a:gd name="connsiteY3" fmla="*/ 965535 h 2299659"/>
              <a:gd name="connsiteX4" fmla="*/ 863936 w 2392932"/>
              <a:gd name="connsiteY4" fmla="*/ 1505180 h 2299659"/>
              <a:gd name="connsiteX5" fmla="*/ 1508513 w 2392932"/>
              <a:gd name="connsiteY5" fmla="*/ 2029836 h 2299659"/>
              <a:gd name="connsiteX6" fmla="*/ 2392932 w 2392932"/>
              <a:gd name="connsiteY6" fmla="*/ 2299659 h 2299659"/>
              <a:gd name="connsiteX7" fmla="*/ 2243030 w 2392932"/>
              <a:gd name="connsiteY7" fmla="*/ 1640091 h 2299659"/>
              <a:gd name="connsiteX8" fmla="*/ 1763345 w 2392932"/>
              <a:gd name="connsiteY8" fmla="*/ 920564 h 2299659"/>
              <a:gd name="connsiteX9" fmla="*/ 1073798 w 2392932"/>
              <a:gd name="connsiteY9" fmla="*/ 365927 h 2299659"/>
              <a:gd name="connsiteX10" fmla="*/ 69457 w 2392932"/>
              <a:gd name="connsiteY10" fmla="*/ 6164 h 2299659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201535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8055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67228 w 2345733"/>
              <a:gd name="connsiteY0" fmla="*/ 0 h 2278504"/>
              <a:gd name="connsiteX1" fmla="*/ 112199 w 2345733"/>
              <a:gd name="connsiteY1" fmla="*/ 389743 h 2278504"/>
              <a:gd name="connsiteX2" fmla="*/ 367031 w 2345733"/>
              <a:gd name="connsiteY2" fmla="*/ 944380 h 2278504"/>
              <a:gd name="connsiteX3" fmla="*/ 816737 w 2345733"/>
              <a:gd name="connsiteY3" fmla="*/ 1484025 h 2278504"/>
              <a:gd name="connsiteX4" fmla="*/ 1461314 w 2345733"/>
              <a:gd name="connsiteY4" fmla="*/ 1978701 h 2278504"/>
              <a:gd name="connsiteX5" fmla="*/ 2345733 w 2345733"/>
              <a:gd name="connsiteY5" fmla="*/ 2278504 h 2278504"/>
              <a:gd name="connsiteX6" fmla="*/ 2195831 w 2345733"/>
              <a:gd name="connsiteY6" fmla="*/ 1618936 h 2278504"/>
              <a:gd name="connsiteX7" fmla="*/ 1716146 w 2345733"/>
              <a:gd name="connsiteY7" fmla="*/ 899409 h 2278504"/>
              <a:gd name="connsiteX8" fmla="*/ 1026599 w 2345733"/>
              <a:gd name="connsiteY8" fmla="*/ 344772 h 2278504"/>
              <a:gd name="connsiteX9" fmla="*/ 67228 w 2345733"/>
              <a:gd name="connsiteY9" fmla="*/ 0 h 2278504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38921 w 2358055"/>
              <a:gd name="connsiteY9" fmla="*/ 354774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502665 w 2358055"/>
              <a:gd name="connsiteY5" fmla="*/ 1959675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954675 w 2288323"/>
              <a:gd name="connsiteY0" fmla="*/ 251095 h 2155799"/>
              <a:gd name="connsiteX1" fmla="*/ 0 w 2288323"/>
              <a:gd name="connsiteY1" fmla="*/ 43 h 2155799"/>
              <a:gd name="connsiteX2" fmla="*/ 54789 w 2288323"/>
              <a:gd name="connsiteY2" fmla="*/ 267038 h 2155799"/>
              <a:gd name="connsiteX3" fmla="*/ 309621 w 2288323"/>
              <a:gd name="connsiteY3" fmla="*/ 821675 h 2155799"/>
              <a:gd name="connsiteX4" fmla="*/ 759327 w 2288323"/>
              <a:gd name="connsiteY4" fmla="*/ 1361320 h 2155799"/>
              <a:gd name="connsiteX5" fmla="*/ 1432933 w 2288323"/>
              <a:gd name="connsiteY5" fmla="*/ 1826968 h 2155799"/>
              <a:gd name="connsiteX6" fmla="*/ 2288323 w 2288323"/>
              <a:gd name="connsiteY6" fmla="*/ 2155799 h 2155799"/>
              <a:gd name="connsiteX7" fmla="*/ 2138421 w 2288323"/>
              <a:gd name="connsiteY7" fmla="*/ 1496231 h 2155799"/>
              <a:gd name="connsiteX8" fmla="*/ 1629708 w 2288323"/>
              <a:gd name="connsiteY8" fmla="*/ 791218 h 2155799"/>
              <a:gd name="connsiteX9" fmla="*/ 954675 w 2288323"/>
              <a:gd name="connsiteY9" fmla="*/ 251095 h 2155799"/>
              <a:gd name="connsiteX0" fmla="*/ 932486 w 2266134"/>
              <a:gd name="connsiteY0" fmla="*/ 338163 h 2242867"/>
              <a:gd name="connsiteX1" fmla="*/ 6840 w 2266134"/>
              <a:gd name="connsiteY1" fmla="*/ 25 h 2242867"/>
              <a:gd name="connsiteX2" fmla="*/ 32600 w 2266134"/>
              <a:gd name="connsiteY2" fmla="*/ 354106 h 2242867"/>
              <a:gd name="connsiteX3" fmla="*/ 287432 w 2266134"/>
              <a:gd name="connsiteY3" fmla="*/ 908743 h 2242867"/>
              <a:gd name="connsiteX4" fmla="*/ 737138 w 2266134"/>
              <a:gd name="connsiteY4" fmla="*/ 1448388 h 2242867"/>
              <a:gd name="connsiteX5" fmla="*/ 1410744 w 2266134"/>
              <a:gd name="connsiteY5" fmla="*/ 1914036 h 2242867"/>
              <a:gd name="connsiteX6" fmla="*/ 2266134 w 2266134"/>
              <a:gd name="connsiteY6" fmla="*/ 2242867 h 2242867"/>
              <a:gd name="connsiteX7" fmla="*/ 2116232 w 2266134"/>
              <a:gd name="connsiteY7" fmla="*/ 1583299 h 2242867"/>
              <a:gd name="connsiteX8" fmla="*/ 1607519 w 2266134"/>
              <a:gd name="connsiteY8" fmla="*/ 878286 h 2242867"/>
              <a:gd name="connsiteX9" fmla="*/ 932486 w 2266134"/>
              <a:gd name="connsiteY9" fmla="*/ 338163 h 2242867"/>
              <a:gd name="connsiteX0" fmla="*/ 925646 w 2259294"/>
              <a:gd name="connsiteY0" fmla="*/ 338163 h 2242867"/>
              <a:gd name="connsiteX1" fmla="*/ 0 w 2259294"/>
              <a:gd name="connsiteY1" fmla="*/ 25 h 2242867"/>
              <a:gd name="connsiteX2" fmla="*/ 112845 w 2259294"/>
              <a:gd name="connsiteY2" fmla="*/ 354106 h 2242867"/>
              <a:gd name="connsiteX3" fmla="*/ 280592 w 2259294"/>
              <a:gd name="connsiteY3" fmla="*/ 908743 h 2242867"/>
              <a:gd name="connsiteX4" fmla="*/ 730298 w 2259294"/>
              <a:gd name="connsiteY4" fmla="*/ 1448388 h 2242867"/>
              <a:gd name="connsiteX5" fmla="*/ 1403904 w 2259294"/>
              <a:gd name="connsiteY5" fmla="*/ 1914036 h 2242867"/>
              <a:gd name="connsiteX6" fmla="*/ 2259294 w 2259294"/>
              <a:gd name="connsiteY6" fmla="*/ 2242867 h 2242867"/>
              <a:gd name="connsiteX7" fmla="*/ 2109392 w 2259294"/>
              <a:gd name="connsiteY7" fmla="*/ 1583299 h 2242867"/>
              <a:gd name="connsiteX8" fmla="*/ 1600679 w 2259294"/>
              <a:gd name="connsiteY8" fmla="*/ 878286 h 2242867"/>
              <a:gd name="connsiteX9" fmla="*/ 925646 w 2259294"/>
              <a:gd name="connsiteY9" fmla="*/ 338163 h 2242867"/>
              <a:gd name="connsiteX0" fmla="*/ 925646 w 2259294"/>
              <a:gd name="connsiteY0" fmla="*/ 338163 h 2242867"/>
              <a:gd name="connsiteX1" fmla="*/ 0 w 2259294"/>
              <a:gd name="connsiteY1" fmla="*/ 25 h 2242867"/>
              <a:gd name="connsiteX2" fmla="*/ 112845 w 2259294"/>
              <a:gd name="connsiteY2" fmla="*/ 354106 h 2242867"/>
              <a:gd name="connsiteX3" fmla="*/ 367677 w 2259294"/>
              <a:gd name="connsiteY3" fmla="*/ 894229 h 2242867"/>
              <a:gd name="connsiteX4" fmla="*/ 730298 w 2259294"/>
              <a:gd name="connsiteY4" fmla="*/ 1448388 h 2242867"/>
              <a:gd name="connsiteX5" fmla="*/ 1403904 w 2259294"/>
              <a:gd name="connsiteY5" fmla="*/ 1914036 h 2242867"/>
              <a:gd name="connsiteX6" fmla="*/ 2259294 w 2259294"/>
              <a:gd name="connsiteY6" fmla="*/ 2242867 h 2242867"/>
              <a:gd name="connsiteX7" fmla="*/ 2109392 w 2259294"/>
              <a:gd name="connsiteY7" fmla="*/ 1583299 h 2242867"/>
              <a:gd name="connsiteX8" fmla="*/ 1600679 w 2259294"/>
              <a:gd name="connsiteY8" fmla="*/ 878286 h 2242867"/>
              <a:gd name="connsiteX9" fmla="*/ 925646 w 2259294"/>
              <a:gd name="connsiteY9" fmla="*/ 338163 h 224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59294" h="2242867">
                <a:moveTo>
                  <a:pt x="925646" y="338163"/>
                </a:moveTo>
                <a:cubicBezTo>
                  <a:pt x="654028" y="206301"/>
                  <a:pt x="149981" y="-2632"/>
                  <a:pt x="0" y="25"/>
                </a:cubicBezTo>
                <a:cubicBezTo>
                  <a:pt x="7495" y="64982"/>
                  <a:pt x="53747" y="212171"/>
                  <a:pt x="112845" y="354106"/>
                </a:cubicBezTo>
                <a:cubicBezTo>
                  <a:pt x="165310" y="494014"/>
                  <a:pt x="252752" y="721842"/>
                  <a:pt x="367677" y="894229"/>
                </a:cubicBezTo>
                <a:lnTo>
                  <a:pt x="730298" y="1448388"/>
                </a:lnTo>
                <a:lnTo>
                  <a:pt x="1403904" y="1914036"/>
                </a:lnTo>
                <a:lnTo>
                  <a:pt x="2259294" y="2242867"/>
                </a:lnTo>
                <a:lnTo>
                  <a:pt x="2109392" y="1583299"/>
                </a:lnTo>
                <a:lnTo>
                  <a:pt x="1600679" y="878286"/>
                </a:lnTo>
                <a:lnTo>
                  <a:pt x="925646" y="338163"/>
                </a:lnTo>
                <a:close/>
              </a:path>
            </a:pathLst>
          </a:custGeom>
          <a:pattFill prst="pct10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6" name="Egyenes összekötő 15"/>
          <p:cNvCxnSpPr/>
          <p:nvPr/>
        </p:nvCxnSpPr>
        <p:spPr>
          <a:xfrm>
            <a:off x="971600" y="4257104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869904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3815904" y="4203104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3815904" y="3833772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 smtClean="0"/>
              <a:t>2</a:t>
            </a:r>
            <a:endParaRPr lang="hu-HU" dirty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994684" y="5165122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5535499" y="2258888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5466252" y="514014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5535499" y="482481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</a:t>
            </a:r>
            <a:endParaRPr lang="hu-HU" dirty="0"/>
          </a:p>
        </p:txBody>
      </p:sp>
      <p:sp>
        <p:nvSpPr>
          <p:cNvPr id="50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rc 6"/>
          <p:cNvSpPr>
            <a:spLocks/>
          </p:cNvSpPr>
          <p:nvPr/>
        </p:nvSpPr>
        <p:spPr bwMode="auto">
          <a:xfrm rot="10800000">
            <a:off x="2171204" y="286337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221627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rc 6"/>
          <p:cNvSpPr>
            <a:spLocks/>
          </p:cNvSpPr>
          <p:nvPr/>
        </p:nvSpPr>
        <p:spPr bwMode="auto">
          <a:xfrm rot="10800000">
            <a:off x="5747072" y="22048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446852" y="2979166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1509734" y="339496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6"/>
          <p:cNvSpPr>
            <a:spLocks/>
          </p:cNvSpPr>
          <p:nvPr/>
        </p:nvSpPr>
        <p:spPr bwMode="auto">
          <a:xfrm>
            <a:off x="611560" y="3753760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3728481" y="264766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19" y="213355"/>
            <a:ext cx="5730179" cy="163121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 </a:t>
            </a:r>
            <a:r>
              <a:rPr lang="hu-HU" sz="2000" b="1" dirty="0" smtClean="0"/>
              <a:t>TLH</a:t>
            </a:r>
            <a:r>
              <a:rPr lang="hu-HU" sz="2000" dirty="0" smtClean="0"/>
              <a:t> minden egyes pontja megfeleltethető egy pontnak a </a:t>
            </a:r>
            <a:r>
              <a:rPr lang="hu-HU" sz="2000" b="1" dirty="0" smtClean="0"/>
              <a:t>termelés szerződési görbéjén</a:t>
            </a:r>
            <a:r>
              <a:rPr lang="hu-HU" sz="2000" dirty="0" smtClean="0"/>
              <a:t>, de ugyanígy a termelés Edgeworth-dobozának nem hatékony (kezdeti) allokációi is megjelennek a termelési lehetőségek térképén, természetesen a TLH alatt.  </a:t>
            </a:r>
            <a:endParaRPr lang="hu-HU" sz="2000" dirty="0"/>
          </a:p>
        </p:txBody>
      </p:sp>
      <p:sp>
        <p:nvSpPr>
          <p:cNvPr id="42" name="Arc 6"/>
          <p:cNvSpPr>
            <a:spLocks/>
          </p:cNvSpPr>
          <p:nvPr/>
        </p:nvSpPr>
        <p:spPr bwMode="auto">
          <a:xfrm rot="10800000">
            <a:off x="4445000" y="2512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Arc 6"/>
          <p:cNvSpPr>
            <a:spLocks/>
          </p:cNvSpPr>
          <p:nvPr/>
        </p:nvSpPr>
        <p:spPr bwMode="auto">
          <a:xfrm>
            <a:off x="902234" y="4681834"/>
            <a:ext cx="1809569" cy="1277937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Szabadkézi sokszög 8"/>
          <p:cNvSpPr/>
          <p:nvPr/>
        </p:nvSpPr>
        <p:spPr>
          <a:xfrm>
            <a:off x="986971" y="2220686"/>
            <a:ext cx="7257143" cy="3889828"/>
          </a:xfrm>
          <a:custGeom>
            <a:avLst/>
            <a:gdLst>
              <a:gd name="connsiteX0" fmla="*/ 0 w 7257143"/>
              <a:gd name="connsiteY0" fmla="*/ 3889828 h 3889828"/>
              <a:gd name="connsiteX1" fmla="*/ 1248229 w 7257143"/>
              <a:gd name="connsiteY1" fmla="*/ 2873828 h 3889828"/>
              <a:gd name="connsiteX2" fmla="*/ 2017486 w 7257143"/>
              <a:gd name="connsiteY2" fmla="*/ 2423885 h 3889828"/>
              <a:gd name="connsiteX3" fmla="*/ 2888343 w 7257143"/>
              <a:gd name="connsiteY3" fmla="*/ 2046514 h 3889828"/>
              <a:gd name="connsiteX4" fmla="*/ 3962400 w 7257143"/>
              <a:gd name="connsiteY4" fmla="*/ 1756228 h 3889828"/>
              <a:gd name="connsiteX5" fmla="*/ 5239658 w 7257143"/>
              <a:gd name="connsiteY5" fmla="*/ 1407885 h 3889828"/>
              <a:gd name="connsiteX6" fmla="*/ 7257143 w 7257143"/>
              <a:gd name="connsiteY6" fmla="*/ 0 h 38898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57143" h="3889828">
                <a:moveTo>
                  <a:pt x="0" y="3889828"/>
                </a:moveTo>
                <a:cubicBezTo>
                  <a:pt x="455990" y="3503990"/>
                  <a:pt x="911981" y="3118152"/>
                  <a:pt x="1248229" y="2873828"/>
                </a:cubicBezTo>
                <a:cubicBezTo>
                  <a:pt x="1584477" y="2629504"/>
                  <a:pt x="1744134" y="2561771"/>
                  <a:pt x="2017486" y="2423885"/>
                </a:cubicBezTo>
                <a:cubicBezTo>
                  <a:pt x="2290838" y="2285999"/>
                  <a:pt x="2564191" y="2157790"/>
                  <a:pt x="2888343" y="2046514"/>
                </a:cubicBezTo>
                <a:cubicBezTo>
                  <a:pt x="3212495" y="1935238"/>
                  <a:pt x="3962400" y="1756228"/>
                  <a:pt x="3962400" y="1756228"/>
                </a:cubicBezTo>
                <a:cubicBezTo>
                  <a:pt x="4354286" y="1649790"/>
                  <a:pt x="4690534" y="1700590"/>
                  <a:pt x="5239658" y="1407885"/>
                </a:cubicBezTo>
                <a:cubicBezTo>
                  <a:pt x="5788782" y="1115180"/>
                  <a:pt x="6522962" y="557590"/>
                  <a:pt x="7257143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7" name="Szövegdoboz 46"/>
          <p:cNvSpPr txBox="1"/>
          <p:nvPr/>
        </p:nvSpPr>
        <p:spPr>
          <a:xfrm>
            <a:off x="6420115" y="246299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Szerződési görbe</a:t>
            </a:r>
            <a:endParaRPr lang="hu-HU" dirty="0"/>
          </a:p>
        </p:txBody>
      </p:sp>
      <p:sp>
        <p:nvSpPr>
          <p:cNvPr id="61" name="Szövegdoboz 60"/>
          <p:cNvSpPr txBox="1"/>
          <p:nvPr/>
        </p:nvSpPr>
        <p:spPr>
          <a:xfrm>
            <a:off x="1963421" y="2236212"/>
            <a:ext cx="19604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Egy Pareto-hatékony elosztás</a:t>
            </a:r>
            <a:endParaRPr lang="hu-HU" dirty="0"/>
          </a:p>
        </p:txBody>
      </p:sp>
      <p:cxnSp>
        <p:nvCxnSpPr>
          <p:cNvPr id="13" name="Egyenes összekötő nyíllal 12"/>
          <p:cNvCxnSpPr>
            <a:stCxn id="61" idx="2"/>
          </p:cNvCxnSpPr>
          <p:nvPr/>
        </p:nvCxnSpPr>
        <p:spPr>
          <a:xfrm>
            <a:off x="2943663" y="2882543"/>
            <a:ext cx="872241" cy="12587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Egyenes összekötő nyíllal 14"/>
          <p:cNvCxnSpPr/>
          <p:nvPr/>
        </p:nvCxnSpPr>
        <p:spPr>
          <a:xfrm flipH="1" flipV="1">
            <a:off x="4355976" y="4672900"/>
            <a:ext cx="1914928" cy="8621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H="1" flipV="1">
            <a:off x="1963421" y="3163372"/>
            <a:ext cx="1258206" cy="5903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övegdoboz 62"/>
          <p:cNvSpPr txBox="1"/>
          <p:nvPr/>
        </p:nvSpPr>
        <p:spPr>
          <a:xfrm>
            <a:off x="7884368" y="609270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K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67" name="Szövegdoboz 66"/>
          <p:cNvSpPr txBox="1"/>
          <p:nvPr/>
        </p:nvSpPr>
        <p:spPr>
          <a:xfrm>
            <a:off x="6270904" y="5211875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rizs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sp>
        <p:nvSpPr>
          <p:cNvPr id="68" name="Szövegdoboz 67"/>
          <p:cNvSpPr txBox="1"/>
          <p:nvPr/>
        </p:nvSpPr>
        <p:spPr>
          <a:xfrm>
            <a:off x="986971" y="2840207"/>
            <a:ext cx="13754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zab egy </a:t>
            </a:r>
            <a:r>
              <a:rPr lang="hu-HU" dirty="0" err="1" smtClean="0"/>
              <a:t>isoquantja</a:t>
            </a:r>
            <a:endParaRPr lang="hu-HU" dirty="0"/>
          </a:p>
        </p:txBody>
      </p:sp>
      <p:sp>
        <p:nvSpPr>
          <p:cNvPr id="69" name="Szövegdoboz 68"/>
          <p:cNvSpPr txBox="1"/>
          <p:nvPr/>
        </p:nvSpPr>
        <p:spPr>
          <a:xfrm>
            <a:off x="431191" y="223621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rizs</a:t>
            </a:r>
            <a:endParaRPr lang="hu-HU" dirty="0"/>
          </a:p>
        </p:txBody>
      </p:sp>
      <p:sp>
        <p:nvSpPr>
          <p:cNvPr id="70" name="Szövegdoboz 69"/>
          <p:cNvSpPr txBox="1"/>
          <p:nvPr/>
        </p:nvSpPr>
        <p:spPr>
          <a:xfrm>
            <a:off x="948125" y="1795921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</a:t>
            </a:r>
            <a:r>
              <a:rPr lang="hu-HU" baseline="-25000" dirty="0" smtClean="0"/>
              <a:t>zab</a:t>
            </a:r>
            <a:endParaRPr lang="hu-HU" baseline="-25000" dirty="0"/>
          </a:p>
        </p:txBody>
      </p:sp>
      <p:sp>
        <p:nvSpPr>
          <p:cNvPr id="71" name="Szövegdoboz 70"/>
          <p:cNvSpPr txBox="1"/>
          <p:nvPr/>
        </p:nvSpPr>
        <p:spPr>
          <a:xfrm>
            <a:off x="8198342" y="5638724"/>
            <a:ext cx="694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L</a:t>
            </a:r>
            <a:r>
              <a:rPr lang="hu-HU" baseline="-25000" dirty="0" err="1" smtClean="0"/>
              <a:t>zab</a:t>
            </a:r>
            <a:endParaRPr lang="hu-HU" baseline="-25000" dirty="0"/>
          </a:p>
        </p:txBody>
      </p:sp>
      <p:sp>
        <p:nvSpPr>
          <p:cNvPr id="72" name="Szövegdoboz 71"/>
          <p:cNvSpPr txBox="1"/>
          <p:nvPr/>
        </p:nvSpPr>
        <p:spPr>
          <a:xfrm>
            <a:off x="508501" y="6008056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rizs</a:t>
            </a:r>
            <a:endParaRPr lang="hu-HU" dirty="0"/>
          </a:p>
        </p:txBody>
      </p:sp>
      <p:sp>
        <p:nvSpPr>
          <p:cNvPr id="73" name="Szövegdoboz 72"/>
          <p:cNvSpPr txBox="1"/>
          <p:nvPr/>
        </p:nvSpPr>
        <p:spPr>
          <a:xfrm>
            <a:off x="8242717" y="1848575"/>
            <a:ext cx="52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zab</a:t>
            </a:r>
            <a:endParaRPr lang="hu-HU" dirty="0"/>
          </a:p>
        </p:txBody>
      </p:sp>
      <p:sp>
        <p:nvSpPr>
          <p:cNvPr id="79" name="Szövegdoboz 78"/>
          <p:cNvSpPr txBox="1"/>
          <p:nvPr/>
        </p:nvSpPr>
        <p:spPr>
          <a:xfrm>
            <a:off x="2820124" y="4257104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1</a:t>
            </a:r>
            <a:endParaRPr lang="hu-HU" dirty="0"/>
          </a:p>
        </p:txBody>
      </p:sp>
      <p:sp>
        <p:nvSpPr>
          <p:cNvPr id="80" name="Szövegdoboz 79"/>
          <p:cNvSpPr txBox="1"/>
          <p:nvPr/>
        </p:nvSpPr>
        <p:spPr>
          <a:xfrm>
            <a:off x="4771191" y="3626440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3</a:t>
            </a:r>
            <a:endParaRPr lang="hu-HU" dirty="0"/>
          </a:p>
        </p:txBody>
      </p:sp>
      <p:sp>
        <p:nvSpPr>
          <p:cNvPr id="81" name="Szövegdoboz 80"/>
          <p:cNvSpPr txBox="1"/>
          <p:nvPr/>
        </p:nvSpPr>
        <p:spPr>
          <a:xfrm>
            <a:off x="6067780" y="3233305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4</a:t>
            </a:r>
            <a:endParaRPr lang="hu-HU" dirty="0"/>
          </a:p>
        </p:txBody>
      </p:sp>
      <p:sp>
        <p:nvSpPr>
          <p:cNvPr id="82" name="Szövegdoboz 81"/>
          <p:cNvSpPr txBox="1"/>
          <p:nvPr/>
        </p:nvSpPr>
        <p:spPr>
          <a:xfrm>
            <a:off x="2089929" y="4684115"/>
            <a:ext cx="6161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/>
              <a:t>0</a:t>
            </a:r>
            <a:endParaRPr lang="hu-HU" dirty="0"/>
          </a:p>
        </p:txBody>
      </p:sp>
      <p:sp>
        <p:nvSpPr>
          <p:cNvPr id="62" name="Line 4"/>
          <p:cNvSpPr>
            <a:spLocks noChangeAspect="1" noChangeShapeType="1"/>
          </p:cNvSpPr>
          <p:nvPr/>
        </p:nvSpPr>
        <p:spPr bwMode="auto">
          <a:xfrm flipV="1">
            <a:off x="6340809" y="405983"/>
            <a:ext cx="0" cy="12923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>
            <a:off x="6322992" y="1713502"/>
            <a:ext cx="131673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6" name="Arc 16"/>
          <p:cNvSpPr>
            <a:spLocks noChangeAspect="1"/>
          </p:cNvSpPr>
          <p:nvPr/>
        </p:nvSpPr>
        <p:spPr bwMode="auto">
          <a:xfrm>
            <a:off x="6353084" y="771743"/>
            <a:ext cx="877824" cy="926592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4" name="Line 34"/>
          <p:cNvSpPr>
            <a:spLocks noChangeAspect="1" noChangeShapeType="1"/>
          </p:cNvSpPr>
          <p:nvPr/>
        </p:nvSpPr>
        <p:spPr bwMode="auto">
          <a:xfrm flipH="1">
            <a:off x="6837360" y="1235039"/>
            <a:ext cx="28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stealth"/>
            <a:tailEnd type="none"/>
          </a:ln>
        </p:spPr>
        <p:txBody>
          <a:bodyPr/>
          <a:lstStyle/>
          <a:p>
            <a:endParaRPr lang="hu-HU"/>
          </a:p>
        </p:txBody>
      </p:sp>
      <p:sp>
        <p:nvSpPr>
          <p:cNvPr id="86" name="Szövegdoboz 85"/>
          <p:cNvSpPr txBox="1"/>
          <p:nvPr/>
        </p:nvSpPr>
        <p:spPr>
          <a:xfrm>
            <a:off x="7572243" y="1475239"/>
            <a:ext cx="10438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rizs</a:t>
            </a:r>
            <a:endParaRPr lang="hu-HU" dirty="0"/>
          </a:p>
        </p:txBody>
      </p:sp>
      <p:sp>
        <p:nvSpPr>
          <p:cNvPr id="87" name="Szövegdoboz 86"/>
          <p:cNvSpPr txBox="1"/>
          <p:nvPr/>
        </p:nvSpPr>
        <p:spPr>
          <a:xfrm>
            <a:off x="6110829" y="60903"/>
            <a:ext cx="521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zab</a:t>
            </a:r>
            <a:endParaRPr lang="hu-HU" dirty="0"/>
          </a:p>
        </p:txBody>
      </p:sp>
      <p:sp>
        <p:nvSpPr>
          <p:cNvPr id="88" name="Line 34"/>
          <p:cNvSpPr>
            <a:spLocks noChangeAspect="1" noChangeShapeType="1"/>
          </p:cNvSpPr>
          <p:nvPr/>
        </p:nvSpPr>
        <p:spPr bwMode="auto">
          <a:xfrm flipH="1">
            <a:off x="6823262" y="1235039"/>
            <a:ext cx="288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stealth"/>
            <a:tailEnd type="none"/>
          </a:ln>
        </p:spPr>
        <p:txBody>
          <a:bodyPr/>
          <a:lstStyle/>
          <a:p>
            <a:endParaRPr lang="hu-HU"/>
          </a:p>
        </p:txBody>
      </p:sp>
      <p:cxnSp>
        <p:nvCxnSpPr>
          <p:cNvPr id="6" name="Egyenes összekötő nyíllal 5"/>
          <p:cNvCxnSpPr/>
          <p:nvPr/>
        </p:nvCxnSpPr>
        <p:spPr>
          <a:xfrm flipV="1">
            <a:off x="6837360" y="935570"/>
            <a:ext cx="0" cy="326319"/>
          </a:xfrm>
          <a:prstGeom prst="straightConnector1">
            <a:avLst/>
          </a:prstGeom>
          <a:ln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Szövegdoboz 88"/>
          <p:cNvSpPr txBox="1"/>
          <p:nvPr/>
        </p:nvSpPr>
        <p:spPr>
          <a:xfrm>
            <a:off x="6295028" y="1105907"/>
            <a:ext cx="665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B’=</a:t>
            </a:r>
            <a:r>
              <a:rPr lang="hu-HU" dirty="0" err="1" smtClean="0"/>
              <a:t>B</a:t>
            </a:r>
            <a:endParaRPr lang="hu-HU" dirty="0"/>
          </a:p>
        </p:txBody>
      </p:sp>
      <p:sp>
        <p:nvSpPr>
          <p:cNvPr id="90" name="Szövegdoboz 89"/>
          <p:cNvSpPr txBox="1"/>
          <p:nvPr/>
        </p:nvSpPr>
        <p:spPr>
          <a:xfrm>
            <a:off x="6679631" y="587077"/>
            <a:ext cx="44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 smtClean="0"/>
              <a:t>2</a:t>
            </a:r>
            <a:endParaRPr lang="hu-HU" dirty="0"/>
          </a:p>
        </p:txBody>
      </p:sp>
      <p:sp>
        <p:nvSpPr>
          <p:cNvPr id="91" name="Szövegdoboz 90"/>
          <p:cNvSpPr txBox="1"/>
          <p:nvPr/>
        </p:nvSpPr>
        <p:spPr>
          <a:xfrm>
            <a:off x="7072671" y="949152"/>
            <a:ext cx="4457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E</a:t>
            </a:r>
            <a:r>
              <a:rPr lang="hu-HU" baseline="-25000" dirty="0" smtClean="0"/>
              <a:t>3</a:t>
            </a:r>
            <a:endParaRPr lang="hu-HU" dirty="0"/>
          </a:p>
        </p:txBody>
      </p:sp>
      <p:sp>
        <p:nvSpPr>
          <p:cNvPr id="92" name="Szövegdoboz 91"/>
          <p:cNvSpPr txBox="1"/>
          <p:nvPr/>
        </p:nvSpPr>
        <p:spPr>
          <a:xfrm>
            <a:off x="3164618" y="2739997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B’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6200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TLH és a csere Edgeworth-dobozának kapcsolata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 termelési </a:t>
            </a:r>
            <a:r>
              <a:rPr lang="hu-HU" dirty="0" err="1" smtClean="0"/>
              <a:t>Edgeworth-doboz</a:t>
            </a:r>
            <a:r>
              <a:rPr lang="hu-HU" dirty="0" smtClean="0"/>
              <a:t> és a termelési lehetőségek halmaza közötti kapcsolat felismerése után nézzük meg a megvalósítható fogyasztói kosarak közül történő választást.</a:t>
            </a:r>
          </a:p>
          <a:p>
            <a:r>
              <a:rPr lang="hu-HU" dirty="0" smtClean="0"/>
              <a:t>Válasszunk ki egy tetszőleges Z pontot a transzformációs görbén. A ponthoz tartozó koordináták jelzik a két termékből megtermelt, a csere és a fogyasztás céljára rendelkezésre álló rizs- és zabmennyiséget.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422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termelési lehetőségek határa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191000" y="1600201"/>
            <a:ext cx="4773488" cy="42050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dirty="0" smtClean="0"/>
              <a:t>A termelési lehetőségek határa (avagy transzformációs görbe) azt fejezi ki, hogy valamely gazdaság bizonyos javakból mennyit képes előállítani, a rendelkezésre álló inputtényezők felhasználásával, különböző tényező összetételű, hatékony termelési eljárások során.</a:t>
            </a:r>
          </a:p>
          <a:p>
            <a:pPr marL="0" indent="0">
              <a:buNone/>
            </a:pPr>
            <a:endParaRPr lang="hu-HU" dirty="0" smtClean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3716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191000" y="6096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X termék (pl. rizs)</a:t>
            </a:r>
            <a:endParaRPr lang="hu-HU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 rot="-5400000">
            <a:off x="114300" y="2368034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Y termék (pl. zab)</a:t>
            </a:r>
            <a:endParaRPr lang="hu-HU" dirty="0"/>
          </a:p>
        </p:txBody>
      </p:sp>
      <p:sp>
        <p:nvSpPr>
          <p:cNvPr id="8" name="Arc 16"/>
          <p:cNvSpPr>
            <a:spLocks/>
          </p:cNvSpPr>
          <p:nvPr/>
        </p:nvSpPr>
        <p:spPr bwMode="auto">
          <a:xfrm>
            <a:off x="1371600" y="31242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20"/>
          <p:cNvSpPr>
            <a:spLocks noChangeArrowheads="1"/>
          </p:cNvSpPr>
          <p:nvPr/>
        </p:nvSpPr>
        <p:spPr bwMode="auto">
          <a:xfrm>
            <a:off x="3048000" y="37338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0" name="Oval 22"/>
          <p:cNvSpPr>
            <a:spLocks noChangeArrowheads="1"/>
          </p:cNvSpPr>
          <p:nvPr/>
        </p:nvSpPr>
        <p:spPr bwMode="auto">
          <a:xfrm>
            <a:off x="2590800" y="44958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Oval 23"/>
          <p:cNvSpPr>
            <a:spLocks noChangeArrowheads="1"/>
          </p:cNvSpPr>
          <p:nvPr/>
        </p:nvSpPr>
        <p:spPr bwMode="auto">
          <a:xfrm>
            <a:off x="3657600" y="34290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Text Box 24"/>
          <p:cNvSpPr txBox="1">
            <a:spLocks noChangeArrowheads="1"/>
          </p:cNvSpPr>
          <p:nvPr/>
        </p:nvSpPr>
        <p:spPr bwMode="auto">
          <a:xfrm>
            <a:off x="2590800" y="4343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D</a:t>
            </a:r>
          </a:p>
        </p:txBody>
      </p: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3048000" y="35814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E</a:t>
            </a:r>
          </a:p>
        </p:txBody>
      </p:sp>
      <p:sp>
        <p:nvSpPr>
          <p:cNvPr id="14" name="Text Box 26"/>
          <p:cNvSpPr txBox="1">
            <a:spLocks noChangeArrowheads="1"/>
          </p:cNvSpPr>
          <p:nvPr/>
        </p:nvSpPr>
        <p:spPr bwMode="auto">
          <a:xfrm>
            <a:off x="3657600" y="3276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G</a:t>
            </a:r>
          </a:p>
        </p:txBody>
      </p:sp>
      <p:sp>
        <p:nvSpPr>
          <p:cNvPr id="15" name="Oval 28"/>
          <p:cNvSpPr>
            <a:spLocks noChangeArrowheads="1"/>
          </p:cNvSpPr>
          <p:nvPr/>
        </p:nvSpPr>
        <p:spPr bwMode="auto">
          <a:xfrm>
            <a:off x="3505200" y="4191000"/>
            <a:ext cx="46038" cy="4603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3505200" y="403860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/>
              <a:t>F</a:t>
            </a:r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>
            <a:off x="1371600" y="41910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8" name="Line 32"/>
          <p:cNvSpPr>
            <a:spLocks noChangeShapeType="1"/>
          </p:cNvSpPr>
          <p:nvPr/>
        </p:nvSpPr>
        <p:spPr bwMode="auto">
          <a:xfrm flipH="1">
            <a:off x="1371600" y="37338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19" name="Line 33"/>
          <p:cNvSpPr>
            <a:spLocks noChangeShapeType="1"/>
          </p:cNvSpPr>
          <p:nvPr/>
        </p:nvSpPr>
        <p:spPr bwMode="auto">
          <a:xfrm>
            <a:off x="3048000" y="373380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0" name="Line 34"/>
          <p:cNvSpPr>
            <a:spLocks noChangeShapeType="1"/>
          </p:cNvSpPr>
          <p:nvPr/>
        </p:nvSpPr>
        <p:spPr bwMode="auto">
          <a:xfrm>
            <a:off x="3505200" y="4191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1" name="AutoShape 35"/>
          <p:cNvSpPr>
            <a:spLocks noChangeArrowheads="1"/>
          </p:cNvSpPr>
          <p:nvPr/>
        </p:nvSpPr>
        <p:spPr bwMode="auto">
          <a:xfrm>
            <a:off x="1143000" y="37338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AutoShape 37"/>
          <p:cNvSpPr>
            <a:spLocks noChangeArrowheads="1"/>
          </p:cNvSpPr>
          <p:nvPr/>
        </p:nvSpPr>
        <p:spPr bwMode="auto">
          <a:xfrm rot="-5400000">
            <a:off x="3200400" y="5943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3" name="Text Box 38"/>
          <p:cNvSpPr txBox="1">
            <a:spLocks noChangeArrowheads="1"/>
          </p:cNvSpPr>
          <p:nvPr/>
        </p:nvSpPr>
        <p:spPr bwMode="auto">
          <a:xfrm>
            <a:off x="762000" y="3733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err="1" smtClean="0">
                <a:latin typeface="Symbol" pitchFamily="18" charset="2"/>
              </a:rPr>
              <a:t>D</a:t>
            </a:r>
            <a:r>
              <a:rPr lang="hu-HU" sz="1600" dirty="0" err="1"/>
              <a:t>y</a:t>
            </a:r>
            <a:endParaRPr lang="hu-HU" sz="1600" dirty="0"/>
          </a:p>
        </p:txBody>
      </p:sp>
      <p:sp>
        <p:nvSpPr>
          <p:cNvPr id="24" name="Text Box 39"/>
          <p:cNvSpPr txBox="1">
            <a:spLocks noChangeArrowheads="1"/>
          </p:cNvSpPr>
          <p:nvPr/>
        </p:nvSpPr>
        <p:spPr bwMode="auto">
          <a:xfrm>
            <a:off x="3048000" y="62484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err="1" smtClean="0">
                <a:latin typeface="Symbol" pitchFamily="18" charset="2"/>
              </a:rPr>
              <a:t>D</a:t>
            </a:r>
            <a:r>
              <a:rPr lang="hu-HU" sz="1600" dirty="0" err="1"/>
              <a:t>x</a:t>
            </a:r>
            <a:endParaRPr lang="hu-HU" sz="1600" dirty="0"/>
          </a:p>
        </p:txBody>
      </p:sp>
      <p:sp>
        <p:nvSpPr>
          <p:cNvPr id="25" name="Téglalap 24"/>
          <p:cNvSpPr/>
          <p:nvPr/>
        </p:nvSpPr>
        <p:spPr>
          <a:xfrm>
            <a:off x="1909699" y="1412776"/>
            <a:ext cx="1296144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Ismétlés</a:t>
            </a:r>
            <a:endParaRPr lang="hu-HU" dirty="0"/>
          </a:p>
        </p:txBody>
      </p:sp>
      <p:sp>
        <p:nvSpPr>
          <p:cNvPr id="26" name="Szövegdoboz 25"/>
          <p:cNvSpPr txBox="1"/>
          <p:nvPr/>
        </p:nvSpPr>
        <p:spPr>
          <a:xfrm>
            <a:off x="1835696" y="2348880"/>
            <a:ext cx="1593304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TLH két termék esetében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30381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TLH és a csere </a:t>
            </a:r>
            <a:r>
              <a:rPr lang="hu-HU" dirty="0" err="1" smtClean="0"/>
              <a:t>Edgeworth-doboza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74596" y="2420888"/>
            <a:ext cx="6204607" cy="3284662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u-HU" sz="2800" dirty="0" smtClean="0"/>
              <a:t>A csere vizsgálatából már tudjuk, hogy a Pareto-hatékony végső allokáció esetén MRS</a:t>
            </a:r>
            <a:r>
              <a:rPr lang="hu-HU" sz="2800" baseline="-25000" dirty="0" smtClean="0"/>
              <a:t>A</a:t>
            </a:r>
            <a:r>
              <a:rPr lang="hu-HU" sz="2800" dirty="0" smtClean="0"/>
              <a:t>=MRS</a:t>
            </a:r>
            <a:r>
              <a:rPr lang="hu-HU" sz="2800" baseline="-25000" dirty="0" smtClean="0"/>
              <a:t>B</a:t>
            </a:r>
            <a:r>
              <a:rPr lang="hu-HU" sz="2800" dirty="0" smtClean="0"/>
              <a:t>, </a:t>
            </a:r>
          </a:p>
          <a:p>
            <a:pPr marL="0" indent="0" algn="r">
              <a:buNone/>
            </a:pPr>
            <a:r>
              <a:rPr lang="hu-HU" sz="2800" dirty="0"/>
              <a:t>a</a:t>
            </a:r>
            <a:r>
              <a:rPr lang="hu-HU" sz="2800" dirty="0" smtClean="0"/>
              <a:t>zaz a szerződési görbe </a:t>
            </a:r>
            <a:r>
              <a:rPr lang="hu-HU" sz="2800" b="1" dirty="0" smtClean="0"/>
              <a:t>minden</a:t>
            </a:r>
            <a:r>
              <a:rPr lang="hu-HU" sz="2800" dirty="0" smtClean="0"/>
              <a:t>       pontja </a:t>
            </a:r>
            <a:r>
              <a:rPr lang="hu-HU" sz="2800" dirty="0" err="1" smtClean="0"/>
              <a:t>Pareto-optimális</a:t>
            </a:r>
            <a:r>
              <a:rPr lang="hu-HU" sz="2800" dirty="0" smtClean="0"/>
              <a:t> a </a:t>
            </a:r>
            <a:r>
              <a:rPr lang="hu-HU" sz="2800" b="1" dirty="0" smtClean="0"/>
              <a:t>csere</a:t>
            </a:r>
            <a:r>
              <a:rPr lang="hu-HU" sz="2800" dirty="0" smtClean="0"/>
              <a:t> szempontjából.</a:t>
            </a:r>
            <a:endParaRPr lang="hu-HU" sz="2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3716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-5400000">
            <a:off x="114300" y="2368034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Y termék (pl. zab)</a:t>
            </a:r>
            <a:endParaRPr lang="hu-HU" dirty="0"/>
          </a:p>
        </p:txBody>
      </p:sp>
      <p:sp>
        <p:nvSpPr>
          <p:cNvPr id="7" name="Arc 16"/>
          <p:cNvSpPr>
            <a:spLocks/>
          </p:cNvSpPr>
          <p:nvPr/>
        </p:nvSpPr>
        <p:spPr bwMode="auto">
          <a:xfrm>
            <a:off x="1371600" y="31242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3172734" y="3856037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3190877" y="362585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/>
              <a:t>Z</a:t>
            </a:r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191000" y="6096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X termék (pl. rizs)</a:t>
            </a:r>
            <a:endParaRPr lang="hu-HU" dirty="0"/>
          </a:p>
        </p:txBody>
      </p:sp>
      <p:sp>
        <p:nvSpPr>
          <p:cNvPr id="10" name="Téglalap 9"/>
          <p:cNvSpPr/>
          <p:nvPr/>
        </p:nvSpPr>
        <p:spPr>
          <a:xfrm>
            <a:off x="1392464" y="3880303"/>
            <a:ext cx="1834243" cy="21637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28" name="Egyenes összekötő 27"/>
          <p:cNvCxnSpPr/>
          <p:nvPr/>
        </p:nvCxnSpPr>
        <p:spPr>
          <a:xfrm flipV="1">
            <a:off x="1392464" y="3890217"/>
            <a:ext cx="1780277" cy="2129583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rc 6"/>
          <p:cNvSpPr>
            <a:spLocks/>
          </p:cNvSpPr>
          <p:nvPr/>
        </p:nvSpPr>
        <p:spPr bwMode="auto">
          <a:xfrm rot="10800000">
            <a:off x="2482194" y="4122481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rc 6"/>
          <p:cNvSpPr>
            <a:spLocks/>
          </p:cNvSpPr>
          <p:nvPr/>
        </p:nvSpPr>
        <p:spPr bwMode="auto">
          <a:xfrm rot="10800000">
            <a:off x="2075054" y="4497793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rc 6"/>
          <p:cNvSpPr>
            <a:spLocks/>
          </p:cNvSpPr>
          <p:nvPr/>
        </p:nvSpPr>
        <p:spPr bwMode="auto">
          <a:xfrm rot="10800000">
            <a:off x="1814047" y="4962184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rc 6"/>
          <p:cNvSpPr>
            <a:spLocks/>
          </p:cNvSpPr>
          <p:nvPr/>
        </p:nvSpPr>
        <p:spPr bwMode="auto">
          <a:xfrm>
            <a:off x="2105237" y="4345393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Arc 6"/>
          <p:cNvSpPr>
            <a:spLocks/>
          </p:cNvSpPr>
          <p:nvPr/>
        </p:nvSpPr>
        <p:spPr bwMode="auto">
          <a:xfrm>
            <a:off x="1740354" y="4795269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7" name="Arc 6"/>
          <p:cNvSpPr>
            <a:spLocks/>
          </p:cNvSpPr>
          <p:nvPr/>
        </p:nvSpPr>
        <p:spPr bwMode="auto">
          <a:xfrm>
            <a:off x="1382745" y="5108814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Téglalap 17"/>
          <p:cNvSpPr/>
          <p:nvPr/>
        </p:nvSpPr>
        <p:spPr>
          <a:xfrm>
            <a:off x="1703724" y="1167705"/>
            <a:ext cx="705678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hu-HU" sz="2800" dirty="0" smtClean="0"/>
              <a:t>Ezzel meghatározódott a csere Edgeworth-dobozának mérete is, amelyet a szemléltetés céljából a </a:t>
            </a:r>
            <a:r>
              <a:rPr lang="hu-HU" sz="2800" dirty="0" err="1" smtClean="0"/>
              <a:t>TLH-val</a:t>
            </a:r>
            <a:r>
              <a:rPr lang="hu-HU" sz="2800" dirty="0" smtClean="0"/>
              <a:t> közös ábrán helyeztünk el.</a:t>
            </a:r>
          </a:p>
        </p:txBody>
      </p:sp>
    </p:spTree>
    <p:extLst>
      <p:ext uri="{BB962C8B-B14F-4D97-AF65-F5344CB8AC3E}">
        <p14:creationId xmlns:p14="http://schemas.microsoft.com/office/powerpoint/2010/main" val="292573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 és a csere </a:t>
            </a:r>
            <a:br>
              <a:rPr lang="hu-HU" dirty="0" smtClean="0"/>
            </a:br>
            <a:r>
              <a:rPr lang="hu-HU" dirty="0" smtClean="0"/>
              <a:t>együttes egyensúlya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Vajon van-e olyan kitüntetett pont a csere szerződési görbéjén, amely a termelést is bekapcsolva az elemzésbe Pareto-hatékony marad?</a:t>
            </a:r>
          </a:p>
          <a:p>
            <a:r>
              <a:rPr lang="hu-HU" dirty="0" smtClean="0"/>
              <a:t>Abban az esetben igen, ha létezik olyan pont, amire teljesül a következő feltétel:</a:t>
            </a:r>
          </a:p>
          <a:p>
            <a:pPr marL="0" indent="0" algn="ctr">
              <a:buNone/>
            </a:pPr>
            <a:r>
              <a:rPr lang="hu-HU" dirty="0" smtClean="0"/>
              <a:t>MRS</a:t>
            </a:r>
            <a:r>
              <a:rPr lang="hu-HU" baseline="-25000" dirty="0" smtClean="0"/>
              <a:t>A </a:t>
            </a:r>
            <a:r>
              <a:rPr lang="hu-HU" dirty="0" smtClean="0"/>
              <a:t>= MRS</a:t>
            </a:r>
            <a:r>
              <a:rPr lang="hu-HU" baseline="-25000" dirty="0" smtClean="0"/>
              <a:t>B</a:t>
            </a:r>
            <a:r>
              <a:rPr lang="hu-HU" dirty="0" smtClean="0"/>
              <a:t> = MRT</a:t>
            </a:r>
          </a:p>
          <a:p>
            <a:r>
              <a:rPr lang="hu-HU" dirty="0" smtClean="0"/>
              <a:t>Azaz a transzformációs görbe meredeksége is megegyezik az egymást érintő közömbösségi görbék meredekségével.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8965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err="1" smtClean="0"/>
              <a:t>Pareto-javítási</a:t>
            </a:r>
            <a:r>
              <a:rPr lang="hu-HU" dirty="0" smtClean="0"/>
              <a:t> lehetőségek a csere és a termelés együttes modelljében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25144"/>
          </a:xfrm>
        </p:spPr>
        <p:txBody>
          <a:bodyPr>
            <a:normAutofit/>
          </a:bodyPr>
          <a:lstStyle/>
          <a:p>
            <a:r>
              <a:rPr lang="hu-HU" sz="2650" dirty="0" smtClean="0"/>
              <a:t>Korábban a csere </a:t>
            </a:r>
            <a:r>
              <a:rPr lang="hu-HU" sz="2650" dirty="0" err="1" smtClean="0"/>
              <a:t>Edgeworth-dobozában</a:t>
            </a:r>
            <a:r>
              <a:rPr lang="hu-HU" sz="2650" dirty="0" smtClean="0"/>
              <a:t> csak a felek egymás közötti cseréje révén volt lehetőség a hatékonyság javítására, így amikor a két fogyasztó helyettesítési határaránya egyenlő lett egymással, további javításra nem volt mód, a résztvevők nem kereskedhettek tovább </a:t>
            </a:r>
            <a:r>
              <a:rPr lang="hu-HU" sz="2650" dirty="0" err="1" smtClean="0"/>
              <a:t>paretoi</a:t>
            </a:r>
            <a:r>
              <a:rPr lang="hu-HU" sz="2650" dirty="0" smtClean="0"/>
              <a:t> értelemben hatékonyan egymással.</a:t>
            </a:r>
          </a:p>
          <a:p>
            <a:r>
              <a:rPr lang="hu-HU" sz="2650" dirty="0" smtClean="0"/>
              <a:t>A termelés bekapcsolásával azonban az egyik jószágnak a másikkal való cseréjére van egy újabb lehetőség; </a:t>
            </a:r>
            <a:r>
              <a:rPr lang="hu-HU" sz="2650" dirty="0" err="1" smtClean="0"/>
              <a:t>mégpe-dig</a:t>
            </a:r>
            <a:r>
              <a:rPr lang="hu-HU" sz="2650" dirty="0" smtClean="0"/>
              <a:t> oly módon, hogy a termelésük változik meg, az egyik jószágból többet, a másikból kevesebbet állítanak elő. </a:t>
            </a:r>
            <a:endParaRPr lang="hu-HU" sz="2650" dirty="0"/>
          </a:p>
        </p:txBody>
      </p:sp>
    </p:spTree>
    <p:extLst>
      <p:ext uri="{BB962C8B-B14F-4D97-AF65-F5344CB8AC3E}">
        <p14:creationId xmlns:p14="http://schemas.microsoft.com/office/powerpoint/2010/main" val="15970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355"/>
            <a:ext cx="8229600" cy="947373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Pareto-javítás</a:t>
            </a:r>
            <a:r>
              <a:rPr lang="hu-HU" dirty="0" smtClean="0"/>
              <a:t> módja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0875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termelésben történő változtatás helyettesítési feltételeit a transzformációs határráta (MRT) fejezi ki, amely azt mutatja meg, hány egységről kell lemondanunk az egyik termékből, hogy a másikból egy egységgel növelhessük az aggregált készletet.</a:t>
            </a:r>
          </a:p>
          <a:p>
            <a:r>
              <a:rPr lang="hu-HU" dirty="0" smtClean="0"/>
              <a:t>A transzformáció persze közvetlenül nem a termékben, hanem az előállításukra fordított inputok elosztásában történik, de a cserélni szándékozó fogyasztó a közvetett eredményben, a termékek helyettesítési arányaiban gondolkodik.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1802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Pareto-javítás</a:t>
            </a:r>
            <a:r>
              <a:rPr lang="hu-HU" dirty="0" smtClean="0"/>
              <a:t> módja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Amennyiben a termelés transzformációs határrátája számszerűen eltér a fogyasztó helyettesítési határrátájától, akkor a fogyasztó helyzete tovább javítható a termelés átrendezésével. </a:t>
            </a:r>
          </a:p>
          <a:p>
            <a:r>
              <a:rPr lang="hu-HU" dirty="0" smtClean="0"/>
              <a:t>Az MRS és az MRT eltérése azt jelenti, hogy a fogyasztó más arányban akarja például a rizst zabra cserélni, mint amilyen arányban a termelésben a rizs zabra transzformálható.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5120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99392"/>
            <a:ext cx="8229600" cy="1008112"/>
          </a:xfrm>
        </p:spPr>
        <p:txBody>
          <a:bodyPr/>
          <a:lstStyle/>
          <a:p>
            <a:r>
              <a:rPr lang="hu-HU" dirty="0" smtClean="0"/>
              <a:t>Fiktív „számpélda”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908720"/>
            <a:ext cx="8208912" cy="5760640"/>
          </a:xfrm>
        </p:spPr>
        <p:txBody>
          <a:bodyPr>
            <a:normAutofit fontScale="92500" lnSpcReduction="10000"/>
          </a:bodyPr>
          <a:lstStyle/>
          <a:p>
            <a:r>
              <a:rPr lang="hu-HU" sz="2800" dirty="0" err="1" smtClean="0"/>
              <a:t>Tfh</a:t>
            </a:r>
            <a:r>
              <a:rPr lang="hu-HU" sz="2800" dirty="0" smtClean="0"/>
              <a:t>. a fogyasztók helyettesítési határrátája |MRS</a:t>
            </a:r>
            <a:r>
              <a:rPr lang="hu-HU" sz="2800" baseline="-25000" dirty="0" smtClean="0"/>
              <a:t>A</a:t>
            </a:r>
            <a:r>
              <a:rPr lang="hu-HU" sz="2800" dirty="0" smtClean="0"/>
              <a:t>|= =|MRS</a:t>
            </a:r>
            <a:r>
              <a:rPr lang="hu-HU" sz="2800" baseline="-25000" dirty="0" smtClean="0"/>
              <a:t>B</a:t>
            </a:r>
            <a:r>
              <a:rPr lang="hu-HU" sz="2800" dirty="0" smtClean="0"/>
              <a:t>| = |MRS| = 1, azaz egy fogyasztó legalább egy rizs kompenzációt igényel ahhoz, hogy ne romoljon a helyzete, ha le kellene mondania egy egységnyi zabról.</a:t>
            </a:r>
          </a:p>
          <a:p>
            <a:r>
              <a:rPr lang="hu-HU" sz="2800" dirty="0" smtClean="0"/>
              <a:t>Ugyanakkor legyen a termelés transzformációs rátája |MRT| = 3, azaz a zab egy egységének elhagyásával a társadalom három egységnyi rizst tud előállítani.</a:t>
            </a:r>
          </a:p>
          <a:p>
            <a:r>
              <a:rPr lang="hu-HU" sz="2800" dirty="0" smtClean="0"/>
              <a:t>Ebben a helyzetben lehetőség van mindenki számára előnyös, de legalábbis senki számára nem hátrányos átcsoportosításra. Csökkentsük egy egységgel a zab termelését, ami azzal jár, hogy ezt el kell vonnunk az egyik fogyasztótól. Így a rizstermelést 3 egységgel növelhetjük, amiből egy egységgel kompenzálhatjuk a fogyasztót, két egységet pedig szétoszthatunk.</a:t>
            </a:r>
          </a:p>
        </p:txBody>
      </p:sp>
    </p:spTree>
    <p:extLst>
      <p:ext uri="{BB962C8B-B14F-4D97-AF65-F5344CB8AC3E}">
        <p14:creationId xmlns:p14="http://schemas.microsoft.com/office/powerpoint/2010/main" val="2066317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Pareto-javítási</a:t>
            </a:r>
            <a:r>
              <a:rPr lang="hu-HU" dirty="0" smtClean="0"/>
              <a:t> lehetőségek határa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Ez az előnyös átcsoportosítási lehetőség mindaddig fennáll, amíg eltérés van a fogyasztók helyettesítési rátája és a termelés transzformációs rátája között, ám ez az eltérés az átcsoportosítások révén egyre kisebb lesz, mígnem a ráták kiegyenlítődnek.</a:t>
            </a:r>
          </a:p>
          <a:p>
            <a:r>
              <a:rPr lang="hu-HU" dirty="0" smtClean="0"/>
              <a:t>Ezen összefüggés felismerésével összefoglalható a termeléssel kibővített cseregazdaság hatékonyságának általános egyensúlyi feltétele.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8255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termeléssel kombinált </a:t>
            </a:r>
            <a:br>
              <a:rPr lang="hu-HU" dirty="0" smtClean="0"/>
            </a:br>
            <a:r>
              <a:rPr lang="hu-HU" dirty="0" smtClean="0"/>
              <a:t>cseregazdaság </a:t>
            </a:r>
            <a:r>
              <a:rPr lang="hu-HU" dirty="0" err="1" smtClean="0"/>
              <a:t>Pareto-optimuma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hu-HU" dirty="0" smtClean="0"/>
              <a:t>Egy gazdaság valamely végső allokációja akkor Pareto-hatékony, ha három hatékonysági feltételt egyidejűleg teljesít:</a:t>
            </a:r>
          </a:p>
          <a:p>
            <a:pPr marL="514350" indent="-514350">
              <a:buFont typeface="+mj-lt"/>
              <a:buAutoNum type="arabicPeriod"/>
            </a:pPr>
            <a:r>
              <a:rPr lang="hu-HU" dirty="0" smtClean="0"/>
              <a:t>a csere hatékonysági kritériumát:</a:t>
            </a:r>
          </a:p>
          <a:p>
            <a:pPr marL="0" indent="0" algn="ctr">
              <a:buNone/>
            </a:pPr>
            <a:r>
              <a:rPr lang="hu-HU" dirty="0" smtClean="0"/>
              <a:t>MRS</a:t>
            </a:r>
            <a:r>
              <a:rPr lang="hu-HU" baseline="-25000" dirty="0" smtClean="0"/>
              <a:t>A </a:t>
            </a:r>
            <a:r>
              <a:rPr lang="hu-HU" dirty="0" smtClean="0"/>
              <a:t>= MRS</a:t>
            </a:r>
            <a:r>
              <a:rPr lang="hu-HU" baseline="-25000" dirty="0" smtClean="0"/>
              <a:t>B</a:t>
            </a:r>
            <a:endParaRPr lang="hu-HU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hu-HU" dirty="0" smtClean="0"/>
              <a:t>a termelés hatékonysági kritériumát:</a:t>
            </a:r>
          </a:p>
          <a:p>
            <a:pPr marL="0" indent="0" algn="ctr">
              <a:buNone/>
            </a:pPr>
            <a:r>
              <a:rPr lang="hu-HU" dirty="0" err="1" smtClean="0"/>
              <a:t>MRTS</a:t>
            </a:r>
            <a:r>
              <a:rPr lang="hu-HU" baseline="-25000" dirty="0" err="1" smtClean="0"/>
              <a:t>rizs</a:t>
            </a:r>
            <a:r>
              <a:rPr lang="hu-HU" baseline="-25000" dirty="0" smtClean="0"/>
              <a:t> </a:t>
            </a:r>
            <a:r>
              <a:rPr lang="hu-HU" dirty="0" smtClean="0"/>
              <a:t>= </a:t>
            </a:r>
            <a:r>
              <a:rPr lang="hu-HU" dirty="0" err="1" smtClean="0"/>
              <a:t>MRTS</a:t>
            </a:r>
            <a:r>
              <a:rPr lang="hu-HU" baseline="-25000" dirty="0" err="1" smtClean="0"/>
              <a:t>zab</a:t>
            </a:r>
            <a:endParaRPr lang="hu-HU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hu-HU" dirty="0"/>
              <a:t>é</a:t>
            </a:r>
            <a:r>
              <a:rPr lang="hu-HU" dirty="0" smtClean="0"/>
              <a:t>s a termelés és a csere kombinált hatékonysági kritériumát: MRS</a:t>
            </a:r>
            <a:r>
              <a:rPr lang="hu-HU" baseline="-25000" dirty="0" smtClean="0"/>
              <a:t>A </a:t>
            </a:r>
            <a:r>
              <a:rPr lang="hu-HU" dirty="0" smtClean="0"/>
              <a:t>= MRS</a:t>
            </a:r>
            <a:r>
              <a:rPr lang="hu-HU" baseline="-25000" dirty="0" smtClean="0"/>
              <a:t>B</a:t>
            </a:r>
            <a:r>
              <a:rPr lang="hu-HU" dirty="0" smtClean="0"/>
              <a:t> = MRT</a:t>
            </a:r>
          </a:p>
          <a:p>
            <a:pPr marL="514350" indent="-514350">
              <a:buFont typeface="+mj-lt"/>
              <a:buAutoNum type="arabicPeriod" startAt="3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733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artalom helye 2"/>
          <p:cNvSpPr txBox="1">
            <a:spLocks/>
          </p:cNvSpPr>
          <p:nvPr/>
        </p:nvSpPr>
        <p:spPr>
          <a:xfrm>
            <a:off x="3131840" y="2697248"/>
            <a:ext cx="5673984" cy="3583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hu-HU" sz="2800" dirty="0" smtClean="0"/>
              <a:t>output-kombinációhoz tartozó csere </a:t>
            </a:r>
            <a:r>
              <a:rPr lang="hu-HU" sz="2800" dirty="0" err="1" smtClean="0"/>
              <a:t>Edgeworth-dobozához</a:t>
            </a:r>
            <a:r>
              <a:rPr lang="hu-HU" sz="2800" dirty="0" smtClean="0"/>
              <a:t> az előző     előadásban bemutatott módszerrel jutottunk. Ezt követően a doboz értelmezésével nyert szerződési görbén olyan pontot kerestünk, amelyre egyidejűleg érvényes mindhárom feltétel.</a:t>
            </a:r>
            <a:endParaRPr lang="hu-HU" sz="2800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gazdaság </a:t>
            </a:r>
            <a:r>
              <a:rPr lang="hu-HU" dirty="0" err="1" smtClean="0"/>
              <a:t>Pareto-optimuma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392465" y="1340769"/>
            <a:ext cx="7294335" cy="1584176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hu-HU" sz="2800" dirty="0" smtClean="0"/>
              <a:t>Az ábrán egy adott gazdaság egy (tetszőlegesen kiválasztott), elérhető </a:t>
            </a:r>
            <a:r>
              <a:rPr lang="hu-HU" sz="2800" dirty="0" err="1" smtClean="0"/>
              <a:t>Pareto-optimális</a:t>
            </a:r>
            <a:r>
              <a:rPr lang="hu-HU" sz="2800" dirty="0" smtClean="0"/>
              <a:t> állapotát jelöltük meg. Az S</a:t>
            </a:r>
            <a:r>
              <a:rPr lang="hu-HU" sz="2800" baseline="-25000" dirty="0" smtClean="0"/>
              <a:t>1</a:t>
            </a:r>
            <a:r>
              <a:rPr lang="hu-HU" sz="2800" dirty="0" smtClean="0"/>
              <a:t> ponttal jelzett (társadalmi) </a:t>
            </a:r>
            <a:endParaRPr lang="hu-HU" sz="2800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3716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-5400000">
            <a:off x="114300" y="2368034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Y termék (pl. zab)</a:t>
            </a:r>
            <a:endParaRPr lang="hu-HU" dirty="0"/>
          </a:p>
        </p:txBody>
      </p:sp>
      <p:sp>
        <p:nvSpPr>
          <p:cNvPr id="7" name="Arc 16"/>
          <p:cNvSpPr>
            <a:spLocks/>
          </p:cNvSpPr>
          <p:nvPr/>
        </p:nvSpPr>
        <p:spPr bwMode="auto">
          <a:xfrm>
            <a:off x="1371600" y="31242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2592048" y="3426619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498890" y="306705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smtClean="0"/>
              <a:t>S</a:t>
            </a:r>
            <a:r>
              <a:rPr lang="hu-HU" sz="1600" baseline="-25000" dirty="0" smtClean="0"/>
              <a:t>1</a:t>
            </a:r>
            <a:endParaRPr lang="hu-HU" sz="1600" dirty="0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191000" y="6096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X termék (pl. rizs)</a:t>
            </a:r>
            <a:endParaRPr lang="hu-HU" dirty="0"/>
          </a:p>
        </p:txBody>
      </p:sp>
      <p:sp>
        <p:nvSpPr>
          <p:cNvPr id="28" name="Téglalap 27"/>
          <p:cNvSpPr/>
          <p:nvPr/>
        </p:nvSpPr>
        <p:spPr>
          <a:xfrm>
            <a:off x="1392465" y="3472657"/>
            <a:ext cx="1245622" cy="257140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3" name="Egyenes összekötő 12"/>
          <p:cNvCxnSpPr/>
          <p:nvPr/>
        </p:nvCxnSpPr>
        <p:spPr>
          <a:xfrm>
            <a:off x="1917162" y="3067050"/>
            <a:ext cx="1652076" cy="881551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abadkézi sokszög 16"/>
          <p:cNvSpPr/>
          <p:nvPr/>
        </p:nvSpPr>
        <p:spPr>
          <a:xfrm>
            <a:off x="1371601" y="3468915"/>
            <a:ext cx="1270000" cy="2575152"/>
          </a:xfrm>
          <a:custGeom>
            <a:avLst/>
            <a:gdLst>
              <a:gd name="connsiteX0" fmla="*/ 1640114 w 1640114"/>
              <a:gd name="connsiteY0" fmla="*/ 0 h 2694504"/>
              <a:gd name="connsiteX1" fmla="*/ 391885 w 1640114"/>
              <a:gd name="connsiteY1" fmla="*/ 2569029 h 2694504"/>
              <a:gd name="connsiteX2" fmla="*/ 0 w 1640114"/>
              <a:gd name="connsiteY2" fmla="*/ 2061029 h 2694504"/>
              <a:gd name="connsiteX0" fmla="*/ 1640114 w 1640114"/>
              <a:gd name="connsiteY0" fmla="*/ 0 h 2235440"/>
              <a:gd name="connsiteX1" fmla="*/ 1175656 w 1640114"/>
              <a:gd name="connsiteY1" fmla="*/ 1698171 h 2235440"/>
              <a:gd name="connsiteX2" fmla="*/ 0 w 1640114"/>
              <a:gd name="connsiteY2" fmla="*/ 2061029 h 2235440"/>
              <a:gd name="connsiteX0" fmla="*/ 1190171 w 1190171"/>
              <a:gd name="connsiteY0" fmla="*/ 0 h 2710243"/>
              <a:gd name="connsiteX1" fmla="*/ 725713 w 1190171"/>
              <a:gd name="connsiteY1" fmla="*/ 1698171 h 2710243"/>
              <a:gd name="connsiteX2" fmla="*/ 0 w 1190171"/>
              <a:gd name="connsiteY2" fmla="*/ 2598057 h 2710243"/>
              <a:gd name="connsiteX0" fmla="*/ 1190171 w 1190171"/>
              <a:gd name="connsiteY0" fmla="*/ 0 h 2598057"/>
              <a:gd name="connsiteX1" fmla="*/ 725713 w 1190171"/>
              <a:gd name="connsiteY1" fmla="*/ 1698171 h 2598057"/>
              <a:gd name="connsiteX2" fmla="*/ 0 w 1190171"/>
              <a:gd name="connsiteY2" fmla="*/ 2598057 h 2598057"/>
              <a:gd name="connsiteX0" fmla="*/ 1190171 w 1190171"/>
              <a:gd name="connsiteY0" fmla="*/ 0 h 2598057"/>
              <a:gd name="connsiteX1" fmla="*/ 711198 w 1190171"/>
              <a:gd name="connsiteY1" fmla="*/ 1349829 h 2598057"/>
              <a:gd name="connsiteX2" fmla="*/ 0 w 1190171"/>
              <a:gd name="connsiteY2" fmla="*/ 2598057 h 2598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190171" h="2598057">
                <a:moveTo>
                  <a:pt x="1190171" y="0"/>
                </a:moveTo>
                <a:cubicBezTo>
                  <a:pt x="702732" y="1112762"/>
                  <a:pt x="909560" y="916820"/>
                  <a:pt x="711198" y="1349829"/>
                </a:cubicBezTo>
                <a:cubicBezTo>
                  <a:pt x="512836" y="1782838"/>
                  <a:pt x="306009" y="2327123"/>
                  <a:pt x="0" y="25980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9" name="Arc 6"/>
          <p:cNvSpPr>
            <a:spLocks/>
          </p:cNvSpPr>
          <p:nvPr/>
        </p:nvSpPr>
        <p:spPr bwMode="auto">
          <a:xfrm rot="9478019">
            <a:off x="2020117" y="3833604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Arc 6"/>
          <p:cNvSpPr>
            <a:spLocks/>
          </p:cNvSpPr>
          <p:nvPr/>
        </p:nvSpPr>
        <p:spPr bwMode="auto">
          <a:xfrm rot="20021923">
            <a:off x="1772227" y="4200316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5" name="Egyenes összekötő 34"/>
          <p:cNvCxnSpPr/>
          <p:nvPr/>
        </p:nvCxnSpPr>
        <p:spPr>
          <a:xfrm>
            <a:off x="1251466" y="3876810"/>
            <a:ext cx="1652076" cy="881551"/>
          </a:xfrm>
          <a:prstGeom prst="line">
            <a:avLst/>
          </a:prstGeom>
          <a:ln w="317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 Box 25"/>
          <p:cNvSpPr txBox="1">
            <a:spLocks noChangeArrowheads="1"/>
          </p:cNvSpPr>
          <p:nvPr/>
        </p:nvSpPr>
        <p:spPr bwMode="auto">
          <a:xfrm>
            <a:off x="2234183" y="4148308"/>
            <a:ext cx="52941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smtClean="0"/>
              <a:t>O</a:t>
            </a:r>
            <a:r>
              <a:rPr lang="hu-HU" sz="1600" baseline="-25000" dirty="0" smtClean="0"/>
              <a:t>1</a:t>
            </a:r>
            <a:endParaRPr lang="hu-HU" sz="1600" dirty="0"/>
          </a:p>
        </p:txBody>
      </p:sp>
      <p:sp>
        <p:nvSpPr>
          <p:cNvPr id="37" name="Arc 6"/>
          <p:cNvSpPr>
            <a:spLocks/>
          </p:cNvSpPr>
          <p:nvPr/>
        </p:nvSpPr>
        <p:spPr bwMode="auto">
          <a:xfrm rot="9478019">
            <a:off x="1662119" y="4796063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8" name="Arc 6"/>
          <p:cNvSpPr>
            <a:spLocks/>
          </p:cNvSpPr>
          <p:nvPr/>
        </p:nvSpPr>
        <p:spPr bwMode="auto">
          <a:xfrm rot="20021923">
            <a:off x="1414229" y="5162775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9" name="Arc 6"/>
          <p:cNvSpPr>
            <a:spLocks/>
          </p:cNvSpPr>
          <p:nvPr/>
        </p:nvSpPr>
        <p:spPr bwMode="auto">
          <a:xfrm rot="9478019">
            <a:off x="1889485" y="4331605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0" name="Arc 6"/>
          <p:cNvSpPr>
            <a:spLocks/>
          </p:cNvSpPr>
          <p:nvPr/>
        </p:nvSpPr>
        <p:spPr bwMode="auto">
          <a:xfrm rot="20021923">
            <a:off x="1641595" y="4698317"/>
            <a:ext cx="668146" cy="743366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41" name="Text Box 25"/>
          <p:cNvSpPr txBox="1">
            <a:spLocks noChangeArrowheads="1"/>
          </p:cNvSpPr>
          <p:nvPr/>
        </p:nvSpPr>
        <p:spPr bwMode="auto">
          <a:xfrm>
            <a:off x="1670949" y="2727399"/>
            <a:ext cx="381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smtClean="0"/>
              <a:t>e</a:t>
            </a:r>
            <a:r>
              <a:rPr lang="hu-HU" sz="1600" baseline="-25000" dirty="0" smtClean="0"/>
              <a:t>1</a:t>
            </a:r>
            <a:endParaRPr lang="hu-HU" sz="1600" dirty="0"/>
          </a:p>
        </p:txBody>
      </p:sp>
      <p:cxnSp>
        <p:nvCxnSpPr>
          <p:cNvPr id="43" name="Egyenes összekötő nyíllal 42"/>
          <p:cNvCxnSpPr/>
          <p:nvPr/>
        </p:nvCxnSpPr>
        <p:spPr>
          <a:xfrm flipH="1" flipV="1">
            <a:off x="2274334" y="4486862"/>
            <a:ext cx="449111" cy="686290"/>
          </a:xfrm>
          <a:prstGeom prst="straightConnector1">
            <a:avLst/>
          </a:prstGeom>
          <a:ln w="381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Szövegdoboz 46"/>
          <p:cNvSpPr txBox="1"/>
          <p:nvPr/>
        </p:nvSpPr>
        <p:spPr>
          <a:xfrm>
            <a:off x="2714813" y="4830007"/>
            <a:ext cx="10486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Pareto-hatékony allokáció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91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Több termék/szereplő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A hatékonysági kritériumok kapcsán megfogalmazott összefüggések általánosíthatóak. </a:t>
            </a:r>
          </a:p>
          <a:p>
            <a:r>
              <a:rPr lang="hu-HU" sz="2800" dirty="0" smtClean="0"/>
              <a:t>Logikailag belátható, hogy több termék és több fogyasztó esetében a csere hatékonyságának feltétele az összes fogyasztó bármely két termékre vonatkozó helyettesítési határrátájának egyenlősége.</a:t>
            </a:r>
          </a:p>
          <a:p>
            <a:r>
              <a:rPr lang="hu-HU" sz="2800" dirty="0" smtClean="0"/>
              <a:t>Ugyanígy a termelés hatékonyságának feltétele az összes termék előállításában megvalósuló, bármely két inputra értelmezett technikai helyettesítési határráták megegyezése.</a:t>
            </a:r>
          </a:p>
          <a:p>
            <a:r>
              <a:rPr lang="hu-HU" sz="2800" dirty="0" smtClean="0"/>
              <a:t>Végül a kombinált hatékonysági kritérium, hogy a bármely termékpárra vonatkozó transzformációs ráta egyezzen meg az összes fogyasztónak a megfelelő termékekre értelmezett helyettesítési határrátájával.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433112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80728"/>
          </a:xfrm>
        </p:spPr>
        <p:txBody>
          <a:bodyPr/>
          <a:lstStyle/>
          <a:p>
            <a:r>
              <a:rPr lang="hu-HU" dirty="0" smtClean="0"/>
              <a:t>A két termék közötti átváltási arány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688632"/>
          </a:xfrm>
        </p:spPr>
        <p:txBody>
          <a:bodyPr/>
          <a:lstStyle/>
          <a:p>
            <a:r>
              <a:rPr lang="hu-HU" dirty="0" smtClean="0"/>
              <a:t>A görbén lévő pontokból elmozdulva, a szűkös erőforrások adott korlátja mellett, csak úgy lehet növelni az egyik termék előállítását, hogyha a másik termelése eközben csökken.</a:t>
            </a:r>
          </a:p>
          <a:p>
            <a:r>
              <a:rPr lang="hu-HU" dirty="0" smtClean="0"/>
              <a:t>A görbe fölötti pontok nem érhetők el a társadalom számára, a görbe alatti pontok pedig nem hatékonyak, pl. nem használják fel az összes rendelkezésre álló </a:t>
            </a:r>
            <a:r>
              <a:rPr lang="hu-HU" dirty="0" err="1" smtClean="0"/>
              <a:t>term</a:t>
            </a:r>
            <a:r>
              <a:rPr lang="hu-HU" dirty="0" smtClean="0"/>
              <a:t>. tényezőt.</a:t>
            </a:r>
          </a:p>
          <a:p>
            <a:r>
              <a:rPr lang="hu-HU" dirty="0" smtClean="0"/>
              <a:t>A továbbiakban feltesszük a tényezők teljes felhasználását, és így vizsgáljuk a termelési hatékonyságának kérdését.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895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940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 szerződési görbéjének meghatározása algebrailag (2 termék)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r>
              <a:rPr lang="hu-HU" dirty="0" smtClean="0"/>
              <a:t>A csere szerződési görbéjét algebrailag már levezettük, ehhez hasonló a termelés szerződési görbéjének levezetése is.</a:t>
            </a:r>
          </a:p>
          <a:p>
            <a:r>
              <a:rPr lang="hu-HU" dirty="0" smtClean="0"/>
              <a:t>Válasszuk a zab előállított mennyiségét q-nak, és maximalizáljuk a rizs mennyiségét az alábbi feltételek mellett: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503188"/>
              </p:ext>
            </p:extLst>
          </p:nvPr>
        </p:nvGraphicFramePr>
        <p:xfrm>
          <a:off x="547688" y="4588793"/>
          <a:ext cx="7615237" cy="1360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34" name="Equation" r:id="rId3" imgW="3124080" imgH="558720" progId="Equation.3">
                  <p:embed/>
                </p:oleObj>
              </mc:Choice>
              <mc:Fallback>
                <p:oleObj name="Equation" r:id="rId3" imgW="3124080" imgH="5587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7688" y="4588793"/>
                        <a:ext cx="7615237" cy="1360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Egyenes összekötő 5"/>
          <p:cNvCxnSpPr/>
          <p:nvPr/>
        </p:nvCxnSpPr>
        <p:spPr>
          <a:xfrm>
            <a:off x="7380312" y="3096000"/>
            <a:ext cx="2160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202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feladat megoldása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feladat tehát a rizs mennyiségének maximalizálása, a többi egyenlőség teljesülése, mint korlátozó feltételek mellett.</a:t>
            </a:r>
          </a:p>
          <a:p>
            <a:r>
              <a:rPr lang="hu-HU" dirty="0" smtClean="0"/>
              <a:t>Ezekből a maximalizálandó Lagrange-függvény</a:t>
            </a:r>
          </a:p>
          <a:p>
            <a:endParaRPr lang="hu-HU" dirty="0"/>
          </a:p>
          <a:p>
            <a:r>
              <a:rPr lang="hu-HU" dirty="0" smtClean="0"/>
              <a:t>A szükséges feltételek: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733908"/>
              </p:ext>
            </p:extLst>
          </p:nvPr>
        </p:nvGraphicFramePr>
        <p:xfrm>
          <a:off x="190500" y="3789363"/>
          <a:ext cx="8772525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0" name="Equation" r:id="rId3" imgW="5295600" imgH="253800" progId="Equation.3">
                  <p:embed/>
                </p:oleObj>
              </mc:Choice>
              <mc:Fallback>
                <p:oleObj name="Equation" r:id="rId3" imgW="52956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500" y="3789363"/>
                        <a:ext cx="8772525" cy="420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3461002"/>
              </p:ext>
            </p:extLst>
          </p:nvPr>
        </p:nvGraphicFramePr>
        <p:xfrm>
          <a:off x="395536" y="4834059"/>
          <a:ext cx="7707312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21" name="Equation" r:id="rId5" imgW="3936960" imgH="888840" progId="Equation.3">
                  <p:embed/>
                </p:oleObj>
              </mc:Choice>
              <mc:Fallback>
                <p:oleObj name="Equation" r:id="rId5" imgW="3936960" imgH="8888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95536" y="4834059"/>
                        <a:ext cx="7707312" cy="1741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Jobb oldali kapcsos zárójel 5"/>
          <p:cNvSpPr/>
          <p:nvPr/>
        </p:nvSpPr>
        <p:spPr>
          <a:xfrm>
            <a:off x="8316416" y="4804703"/>
            <a:ext cx="144016" cy="1800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46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</a:t>
            </a:r>
            <a:r>
              <a:rPr lang="hu-HU" dirty="0" err="1" smtClean="0"/>
              <a:t>optimumfeltételre</a:t>
            </a:r>
            <a:r>
              <a:rPr lang="hu-HU" dirty="0" smtClean="0"/>
              <a:t> kapott megoldás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(I) egyenletet elosztva (II)</a:t>
            </a:r>
            <a:r>
              <a:rPr lang="hu-HU" dirty="0" err="1" smtClean="0"/>
              <a:t>-kal</a:t>
            </a:r>
            <a:r>
              <a:rPr lang="hu-HU" dirty="0" smtClean="0"/>
              <a:t>, illetve a (III) egyenletet elosztva (IV)</a:t>
            </a:r>
            <a:r>
              <a:rPr lang="hu-HU" dirty="0" err="1" smtClean="0"/>
              <a:t>-kel</a:t>
            </a:r>
            <a:r>
              <a:rPr lang="hu-HU" dirty="0" smtClean="0"/>
              <a:t>, és átrendezve kaphatjuk a következőt:</a:t>
            </a:r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r>
              <a:rPr lang="hu-HU" dirty="0" smtClean="0"/>
              <a:t>Ebből: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988462"/>
              </p:ext>
            </p:extLst>
          </p:nvPr>
        </p:nvGraphicFramePr>
        <p:xfrm>
          <a:off x="550863" y="3284538"/>
          <a:ext cx="35941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7" name="Equation" r:id="rId3" imgW="1815840" imgH="1371600" progId="Equation.3">
                  <p:embed/>
                </p:oleObj>
              </mc:Choice>
              <mc:Fallback>
                <p:oleObj name="Equation" r:id="rId3" imgW="1815840" imgH="1371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50863" y="3284538"/>
                        <a:ext cx="3594100" cy="2714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Jobb oldali kapcsos zárójel 4"/>
          <p:cNvSpPr/>
          <p:nvPr/>
        </p:nvSpPr>
        <p:spPr>
          <a:xfrm>
            <a:off x="4067944" y="3304254"/>
            <a:ext cx="216024" cy="18002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4427984" y="3140968"/>
            <a:ext cx="4536504" cy="3456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/>
              <a:t>Ez a következő módon magyarázható: a szerződési görbe pontjai ott vannak, ahol a rizs </a:t>
            </a:r>
            <a:r>
              <a:rPr lang="hu-HU" sz="2400" dirty="0" err="1" smtClean="0"/>
              <a:t>isoquantjai</a:t>
            </a:r>
            <a:r>
              <a:rPr lang="hu-HU" sz="2400" dirty="0" smtClean="0"/>
              <a:t> érintik a zab </a:t>
            </a:r>
            <a:r>
              <a:rPr lang="hu-HU" sz="2400" dirty="0" err="1" smtClean="0"/>
              <a:t>isoquantjait</a:t>
            </a:r>
            <a:r>
              <a:rPr lang="hu-HU" sz="2400" dirty="0" smtClean="0"/>
              <a:t>. </a:t>
            </a:r>
          </a:p>
          <a:p>
            <a:pPr algn="ctr"/>
            <a:r>
              <a:rPr lang="hu-HU" sz="2400" dirty="0" smtClean="0"/>
              <a:t>(MRTS a korábbiakhoz hasonlóan a technikai helyettesítési határrátát [= </a:t>
            </a:r>
            <a:r>
              <a:rPr lang="hu-HU" sz="2400" dirty="0" err="1" smtClean="0"/>
              <a:t>isoq</a:t>
            </a:r>
            <a:r>
              <a:rPr lang="hu-HU" sz="2400" dirty="0" smtClean="0"/>
              <a:t>. meredeksége] jelenti.) 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31359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kombinált hatékonysági kritérium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Az előzőekhez hasonlóan a termelés és a csere kombinált hatékonysági kritériuma is levezethető differenciálszámítás segítségével.</a:t>
            </a:r>
          </a:p>
          <a:p>
            <a:r>
              <a:rPr lang="hu-HU" dirty="0" smtClean="0"/>
              <a:t>Jelentse X</a:t>
            </a:r>
            <a:r>
              <a:rPr lang="hu-HU" baseline="30000" dirty="0" smtClean="0"/>
              <a:t>1</a:t>
            </a:r>
            <a:r>
              <a:rPr lang="hu-HU" dirty="0" smtClean="0"/>
              <a:t> és X</a:t>
            </a:r>
            <a:r>
              <a:rPr lang="hu-HU" baseline="30000" dirty="0" smtClean="0"/>
              <a:t>2</a:t>
            </a:r>
            <a:r>
              <a:rPr lang="hu-HU" dirty="0" smtClean="0"/>
              <a:t> az 1. és 2. jószág megtermelt és elfogyasztott összmennyiségét:</a:t>
            </a:r>
          </a:p>
          <a:p>
            <a:r>
              <a:rPr lang="hu-HU" dirty="0" smtClean="0"/>
              <a:t>Emellett szükségünk van egy               megfelelő módszerre a termelési    lehetőségek határfelületének leírásához.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570464"/>
              </p:ext>
            </p:extLst>
          </p:nvPr>
        </p:nvGraphicFramePr>
        <p:xfrm>
          <a:off x="6516216" y="3717032"/>
          <a:ext cx="2202911" cy="1249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0" name="Equation" r:id="rId3" imgW="850680" imgH="482400" progId="Equation.3">
                  <p:embed/>
                </p:oleObj>
              </mc:Choice>
              <mc:Fallback>
                <p:oleObj name="Equation" r:id="rId3" imgW="85068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216" y="3717032"/>
                        <a:ext cx="2202911" cy="1249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07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transzformációs függvény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Ehhez használható fel az ún. transzformációs függvény, amely a két jószág aggregált mennyiségének egy olyan T(X</a:t>
            </a:r>
            <a:r>
              <a:rPr lang="hu-HU" baseline="30000" dirty="0" smtClean="0"/>
              <a:t>1</a:t>
            </a:r>
            <a:r>
              <a:rPr lang="hu-HU" dirty="0" smtClean="0"/>
              <a:t>,X</a:t>
            </a:r>
            <a:r>
              <a:rPr lang="hu-HU" baseline="30000" dirty="0" smtClean="0"/>
              <a:t>2</a:t>
            </a:r>
            <a:r>
              <a:rPr lang="hu-HU" dirty="0" smtClean="0"/>
              <a:t>) függvénye, amelyre az </a:t>
            </a:r>
            <a:r>
              <a:rPr lang="hu-HU" dirty="0"/>
              <a:t>(X</a:t>
            </a:r>
            <a:r>
              <a:rPr lang="hu-HU" baseline="30000" dirty="0"/>
              <a:t>1</a:t>
            </a:r>
            <a:r>
              <a:rPr lang="hu-HU" dirty="0"/>
              <a:t>,X</a:t>
            </a:r>
            <a:r>
              <a:rPr lang="hu-HU" baseline="30000" dirty="0"/>
              <a:t>2</a:t>
            </a:r>
            <a:r>
              <a:rPr lang="hu-HU" dirty="0" smtClean="0"/>
              <a:t>) kombináció csak akkor van rajta a termelési lehetőségek határfelületén (a termelési lehetőségek halmazának határán), ha 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79950"/>
              </p:ext>
            </p:extLst>
          </p:nvPr>
        </p:nvGraphicFramePr>
        <p:xfrm>
          <a:off x="2483768" y="5085184"/>
          <a:ext cx="26638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5" name="Equation" r:id="rId3" imgW="850680" imgH="228600" progId="Equation.3">
                  <p:embed/>
                </p:oleObj>
              </mc:Choice>
              <mc:Fallback>
                <p:oleObj name="Equation" r:id="rId3" imgW="850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3768" y="5085184"/>
                        <a:ext cx="2663825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818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hu-HU" dirty="0" smtClean="0"/>
              <a:t>A transzformációs határarány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836712"/>
            <a:ext cx="8229600" cy="583264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már leírtuk a technológiát, ki tudjuk számolni a transzformációs határarányt, ami szerint a 2. jószágból (pontosabban a termelésére felhasznált erőforrásokból) „feláldozunk” (elvonunk) valamennyit az 1. jószág termelése érdekében. </a:t>
            </a:r>
            <a:endParaRPr lang="hu-HU" dirty="0"/>
          </a:p>
          <a:p>
            <a:r>
              <a:rPr lang="hu-HU" dirty="0" smtClean="0"/>
              <a:t>Mivel a 2. jószágra kevesebb erőforrást fordítunk, az elsőre pedig többet, a transzformációs határfelület (TLH) egyik pontjából a másikba jutunk. A transzformációs határarány a </a:t>
            </a:r>
            <a:r>
              <a:rPr lang="hu-HU" dirty="0" err="1" smtClean="0"/>
              <a:t>TLH-görbe</a:t>
            </a:r>
            <a:r>
              <a:rPr lang="hu-HU" dirty="0" smtClean="0"/>
              <a:t> meredeksége:</a:t>
            </a:r>
          </a:p>
          <a:p>
            <a:pPr marL="0" indent="0">
              <a:buNone/>
            </a:pPr>
            <a:r>
              <a:rPr lang="hu-HU" dirty="0"/>
              <a:t> 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0981333"/>
              </p:ext>
            </p:extLst>
          </p:nvPr>
        </p:nvGraphicFramePr>
        <p:xfrm>
          <a:off x="899591" y="5877272"/>
          <a:ext cx="1911485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49" name="Equation" r:id="rId3" imgW="927000" imgH="419040" progId="Equation.3">
                  <p:embed/>
                </p:oleObj>
              </mc:Choice>
              <mc:Fallback>
                <p:oleObj name="Equation" r:id="rId3" imgW="9270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1" y="5877272"/>
                        <a:ext cx="1911485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églalap 4"/>
          <p:cNvSpPr/>
          <p:nvPr/>
        </p:nvSpPr>
        <p:spPr>
          <a:xfrm>
            <a:off x="2843808" y="6093296"/>
            <a:ext cx="561662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(Ez negatív [itt nincs </a:t>
            </a:r>
            <a:r>
              <a:rPr lang="hu-HU" dirty="0" err="1" smtClean="0"/>
              <a:t>abszolútértékben</a:t>
            </a:r>
            <a:r>
              <a:rPr lang="hu-HU" dirty="0" smtClean="0"/>
              <a:t>] – lásd korábban)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72504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Megvalósítható termelésváltozás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Vegyünk egy akkora termelésváltozást, amelyik még megvalósítható (továbbra is a </a:t>
            </a:r>
            <a:r>
              <a:rPr lang="hu-HU" dirty="0" err="1" smtClean="0"/>
              <a:t>TLH-görbén</a:t>
            </a:r>
            <a:r>
              <a:rPr lang="hu-HU" dirty="0" smtClean="0"/>
              <a:t> maradunk); ekkor teljesülnie kell az alábbi egyenlőségnek (mivel eredetileg is a </a:t>
            </a:r>
            <a:r>
              <a:rPr lang="hu-HU" dirty="0" err="1" smtClean="0"/>
              <a:t>TLH-görbén</a:t>
            </a:r>
            <a:r>
              <a:rPr lang="hu-HU" dirty="0" smtClean="0"/>
              <a:t> voltunk rajta!):</a:t>
            </a:r>
          </a:p>
          <a:p>
            <a:endParaRPr lang="hu-HU" dirty="0"/>
          </a:p>
          <a:p>
            <a:r>
              <a:rPr lang="hu-HU" dirty="0" smtClean="0"/>
              <a:t>Ebből kifejezhető a transzformációs határarány:</a:t>
            </a:r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61748"/>
              </p:ext>
            </p:extLst>
          </p:nvPr>
        </p:nvGraphicFramePr>
        <p:xfrm>
          <a:off x="1763688" y="4077072"/>
          <a:ext cx="4308974" cy="7856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6" name="Equation" r:id="rId3" imgW="2298600" imgH="419040" progId="Equation.3">
                  <p:embed/>
                </p:oleObj>
              </mc:Choice>
              <mc:Fallback>
                <p:oleObj name="Equation" r:id="rId3" imgW="22986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4077072"/>
                        <a:ext cx="4308974" cy="7856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444257"/>
              </p:ext>
            </p:extLst>
          </p:nvPr>
        </p:nvGraphicFramePr>
        <p:xfrm>
          <a:off x="2843808" y="5301208"/>
          <a:ext cx="4527550" cy="917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57" name="Equation" r:id="rId5" imgW="2197080" imgH="444240" progId="Equation.3">
                  <p:embed/>
                </p:oleObj>
              </mc:Choice>
              <mc:Fallback>
                <p:oleObj name="Equation" r:id="rId5" imgW="2197080" imgH="44424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5301208"/>
                        <a:ext cx="4527550" cy="917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160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hasznosságmaximalizálási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Egy Pareto-hatékony elosztásban minden személy hasznossága a többiek adott hasznossági szintje mellett maximális.</a:t>
            </a:r>
          </a:p>
          <a:p>
            <a:r>
              <a:rPr lang="hu-HU" dirty="0" smtClean="0"/>
              <a:t>Kétszemélyes, kéttermékes esetben ez a maximalizálási feladat felírható a következőképpen: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599512"/>
              </p:ext>
            </p:extLst>
          </p:nvPr>
        </p:nvGraphicFramePr>
        <p:xfrm>
          <a:off x="827584" y="4869160"/>
          <a:ext cx="7027862" cy="1423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98" name="Equation" r:id="rId3" imgW="2882880" imgH="583920" progId="Equation.3">
                  <p:embed/>
                </p:oleObj>
              </mc:Choice>
              <mc:Fallback>
                <p:oleObj name="Equation" r:id="rId3" imgW="2882880" imgH="58392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4869160"/>
                        <a:ext cx="7027862" cy="1423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72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maximalizálási feladat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feladathoz tartozó Lagrange-függvény:</a:t>
            </a:r>
          </a:p>
          <a:p>
            <a:endParaRPr lang="hu-HU" dirty="0"/>
          </a:p>
          <a:p>
            <a:r>
              <a:rPr lang="hu-HU" dirty="0" smtClean="0"/>
              <a:t>A szélsőérték szükséges feltételei (elsőrendű feltételek; a </a:t>
            </a:r>
            <a:r>
              <a:rPr lang="el-GR" dirty="0" smtClean="0"/>
              <a:t>λ</a:t>
            </a:r>
            <a:r>
              <a:rPr lang="hu-HU" dirty="0" smtClean="0"/>
              <a:t> és </a:t>
            </a:r>
            <a:r>
              <a:rPr lang="el-GR" dirty="0" smtClean="0"/>
              <a:t>μ</a:t>
            </a:r>
            <a:r>
              <a:rPr lang="hu-HU" dirty="0" smtClean="0"/>
              <a:t> szerinti deriváltak esetében az előző dia egyenlőségeit kapjuk vissza):</a:t>
            </a:r>
          </a:p>
          <a:p>
            <a:endParaRPr lang="hu-HU" dirty="0"/>
          </a:p>
          <a:p>
            <a:endParaRPr lang="hu-HU" dirty="0" smtClean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7034578"/>
              </p:ext>
            </p:extLst>
          </p:nvPr>
        </p:nvGraphicFramePr>
        <p:xfrm>
          <a:off x="899592" y="2204864"/>
          <a:ext cx="6713538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2" name="Equation" r:id="rId3" imgW="3327120" imgH="241200" progId="Equation.3">
                  <p:embed/>
                </p:oleObj>
              </mc:Choice>
              <mc:Fallback>
                <p:oleObj name="Equation" r:id="rId3" imgW="3327120" imgH="241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204864"/>
                        <a:ext cx="6713538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83511"/>
              </p:ext>
            </p:extLst>
          </p:nvPr>
        </p:nvGraphicFramePr>
        <p:xfrm>
          <a:off x="467544" y="4365104"/>
          <a:ext cx="8154988" cy="174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3" name="Equation" r:id="rId5" imgW="4165560" imgH="888840" progId="Equation.3">
                  <p:embed/>
                </p:oleObj>
              </mc:Choice>
              <mc:Fallback>
                <p:oleObj name="Equation" r:id="rId5" imgW="4165560" imgH="88884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365104"/>
                        <a:ext cx="8154988" cy="174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9706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optimumfeltételek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Átrendezve, és az első egyenletet a másodikkal elosztva az alábbi összefüggéshez jutunk:</a:t>
            </a:r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Ugyanezt a harmadik és a negyedik egyenletre elvégezve a következő egyenletet kapjuk: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109481"/>
              </p:ext>
            </p:extLst>
          </p:nvPr>
        </p:nvGraphicFramePr>
        <p:xfrm>
          <a:off x="1691680" y="2708920"/>
          <a:ext cx="5337175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6" name="Equation" r:id="rId3" imgW="2590560" imgH="457200" progId="Equation.3">
                  <p:embed/>
                </p:oleObj>
              </mc:Choice>
              <mc:Fallback>
                <p:oleObj name="Equation" r:id="rId3" imgW="2590560" imgH="4572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708920"/>
                        <a:ext cx="5337175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3979656"/>
              </p:ext>
            </p:extLst>
          </p:nvPr>
        </p:nvGraphicFramePr>
        <p:xfrm>
          <a:off x="1717675" y="5084763"/>
          <a:ext cx="5284788" cy="94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07" name="Equation" r:id="rId5" imgW="2565360" imgH="457200" progId="Equation.3">
                  <p:embed/>
                </p:oleObj>
              </mc:Choice>
              <mc:Fallback>
                <p:oleObj name="Equation" r:id="rId5" imgW="2565360" imgH="4572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7675" y="5084763"/>
                        <a:ext cx="5284788" cy="944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7409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TLH-görbe</a:t>
            </a:r>
            <a:r>
              <a:rPr lang="hu-HU" dirty="0" smtClean="0"/>
              <a:t> meredeksége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görbe meredekségét a transzformáció határrátájának (</a:t>
            </a:r>
            <a:r>
              <a:rPr lang="hu-HU" dirty="0" err="1" smtClean="0"/>
              <a:t>Marginal</a:t>
            </a:r>
            <a:r>
              <a:rPr lang="hu-HU" dirty="0" smtClean="0"/>
              <a:t> </a:t>
            </a:r>
            <a:r>
              <a:rPr lang="hu-HU" dirty="0" err="1" smtClean="0"/>
              <a:t>Rate</a:t>
            </a:r>
            <a:r>
              <a:rPr lang="hu-HU" dirty="0" smtClean="0"/>
              <a:t> of </a:t>
            </a:r>
            <a:r>
              <a:rPr lang="hu-HU" dirty="0" err="1" smtClean="0"/>
              <a:t>Transformation</a:t>
            </a:r>
            <a:r>
              <a:rPr lang="hu-HU" dirty="0" smtClean="0"/>
              <a:t>) nevezzük, ez azt mutatja meg, hogy a termelési lehetőségek határán maradva egy termék (Y) mekkora mennyiségéről kell lemondania a gazdaságnak, hogy a másik termék (X) előállítását egy egységgel növelhesse:</a:t>
            </a:r>
            <a:endParaRPr lang="hu-HU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9628010"/>
              </p:ext>
            </p:extLst>
          </p:nvPr>
        </p:nvGraphicFramePr>
        <p:xfrm>
          <a:off x="4572000" y="5589240"/>
          <a:ext cx="2445949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3" imgW="1028520" imgH="393480" progId="Equation.3">
                  <p:embed/>
                </p:oleObj>
              </mc:Choice>
              <mc:Fallback>
                <p:oleObj name="Equation" r:id="rId3" imgW="10285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0" y="5589240"/>
                        <a:ext cx="2445949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0663832"/>
              </p:ext>
            </p:extLst>
          </p:nvPr>
        </p:nvGraphicFramePr>
        <p:xfrm>
          <a:off x="1497013" y="5589588"/>
          <a:ext cx="2114550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5" imgW="888840" imgH="393480" progId="Equation.3">
                  <p:embed/>
                </p:oleObj>
              </mc:Choice>
              <mc:Fallback>
                <p:oleObj name="Equation" r:id="rId5" imgW="888840" imgH="39348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013" y="5589588"/>
                        <a:ext cx="2114550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3707904" y="5877272"/>
            <a:ext cx="8640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 dirty="0" smtClean="0"/>
              <a:t>avagy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86548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8841"/>
            <a:ext cx="8229600" cy="1143000"/>
          </a:xfrm>
        </p:spPr>
        <p:txBody>
          <a:bodyPr/>
          <a:lstStyle/>
          <a:p>
            <a:r>
              <a:rPr lang="hu-HU" dirty="0" smtClean="0"/>
              <a:t>A bérek és árak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256584"/>
          </a:xfrm>
        </p:spPr>
        <p:txBody>
          <a:bodyPr>
            <a:normAutofit/>
          </a:bodyPr>
          <a:lstStyle/>
          <a:p>
            <a:r>
              <a:rPr lang="hu-HU" dirty="0" smtClean="0"/>
              <a:t>A tiszta cseregazdaságnál (és a parciális elemzéseknél) már tárgyalt megfontolások alapján megmutatható, hogy az optimumra kapott összefüggéseknek a (kompetitív) ár- és bérrendszer bekapcsolása után is fenn kell állniuk az egyensúlyban, annyi kiegészítéssel, hogy a megfelelő határarányoknak az árarányokkal (pl. a technikai helyettesítési határaránynak a termelési tényezők relatív áraival) is egyenlőnek kell lennie.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6348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walrasi</a:t>
            </a:r>
            <a:r>
              <a:rPr lang="hu-HU" dirty="0" smtClean="0"/>
              <a:t> gazdaság egyenlőségei</a:t>
            </a:r>
            <a:br>
              <a:rPr lang="hu-HU" dirty="0" smtClean="0"/>
            </a:br>
            <a:r>
              <a:rPr lang="hu-HU" dirty="0" smtClean="0"/>
              <a:t>(A-B szereplő, 1-2. termék, L-K inputok)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r>
              <a:rPr lang="hu-HU" sz="2400" dirty="0" smtClean="0"/>
              <a:t>Az optimális inputfelhasználásra:</a:t>
            </a:r>
          </a:p>
          <a:p>
            <a:endParaRPr lang="hu-HU" sz="2400" dirty="0"/>
          </a:p>
          <a:p>
            <a:endParaRPr lang="hu-HU" sz="2400" dirty="0" smtClean="0"/>
          </a:p>
          <a:p>
            <a:r>
              <a:rPr lang="hu-HU" sz="2400" dirty="0" smtClean="0"/>
              <a:t>A termékpiaci árakra és hasznosságokra (a cseréből eredő hasznosságnövelési lehetőségek kimerítése):</a:t>
            </a:r>
          </a:p>
          <a:p>
            <a:endParaRPr lang="hu-HU" sz="2400" dirty="0" smtClean="0"/>
          </a:p>
          <a:p>
            <a:endParaRPr lang="hu-HU" sz="2400" dirty="0"/>
          </a:p>
          <a:p>
            <a:r>
              <a:rPr lang="hu-HU" sz="2400" dirty="0" smtClean="0"/>
              <a:t>A termelés és a csere kombinált hatékonysági kritériuma az árak figyelembevételével (versenypiacokon P = MC):</a:t>
            </a:r>
            <a:endParaRPr lang="hu-HU" sz="2400" dirty="0"/>
          </a:p>
        </p:txBody>
      </p:sp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291536"/>
              </p:ext>
            </p:extLst>
          </p:nvPr>
        </p:nvGraphicFramePr>
        <p:xfrm>
          <a:off x="827584" y="1844824"/>
          <a:ext cx="53816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5" name="Equation" r:id="rId3" imgW="2806560" imgH="457200" progId="Equation.3">
                  <p:embed/>
                </p:oleObj>
              </mc:Choice>
              <mc:Fallback>
                <p:oleObj name="Equation" r:id="rId3" imgW="2806560" imgH="457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844824"/>
                        <a:ext cx="5381625" cy="876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7066480"/>
              </p:ext>
            </p:extLst>
          </p:nvPr>
        </p:nvGraphicFramePr>
        <p:xfrm>
          <a:off x="827584" y="5301208"/>
          <a:ext cx="5037137" cy="827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6" name="Equation" r:id="rId5" imgW="2628720" imgH="431640" progId="Equation.3">
                  <p:embed/>
                </p:oleObj>
              </mc:Choice>
              <mc:Fallback>
                <p:oleObj name="Equation" r:id="rId5" imgW="2628720" imgH="43164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5301208"/>
                        <a:ext cx="5037137" cy="827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659780"/>
              </p:ext>
            </p:extLst>
          </p:nvPr>
        </p:nvGraphicFramePr>
        <p:xfrm>
          <a:off x="827584" y="3573016"/>
          <a:ext cx="4845050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97" name="Equation" r:id="rId7" imgW="2527200" imgH="457200" progId="Equation.3">
                  <p:embed/>
                </p:oleObj>
              </mc:Choice>
              <mc:Fallback>
                <p:oleObj name="Equation" r:id="rId7" imgW="2527200" imgH="457200" progId="Equation.3">
                  <p:embed/>
                  <p:pic>
                    <p:nvPicPr>
                      <p:cNvPr id="0" name="Objektum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3573016"/>
                        <a:ext cx="4845050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442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Jóléti következmények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walrasi</a:t>
            </a:r>
            <a:r>
              <a:rPr lang="hu-HU" dirty="0" smtClean="0"/>
              <a:t> gazdaságban valamennyi piacon az egyensúlyi árak megegyeznek a termékek előállításának határköltségeivel.</a:t>
            </a:r>
          </a:p>
          <a:p>
            <a:r>
              <a:rPr lang="hu-HU" dirty="0" smtClean="0"/>
              <a:t>A jóléti közgazdaságtan I. és II. tétele alapján megmutatható, hogy a kompetitív input- és outputpiacok bizonyos feltételek fennállása esetén Pareto-hatékony kimenetre vezetnek és elősegítik a fogyasztói hasznosság (többletek) maximalizálását.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552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hu-HU" dirty="0" smtClean="0"/>
              <a:t>Az elemzésünk korlátozó feltételei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38600" cy="5544616"/>
          </a:xfrm>
        </p:spPr>
        <p:txBody>
          <a:bodyPr>
            <a:noAutofit/>
          </a:bodyPr>
          <a:lstStyle/>
          <a:p>
            <a:r>
              <a:rPr lang="hu-HU" sz="2400" dirty="0" smtClean="0"/>
              <a:t>Az erőforrások szűkösen állnak rendelkezésre.</a:t>
            </a:r>
          </a:p>
          <a:p>
            <a:r>
              <a:rPr lang="hu-HU" sz="2400" dirty="0" smtClean="0"/>
              <a:t>Minden termelő tevékenység végső célja a fogyasztás.</a:t>
            </a:r>
          </a:p>
          <a:p>
            <a:r>
              <a:rPr lang="hu-HU" sz="2400" dirty="0" smtClean="0"/>
              <a:t>A fogyasztók és termelők szuverén döntéshozó szereplők, saját helyzetük optimalizálására törekszenek és jövedelmüket teljes egészében elköltik.</a:t>
            </a:r>
          </a:p>
          <a:p>
            <a:r>
              <a:rPr lang="hu-HU" sz="2400" dirty="0" smtClean="0"/>
              <a:t>A fogyasztók preferencia-rendezése teljes. </a:t>
            </a:r>
            <a:endParaRPr lang="hu-HU" sz="24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4427984" y="1052736"/>
            <a:ext cx="4320480" cy="5544616"/>
          </a:xfrm>
        </p:spPr>
        <p:txBody>
          <a:bodyPr>
            <a:noAutofit/>
          </a:bodyPr>
          <a:lstStyle/>
          <a:p>
            <a:r>
              <a:rPr lang="hu-HU" sz="2400" dirty="0" smtClean="0"/>
              <a:t>A termékek fogyasztása illetve az inputok felhasználása folyamatosan osztható.</a:t>
            </a:r>
          </a:p>
          <a:p>
            <a:r>
              <a:rPr lang="hu-HU" sz="2400" dirty="0" smtClean="0"/>
              <a:t>A közömbösségi görbék és az isoquantok egyaránt negatív meredekségűek.</a:t>
            </a:r>
          </a:p>
          <a:p>
            <a:r>
              <a:rPr lang="hu-HU" sz="2400" dirty="0" smtClean="0"/>
              <a:t>A fogyasztásban a csökkenő határhaszon, a termelésben a csökkenő határhozadék elve érvényesül, így a köz. görbék és az isoquantok konvexek.</a:t>
            </a:r>
          </a:p>
          <a:p>
            <a:r>
              <a:rPr lang="hu-HU" sz="2400" i="1" u="sng" dirty="0" smtClean="0">
                <a:solidFill>
                  <a:srgbClr val="C00000"/>
                </a:solidFill>
              </a:rPr>
              <a:t>Piaci kudarcok (pl. </a:t>
            </a:r>
            <a:r>
              <a:rPr lang="hu-HU" sz="2400" i="1" u="sng" dirty="0" err="1" smtClean="0">
                <a:solidFill>
                  <a:srgbClr val="C00000"/>
                </a:solidFill>
              </a:rPr>
              <a:t>externáliák</a:t>
            </a:r>
            <a:r>
              <a:rPr lang="hu-HU" sz="2400" i="1" u="sng" dirty="0" smtClean="0">
                <a:solidFill>
                  <a:srgbClr val="C00000"/>
                </a:solidFill>
              </a:rPr>
              <a:t>, tökéletlen informáltság, piaci hatalom) nem jelentkeznek.</a:t>
            </a:r>
          </a:p>
          <a:p>
            <a:endParaRPr lang="hu-HU" sz="2400" dirty="0"/>
          </a:p>
        </p:txBody>
      </p:sp>
      <p:sp>
        <p:nvSpPr>
          <p:cNvPr id="8" name="Téglalap 7"/>
          <p:cNvSpPr/>
          <p:nvPr/>
        </p:nvSpPr>
        <p:spPr>
          <a:xfrm>
            <a:off x="4427984" y="5364000"/>
            <a:ext cx="4464496" cy="11521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1389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>
          <a:xfrm>
            <a:off x="467544" y="-10187"/>
            <a:ext cx="8229600" cy="1143000"/>
          </a:xfrm>
        </p:spPr>
        <p:txBody>
          <a:bodyPr/>
          <a:lstStyle/>
          <a:p>
            <a:r>
              <a:rPr lang="hu-HU" dirty="0" smtClean="0"/>
              <a:t>Piaci kudarcok</a:t>
            </a:r>
            <a:endParaRPr lang="hu-HU" dirty="0"/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dirty="0" smtClean="0"/>
              <a:t>A Pareto-hatékony kimenetelben kulcsszerepet játszanak az alábbi feltételek (kritériumok), amelyeket a félév további részében fel fogunk oldani:</a:t>
            </a:r>
          </a:p>
          <a:p>
            <a:r>
              <a:rPr lang="hu-HU" sz="2800" dirty="0" smtClean="0"/>
              <a:t>A fogyasztásban és a termelésben nincsen külső gazdasági hatás (externália), azaz egy tetszőleges tevékenységgel kapcsolatba hozható minden haszon a fogyasztónál jelentkezik, és minden ahhoz kapcsolódó erőforrás-igény az előállítóját terheli.</a:t>
            </a:r>
          </a:p>
          <a:p>
            <a:r>
              <a:rPr lang="hu-HU" sz="2800" dirty="0" smtClean="0"/>
              <a:t>Nem léteznek bizonytalansággal és inadekvát információkkal kapcsolatos piaci tökéletlenségek.</a:t>
            </a:r>
          </a:p>
          <a:p>
            <a:r>
              <a:rPr lang="hu-HU" sz="2800" dirty="0" smtClean="0"/>
              <a:t>A piaci csereviszonyokra a kompetitív piac feltételei érvényesek.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32419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monopolhatalom hatása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korábbiakban parciális elemzés keretében már tárgyaltuk a monopolista/</a:t>
            </a:r>
            <a:r>
              <a:rPr lang="hu-HU" dirty="0" err="1" smtClean="0"/>
              <a:t>monopszonista</a:t>
            </a:r>
            <a:r>
              <a:rPr lang="hu-HU" dirty="0" smtClean="0"/>
              <a:t> piacok esetét, amely feltételek között a Pareto-hatékonyság sérül és holtteher-veszteség keletkezik.</a:t>
            </a:r>
          </a:p>
          <a:p>
            <a:r>
              <a:rPr lang="hu-HU" dirty="0" smtClean="0"/>
              <a:t>Tételezzük fel pl. hogy a korábbi példánkban a rizs termelése monopol, a zabtermelés pedig kompetitív feltételek között folyik.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5285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hatékonysági kritériumok érvényesülése monopólium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monopolista termelő által érzékelt keresleti görbe negatív meredeksége miatt a profit-maximumban: </a:t>
            </a:r>
            <a:r>
              <a:rPr lang="hu-HU" dirty="0" err="1" smtClean="0"/>
              <a:t>p</a:t>
            </a:r>
            <a:r>
              <a:rPr lang="hu-HU" baseline="-25000" dirty="0" err="1" smtClean="0"/>
              <a:t>rizs</a:t>
            </a:r>
            <a:r>
              <a:rPr lang="hu-HU" dirty="0" smtClean="0"/>
              <a:t> &gt; </a:t>
            </a:r>
            <a:r>
              <a:rPr lang="hu-HU" dirty="0" err="1" smtClean="0"/>
              <a:t>MR</a:t>
            </a:r>
            <a:r>
              <a:rPr lang="hu-HU" baseline="-25000" dirty="0" err="1" smtClean="0"/>
              <a:t>rizs</a:t>
            </a:r>
            <a:r>
              <a:rPr lang="hu-HU" baseline="-25000" dirty="0" smtClean="0"/>
              <a:t> </a:t>
            </a:r>
            <a:r>
              <a:rPr lang="hu-HU" dirty="0" smtClean="0"/>
              <a:t>= </a:t>
            </a:r>
            <a:r>
              <a:rPr lang="hu-HU" dirty="0" err="1" smtClean="0"/>
              <a:t>MC</a:t>
            </a:r>
            <a:r>
              <a:rPr lang="hu-HU" baseline="-25000" dirty="0" err="1" smtClean="0"/>
              <a:t>rizs</a:t>
            </a:r>
            <a:r>
              <a:rPr lang="hu-HU" baseline="-25000" dirty="0" smtClean="0"/>
              <a:t> </a:t>
            </a:r>
            <a:r>
              <a:rPr lang="hu-HU" dirty="0" smtClean="0"/>
              <a:t> </a:t>
            </a:r>
          </a:p>
          <a:p>
            <a:r>
              <a:rPr lang="hu-HU" dirty="0" smtClean="0"/>
              <a:t>Ugyanakkor a zab piacán a tökéletes verseny feltételei között: </a:t>
            </a:r>
            <a:r>
              <a:rPr lang="hu-HU" dirty="0" err="1" smtClean="0"/>
              <a:t>p</a:t>
            </a:r>
            <a:r>
              <a:rPr lang="hu-HU" baseline="-25000" dirty="0" err="1" smtClean="0"/>
              <a:t>zab</a:t>
            </a:r>
            <a:r>
              <a:rPr lang="hu-HU" dirty="0" smtClean="0"/>
              <a:t> = </a:t>
            </a:r>
            <a:r>
              <a:rPr lang="hu-HU" dirty="0" err="1" smtClean="0"/>
              <a:t>MR</a:t>
            </a:r>
            <a:r>
              <a:rPr lang="hu-HU" baseline="-25000" dirty="0" err="1" smtClean="0"/>
              <a:t>zab</a:t>
            </a:r>
            <a:r>
              <a:rPr lang="hu-HU" baseline="-25000" dirty="0" smtClean="0"/>
              <a:t> </a:t>
            </a:r>
            <a:r>
              <a:rPr lang="hu-HU" dirty="0" smtClean="0"/>
              <a:t> = </a:t>
            </a:r>
            <a:r>
              <a:rPr lang="hu-HU" dirty="0" err="1" smtClean="0"/>
              <a:t>MC</a:t>
            </a:r>
            <a:r>
              <a:rPr lang="hu-HU" baseline="-25000" dirty="0" err="1"/>
              <a:t>zab</a:t>
            </a:r>
            <a:r>
              <a:rPr lang="hu-HU" baseline="-25000" dirty="0" smtClean="0"/>
              <a:t> </a:t>
            </a:r>
          </a:p>
          <a:p>
            <a:r>
              <a:rPr lang="hu-HU" dirty="0" smtClean="0"/>
              <a:t>Ekkor viszont a kombinált hatékonysági kritérium (MRT = </a:t>
            </a:r>
            <a:r>
              <a:rPr lang="hu-HU" dirty="0" err="1" smtClean="0"/>
              <a:t>p</a:t>
            </a:r>
            <a:r>
              <a:rPr lang="hu-HU" baseline="-25000" dirty="0" err="1" smtClean="0"/>
              <a:t>rizs</a:t>
            </a:r>
            <a:r>
              <a:rPr lang="hu-HU" dirty="0" smtClean="0"/>
              <a:t>/</a:t>
            </a:r>
            <a:r>
              <a:rPr lang="hu-HU" dirty="0" err="1" smtClean="0"/>
              <a:t>p</a:t>
            </a:r>
            <a:r>
              <a:rPr lang="hu-HU" baseline="-25000" dirty="0" err="1" smtClean="0"/>
              <a:t>zab</a:t>
            </a:r>
            <a:r>
              <a:rPr lang="hu-HU" dirty="0" smtClean="0"/>
              <a:t> = MRS</a:t>
            </a:r>
            <a:r>
              <a:rPr lang="hu-HU" baseline="-25000" dirty="0" smtClean="0"/>
              <a:t>A</a:t>
            </a:r>
            <a:r>
              <a:rPr lang="hu-HU" dirty="0" smtClean="0"/>
              <a:t> = MRS</a:t>
            </a:r>
            <a:r>
              <a:rPr lang="hu-HU" baseline="-25000" dirty="0" smtClean="0"/>
              <a:t>B</a:t>
            </a:r>
            <a:r>
              <a:rPr lang="hu-HU" dirty="0" smtClean="0"/>
              <a:t>) nem érvényesülhet:</a:t>
            </a:r>
            <a:endParaRPr lang="hu-HU" baseline="300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5624427"/>
              </p:ext>
            </p:extLst>
          </p:nvPr>
        </p:nvGraphicFramePr>
        <p:xfrm>
          <a:off x="4211960" y="5373216"/>
          <a:ext cx="3888432" cy="1024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92" name="Equation" r:id="rId3" imgW="1638000" imgH="431640" progId="Equation.3">
                  <p:embed/>
                </p:oleObj>
              </mc:Choice>
              <mc:Fallback>
                <p:oleObj name="Equation" r:id="rId3" imgW="1638000" imgH="43164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5373216"/>
                        <a:ext cx="3888432" cy="10247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55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0758"/>
            <a:ext cx="8229600" cy="1143000"/>
          </a:xfrm>
        </p:spPr>
        <p:txBody>
          <a:bodyPr/>
          <a:lstStyle/>
          <a:p>
            <a:r>
              <a:rPr lang="hu-HU" dirty="0" smtClean="0"/>
              <a:t>A monopólium következménye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472608"/>
          </a:xfrm>
        </p:spPr>
        <p:txBody>
          <a:bodyPr>
            <a:normAutofit lnSpcReduction="10000"/>
          </a:bodyPr>
          <a:lstStyle/>
          <a:p>
            <a:r>
              <a:rPr lang="hu-HU" sz="2800" dirty="0" smtClean="0"/>
              <a:t>Tételezzük fel, hogy a rizst teljes egészében </a:t>
            </a:r>
            <a:r>
              <a:rPr lang="hu-HU" sz="2800" b="1" dirty="0" smtClean="0"/>
              <a:t>A</a:t>
            </a:r>
            <a:r>
              <a:rPr lang="hu-HU" sz="2800" dirty="0" smtClean="0"/>
              <a:t> szereplő, a zabot pedig az árelfogadóként viselkedő </a:t>
            </a:r>
            <a:r>
              <a:rPr lang="hu-HU" sz="2800" b="1" dirty="0" smtClean="0"/>
              <a:t>B</a:t>
            </a:r>
            <a:r>
              <a:rPr lang="hu-HU" sz="2800" dirty="0" smtClean="0"/>
              <a:t> szereplő termeli; illetve hogy a monopólium egyensúlyi kínálata mellett </a:t>
            </a:r>
            <a:r>
              <a:rPr lang="hu-HU" sz="2800" b="1" dirty="0" smtClean="0"/>
              <a:t>B</a:t>
            </a:r>
            <a:r>
              <a:rPr lang="hu-HU" sz="2800" dirty="0" smtClean="0"/>
              <a:t> szereplő helyettesítési rátája |MRS</a:t>
            </a:r>
            <a:r>
              <a:rPr lang="hu-HU" sz="2800" baseline="30000" dirty="0" smtClean="0"/>
              <a:t>B</a:t>
            </a:r>
            <a:r>
              <a:rPr lang="hu-HU" sz="2800" dirty="0" smtClean="0"/>
              <a:t> |=3; miközben a transzformációs ráta |</a:t>
            </a:r>
            <a:r>
              <a:rPr lang="hu-HU" sz="2800" dirty="0" err="1" smtClean="0"/>
              <a:t>MRT</a:t>
            </a:r>
            <a:r>
              <a:rPr lang="hu-HU" sz="2800" baseline="-25000" dirty="0" err="1" smtClean="0"/>
              <a:t>rizs</a:t>
            </a:r>
            <a:r>
              <a:rPr lang="hu-HU" sz="2800" baseline="-25000" dirty="0" smtClean="0"/>
              <a:t>,zab</a:t>
            </a:r>
            <a:r>
              <a:rPr lang="hu-HU" sz="2800" dirty="0" smtClean="0"/>
              <a:t>|=1,5. Ilyenkor </a:t>
            </a:r>
            <a:r>
              <a:rPr lang="hu-HU" sz="2800" b="1" dirty="0" smtClean="0"/>
              <a:t>B</a:t>
            </a:r>
            <a:r>
              <a:rPr lang="hu-HU" sz="2800" dirty="0" smtClean="0"/>
              <a:t> szereplő 3 kg zabról lenne hajlandó lemondani 1 kg rizsért cserébe, ugyanakkor a termelés változtatásában csak 1,5 kg zabot kell feláldozni 1 kilóval több rizs előállításáért cserébe.</a:t>
            </a:r>
          </a:p>
          <a:p>
            <a:r>
              <a:rPr lang="hu-HU" sz="2800" dirty="0" smtClean="0"/>
              <a:t>Így a monopol egyensúlyban a többi termékhez, illetve a Pareto-hatékony allokációhoz viszonyítva a rizsből relatíve kevés és drága a fogyasztók rendelkezésére álló mennyiség.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557453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csere </a:t>
            </a:r>
            <a:r>
              <a:rPr lang="hu-HU" dirty="0" err="1" smtClean="0"/>
              <a:t>Edgeworth-doboza</a:t>
            </a:r>
            <a:r>
              <a:rPr lang="hu-HU" dirty="0" smtClean="0"/>
              <a:t> monopólium esetén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monopólium hatása és magatartása jól szemléltethető a csere Edgeworth-dobozának segítségével is. Árverező hiányában most a monopolista szereplőnk (</a:t>
            </a:r>
            <a:r>
              <a:rPr lang="hu-HU" b="1" dirty="0" smtClean="0"/>
              <a:t>A</a:t>
            </a:r>
            <a:r>
              <a:rPr lang="hu-HU" dirty="0" smtClean="0"/>
              <a:t>) állapítja meg </a:t>
            </a:r>
            <a:r>
              <a:rPr lang="hu-HU" b="1" dirty="0" smtClean="0"/>
              <a:t>B</a:t>
            </a:r>
            <a:r>
              <a:rPr lang="hu-HU" dirty="0" smtClean="0"/>
              <a:t> szereplő árait, </a:t>
            </a:r>
            <a:r>
              <a:rPr lang="hu-HU" b="1" dirty="0" smtClean="0"/>
              <a:t>B</a:t>
            </a:r>
            <a:r>
              <a:rPr lang="hu-HU" dirty="0" smtClean="0"/>
              <a:t> pedig arról dönthet, hogy az ajánlott árak mellett mennyit akar kereskedni.</a:t>
            </a:r>
          </a:p>
          <a:p>
            <a:r>
              <a:rPr lang="hu-HU" dirty="0" smtClean="0"/>
              <a:t>Tegyük fel továbbá, hogy </a:t>
            </a:r>
            <a:r>
              <a:rPr lang="hu-HU" b="1" dirty="0" smtClean="0"/>
              <a:t>A</a:t>
            </a:r>
            <a:r>
              <a:rPr lang="hu-HU" dirty="0" smtClean="0"/>
              <a:t> ismeri </a:t>
            </a:r>
            <a:r>
              <a:rPr lang="hu-HU" b="1" dirty="0" smtClean="0"/>
              <a:t>B</a:t>
            </a:r>
            <a:r>
              <a:rPr lang="hu-HU" dirty="0" smtClean="0"/>
              <a:t> </a:t>
            </a:r>
            <a:r>
              <a:rPr lang="hu-HU" dirty="0" err="1" smtClean="0"/>
              <a:t>PCC-görbéjét</a:t>
            </a:r>
            <a:r>
              <a:rPr lang="hu-HU" dirty="0" smtClean="0"/>
              <a:t>, és megpróbál egy olyan árrendszert választani, ahol </a:t>
            </a:r>
            <a:r>
              <a:rPr lang="hu-HU" b="1" dirty="0" smtClean="0"/>
              <a:t>A</a:t>
            </a:r>
            <a:r>
              <a:rPr lang="hu-HU" dirty="0" smtClean="0"/>
              <a:t> gazdagsága </a:t>
            </a:r>
            <a:r>
              <a:rPr lang="hu-HU" b="1" dirty="0" smtClean="0"/>
              <a:t>B</a:t>
            </a:r>
            <a:r>
              <a:rPr lang="hu-HU" dirty="0" smtClean="0"/>
              <a:t> adott keresleti magatartása mellett a lehető legnagyobb.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8518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árajánlati (PCC) görbe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25144"/>
          </a:xfrm>
        </p:spPr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PCC-görbe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fogyasztó különböző árak melletti optimális döntéseit (választásait) tartalmazza a két termék jószágterében.</a:t>
            </a:r>
          </a:p>
          <a:p>
            <a:r>
              <a:rPr lang="hu-HU" b="1" dirty="0" smtClean="0"/>
              <a:t>B</a:t>
            </a:r>
            <a:r>
              <a:rPr lang="hu-HU" dirty="0" smtClean="0"/>
              <a:t> </a:t>
            </a:r>
            <a:r>
              <a:rPr lang="hu-HU" dirty="0" err="1" smtClean="0"/>
              <a:t>PCC-görbéjén</a:t>
            </a:r>
            <a:r>
              <a:rPr lang="hu-HU" dirty="0" smtClean="0"/>
              <a:t> azok a fogyasztói kosarak jelennek meg, amelyeket különböző árakon megvásárol, azaz leírja </a:t>
            </a:r>
            <a:r>
              <a:rPr lang="hu-HU" b="1" dirty="0" smtClean="0"/>
              <a:t>B</a:t>
            </a:r>
            <a:r>
              <a:rPr lang="hu-HU" dirty="0" smtClean="0"/>
              <a:t> keresleti magatartását.</a:t>
            </a:r>
          </a:p>
          <a:p>
            <a:r>
              <a:rPr lang="hu-HU" dirty="0" smtClean="0"/>
              <a:t>Ha felrajzoljuk </a:t>
            </a:r>
            <a:r>
              <a:rPr lang="hu-HU" b="1" dirty="0" smtClean="0"/>
              <a:t>B</a:t>
            </a:r>
            <a:r>
              <a:rPr lang="hu-HU" dirty="0" smtClean="0"/>
              <a:t> költségvetési egyenesét, akkor az a pont jelenti </a:t>
            </a:r>
            <a:r>
              <a:rPr lang="hu-HU" b="1" dirty="0" smtClean="0"/>
              <a:t>B</a:t>
            </a:r>
            <a:r>
              <a:rPr lang="hu-HU" dirty="0" smtClean="0"/>
              <a:t> optimális fogyasztását, ahol a költségvetési </a:t>
            </a:r>
            <a:r>
              <a:rPr lang="hu-HU" dirty="0"/>
              <a:t>e</a:t>
            </a:r>
            <a:r>
              <a:rPr lang="hu-HU" dirty="0" smtClean="0"/>
              <a:t>gyenes a </a:t>
            </a:r>
            <a:r>
              <a:rPr lang="hu-HU" dirty="0" err="1" smtClean="0"/>
              <a:t>PCC-görbét</a:t>
            </a:r>
            <a:r>
              <a:rPr lang="hu-HU" dirty="0" smtClean="0"/>
              <a:t> metszi.</a:t>
            </a:r>
            <a:endParaRPr lang="hu-HU" dirty="0"/>
          </a:p>
        </p:txBody>
      </p:sp>
      <p:cxnSp>
        <p:nvCxnSpPr>
          <p:cNvPr id="5" name="Egyenes összekötő nyíllal 4"/>
          <p:cNvCxnSpPr>
            <a:stCxn id="6" idx="2"/>
          </p:cNvCxnSpPr>
          <p:nvPr/>
        </p:nvCxnSpPr>
        <p:spPr>
          <a:xfrm flipH="1">
            <a:off x="7524328" y="1268760"/>
            <a:ext cx="774086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zövegdoboz 5"/>
          <p:cNvSpPr txBox="1"/>
          <p:nvPr/>
        </p:nvSpPr>
        <p:spPr>
          <a:xfrm>
            <a:off x="7704348" y="622429"/>
            <a:ext cx="1188132" cy="646331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Itt: ár-arányok!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19106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TLH-görbe</a:t>
            </a:r>
            <a:r>
              <a:rPr lang="hu-HU" dirty="0" smtClean="0"/>
              <a:t> meredeksége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sz="2800" dirty="0" smtClean="0"/>
              <a:t>A görbe negatív meredeksége a szűkösség tényéből fakad. Egy kéttermékes gazdaságban az egyik jószág megtermelésének alternatív költsége a másik jószág termeléséből kieső mennyiség, amelynek „meg nem termelése” révén a szűkös inputok (</a:t>
            </a:r>
            <a:r>
              <a:rPr lang="hu-HU" sz="2800" dirty="0" err="1" smtClean="0"/>
              <a:t>term</a:t>
            </a:r>
            <a:r>
              <a:rPr lang="hu-HU" sz="2800" dirty="0" smtClean="0"/>
              <a:t>. tényezők) átcsoportosíthatóvá válnak.</a:t>
            </a:r>
          </a:p>
          <a:p>
            <a:r>
              <a:rPr lang="hu-HU" sz="2800" dirty="0" smtClean="0"/>
              <a:t>A termelési lehetőségek határa modelljeinkben rendszerint egy origóra nézve konkáv görbe, ami azt fejezi ki, hogy a jószágok termelésében a csökkenő hozadék elve érvényesül (ha nem, akkor annak a versenyre nézve is következményei lesznek).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216635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</a:t>
            </a:r>
            <a:r>
              <a:rPr lang="hu-HU" b="1" dirty="0" smtClean="0"/>
              <a:t> A</a:t>
            </a:r>
            <a:r>
              <a:rPr lang="hu-HU" dirty="0" smtClean="0"/>
              <a:t> szereplő optimális választása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</a:t>
            </a:r>
            <a:r>
              <a:rPr lang="hu-HU" b="1" dirty="0" smtClean="0"/>
              <a:t>A</a:t>
            </a:r>
            <a:r>
              <a:rPr lang="hu-HU" dirty="0" smtClean="0"/>
              <a:t> meg akarja szabni </a:t>
            </a:r>
            <a:r>
              <a:rPr lang="hu-HU" b="1" dirty="0" smtClean="0"/>
              <a:t>B</a:t>
            </a:r>
            <a:r>
              <a:rPr lang="hu-HU" dirty="0" smtClean="0"/>
              <a:t> részére a saját maga számára legjobb helyzetet teremtő kínálati árakat, akkor meg kell találnia </a:t>
            </a:r>
            <a:r>
              <a:rPr lang="hu-HU" b="1" dirty="0" smtClean="0"/>
              <a:t>B</a:t>
            </a:r>
            <a:r>
              <a:rPr lang="hu-HU" dirty="0" smtClean="0"/>
              <a:t> árajánlati görbéjén azt a pontot, ahol az ő saját hasznossága a legmagasabb értékű.</a:t>
            </a:r>
          </a:p>
          <a:p>
            <a:r>
              <a:rPr lang="hu-HU" dirty="0" smtClean="0"/>
              <a:t>Ezt az optimális döntést a megszokott érintési feltétel jellemzi: </a:t>
            </a:r>
            <a:r>
              <a:rPr lang="hu-HU" b="1" dirty="0" smtClean="0"/>
              <a:t>A</a:t>
            </a:r>
            <a:r>
              <a:rPr lang="hu-HU" dirty="0" smtClean="0"/>
              <a:t> közömbösségi görbéje érinti </a:t>
            </a:r>
            <a:r>
              <a:rPr lang="hu-HU" b="1" dirty="0" smtClean="0"/>
              <a:t>B</a:t>
            </a:r>
            <a:r>
              <a:rPr lang="hu-HU" dirty="0" smtClean="0"/>
              <a:t> </a:t>
            </a:r>
            <a:r>
              <a:rPr lang="hu-HU" dirty="0" err="1" smtClean="0"/>
              <a:t>PCC-görbéjét</a:t>
            </a:r>
            <a:r>
              <a:rPr lang="hu-HU" dirty="0" smtClean="0"/>
              <a:t>. Ha ehelyett metszené; akkor lenne a görbén egy olyan pont, amit </a:t>
            </a:r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előny-ben</a:t>
            </a:r>
            <a:r>
              <a:rPr lang="hu-HU" dirty="0" smtClean="0"/>
              <a:t> részesítene – azaz nem lenne optimális.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139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4603" y="283796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Monopólium az </a:t>
            </a:r>
            <a:r>
              <a:rPr lang="hu-HU" dirty="0" err="1" smtClean="0"/>
              <a:t>Edgeworth-dobozban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95536" y="61249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személy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668344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 személy</a:t>
            </a:r>
            <a:endParaRPr lang="hu-HU" dirty="0"/>
          </a:p>
        </p:txBody>
      </p:sp>
      <p:cxnSp>
        <p:nvCxnSpPr>
          <p:cNvPr id="8" name="Egyenes összekötő nyíllal 7"/>
          <p:cNvCxnSpPr>
            <a:stCxn id="5" idx="3"/>
          </p:cNvCxnSpPr>
          <p:nvPr/>
        </p:nvCxnSpPr>
        <p:spPr>
          <a:xfrm>
            <a:off x="1547664" y="6309635"/>
            <a:ext cx="1872208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11560" y="4377606"/>
            <a:ext cx="0" cy="175986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8460432" y="2204864"/>
            <a:ext cx="0" cy="1790908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71600" y="4257104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4032000" y="1800000"/>
            <a:ext cx="3663754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869904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3815904" y="4203104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3815240" y="39644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X</a:t>
            </a:r>
          </a:p>
        </p:txBody>
      </p:sp>
      <p:cxnSp>
        <p:nvCxnSpPr>
          <p:cNvPr id="26" name="Egyenes összekötő 25"/>
          <p:cNvCxnSpPr/>
          <p:nvPr/>
        </p:nvCxnSpPr>
        <p:spPr>
          <a:xfrm>
            <a:off x="994684" y="5259296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5079268" y="222138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5025268" y="520353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4689116" y="5181936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W</a:t>
            </a:r>
            <a:endParaRPr lang="hu-HU" dirty="0"/>
          </a:p>
        </p:txBody>
      </p:sp>
      <p:graphicFrame>
        <p:nvGraphicFramePr>
          <p:cNvPr id="32" name="Objektum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181975"/>
              </p:ext>
            </p:extLst>
          </p:nvPr>
        </p:nvGraphicFramePr>
        <p:xfrm>
          <a:off x="4728482" y="6063237"/>
          <a:ext cx="407116" cy="43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6" name="Equation" r:id="rId4" imgW="215640" imgH="228600" progId="Equation.3">
                  <p:embed/>
                </p:oleObj>
              </mc:Choice>
              <mc:Fallback>
                <p:oleObj name="Equation" r:id="rId4" imgW="215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8482" y="6063237"/>
                        <a:ext cx="407116" cy="431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um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3432054"/>
              </p:ext>
            </p:extLst>
          </p:nvPr>
        </p:nvGraphicFramePr>
        <p:xfrm>
          <a:off x="4775966" y="1794318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7" name="Equation" r:id="rId6" imgW="215640" imgH="228600" progId="Equation.3">
                  <p:embed/>
                </p:oleObj>
              </mc:Choice>
              <mc:Fallback>
                <p:oleObj name="Equation" r:id="rId6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966" y="1794318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6026832"/>
              </p:ext>
            </p:extLst>
          </p:nvPr>
        </p:nvGraphicFramePr>
        <p:xfrm>
          <a:off x="597879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8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79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5946493"/>
              </p:ext>
            </p:extLst>
          </p:nvPr>
        </p:nvGraphicFramePr>
        <p:xfrm>
          <a:off x="8244408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09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7294435"/>
              </p:ext>
            </p:extLst>
          </p:nvPr>
        </p:nvGraphicFramePr>
        <p:xfrm>
          <a:off x="547429" y="3987304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0" name="Equation" r:id="rId12" imgW="203040" imgH="228600" progId="Equation.3">
                  <p:embed/>
                </p:oleObj>
              </mc:Choice>
              <mc:Fallback>
                <p:oleObj name="Equation" r:id="rId12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29" y="3987304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um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0508810"/>
              </p:ext>
            </p:extLst>
          </p:nvPr>
        </p:nvGraphicFramePr>
        <p:xfrm>
          <a:off x="8273472" y="4056861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1" name="Equation" r:id="rId14" imgW="203040" imgH="228600" progId="Equation.3">
                  <p:embed/>
                </p:oleObj>
              </mc:Choice>
              <mc:Fallback>
                <p:oleObj name="Equation" r:id="rId1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3472" y="4056861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ktum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568070"/>
              </p:ext>
            </p:extLst>
          </p:nvPr>
        </p:nvGraphicFramePr>
        <p:xfrm>
          <a:off x="3683257" y="6066081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2" name="Equation" r:id="rId16" imgW="203040" imgH="228600" progId="Equation.3">
                  <p:embed/>
                </p:oleObj>
              </mc:Choice>
              <mc:Fallback>
                <p:oleObj name="Equation" r:id="rId1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257" y="6066081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262211"/>
              </p:ext>
            </p:extLst>
          </p:nvPr>
        </p:nvGraphicFramePr>
        <p:xfrm>
          <a:off x="3678610" y="159396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913" name="Equation" r:id="rId18" imgW="203040" imgH="228600" progId="Equation.3">
                  <p:embed/>
                </p:oleObj>
              </mc:Choice>
              <mc:Fallback>
                <p:oleObj name="Equation" r:id="rId1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610" y="1593960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308304" y="6092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jószág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0" y="222855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jószág</a:t>
            </a:r>
            <a:endParaRPr lang="hu-HU" dirty="0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111220">
            <a:off x="3052894" y="2907968"/>
            <a:ext cx="3073400" cy="1762143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 rot="20364434">
            <a:off x="2436852" y="3474252"/>
            <a:ext cx="196604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175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2148259" y="3995772"/>
            <a:ext cx="3116921" cy="2011410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175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20" y="116632"/>
            <a:ext cx="4993083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400" b="1" dirty="0" smtClean="0"/>
              <a:t>A</a:t>
            </a:r>
            <a:r>
              <a:rPr lang="hu-HU" sz="2400" dirty="0" smtClean="0"/>
              <a:t> szereplő a számára legmagasabb hasznosságot biztosító pontot választja </a:t>
            </a:r>
            <a:r>
              <a:rPr lang="hu-HU" sz="2400" b="1" dirty="0" smtClean="0"/>
              <a:t>B</a:t>
            </a:r>
            <a:r>
              <a:rPr lang="hu-HU" sz="2400" dirty="0" smtClean="0"/>
              <a:t> ajánlati görbéjén, azt a pontot (X), ahol az ajánlati görbe érinti az ő közömbösségi görbéjét.</a:t>
            </a:r>
            <a:endParaRPr lang="hu-HU" sz="2400" dirty="0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5265180" y="4558088"/>
            <a:ext cx="1005724" cy="9931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6270904" y="5357507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közömbös-ségi</a:t>
            </a:r>
            <a:r>
              <a:rPr lang="hu-HU" dirty="0" smtClean="0"/>
              <a:t> görbéje</a:t>
            </a:r>
            <a:endParaRPr lang="hu-HU" dirty="0"/>
          </a:p>
        </p:txBody>
      </p:sp>
      <p:cxnSp>
        <p:nvCxnSpPr>
          <p:cNvPr id="18" name="Egyenes összekötő nyíllal 17"/>
          <p:cNvCxnSpPr/>
          <p:nvPr/>
        </p:nvCxnSpPr>
        <p:spPr>
          <a:xfrm flipH="1" flipV="1">
            <a:off x="1807019" y="3100318"/>
            <a:ext cx="676749" cy="6167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Szövegdoboz 64"/>
          <p:cNvSpPr txBox="1"/>
          <p:nvPr/>
        </p:nvSpPr>
        <p:spPr>
          <a:xfrm>
            <a:off x="965109" y="2561809"/>
            <a:ext cx="1129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</a:t>
            </a:r>
            <a:r>
              <a:rPr lang="hu-HU" dirty="0" smtClean="0"/>
              <a:t> közöm- </a:t>
            </a:r>
            <a:r>
              <a:rPr lang="hu-HU" dirty="0" err="1" smtClean="0"/>
              <a:t>bösségi</a:t>
            </a:r>
            <a:r>
              <a:rPr lang="hu-HU" dirty="0" smtClean="0"/>
              <a:t> görbéje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2446852" y="3023474"/>
            <a:ext cx="3565308" cy="3069229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Szövegdoboz 55"/>
          <p:cNvSpPr txBox="1"/>
          <p:nvPr/>
        </p:nvSpPr>
        <p:spPr>
          <a:xfrm>
            <a:off x="1882091" y="4257104"/>
            <a:ext cx="1129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</a:t>
            </a:r>
            <a:r>
              <a:rPr lang="hu-HU" dirty="0" smtClean="0"/>
              <a:t> ajánlati görbéje</a:t>
            </a:r>
            <a:endParaRPr lang="hu-HU" dirty="0"/>
          </a:p>
        </p:txBody>
      </p:sp>
      <p:cxnSp>
        <p:nvCxnSpPr>
          <p:cNvPr id="29" name="Egyenes összekötő nyíllal 28"/>
          <p:cNvCxnSpPr/>
          <p:nvPr/>
        </p:nvCxnSpPr>
        <p:spPr>
          <a:xfrm flipH="1">
            <a:off x="2483768" y="3995772"/>
            <a:ext cx="527846" cy="3693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H="1">
            <a:off x="5601332" y="3789040"/>
            <a:ext cx="669572" cy="18916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övegdoboz 62"/>
          <p:cNvSpPr txBox="1"/>
          <p:nvPr/>
        </p:nvSpPr>
        <p:spPr>
          <a:xfrm>
            <a:off x="5803237" y="3161973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Költségvetési egyenes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2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megfelelő árarány megtalálása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Ha már azonosítottuk ezt a pontot (az előző ábrán: X), megtalálhatjuk az </a:t>
            </a:r>
            <a:r>
              <a:rPr lang="hu-HU" b="1" dirty="0" smtClean="0"/>
              <a:t>A</a:t>
            </a:r>
            <a:r>
              <a:rPr lang="hu-HU" dirty="0" smtClean="0"/>
              <a:t> által meghatározni kívánt árarányokat.</a:t>
            </a:r>
          </a:p>
          <a:p>
            <a:r>
              <a:rPr lang="hu-HU" dirty="0" smtClean="0"/>
              <a:t>Ezt az árarányt az indulókészletet és az optimális pontot összekötő szakasz meredeksége alapján adhatjuk meg, ami a </a:t>
            </a:r>
            <a:r>
              <a:rPr lang="hu-HU" b="1" dirty="0" smtClean="0"/>
              <a:t>B</a:t>
            </a:r>
            <a:r>
              <a:rPr lang="hu-HU" dirty="0" smtClean="0"/>
              <a:t> számára adott költségvetési egyenes lesz.</a:t>
            </a:r>
          </a:p>
          <a:p>
            <a:r>
              <a:rPr lang="hu-HU" dirty="0" smtClean="0"/>
              <a:t>A költségvetési egyenes által meghatározott relatív árakon </a:t>
            </a:r>
            <a:r>
              <a:rPr lang="hu-HU" b="1" dirty="0" smtClean="0"/>
              <a:t>B</a:t>
            </a:r>
            <a:r>
              <a:rPr lang="hu-HU" dirty="0" smtClean="0"/>
              <a:t> az X kosarat fogja választani és </a:t>
            </a:r>
            <a:r>
              <a:rPr lang="hu-HU" b="1" dirty="0" smtClean="0"/>
              <a:t>A</a:t>
            </a:r>
            <a:r>
              <a:rPr lang="hu-HU" dirty="0" smtClean="0"/>
              <a:t> az elérhető legjobb helyzetbe kerül.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4331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monopólium nem Pareto-hatékony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Ez a pont nincs rajta a csere szerződési görbéjén, azaz nem lesz Pareto-hatékony.</a:t>
            </a:r>
          </a:p>
          <a:p>
            <a:r>
              <a:rPr lang="hu-HU" b="1" dirty="0" smtClean="0"/>
              <a:t>A</a:t>
            </a:r>
            <a:r>
              <a:rPr lang="hu-HU" dirty="0" smtClean="0"/>
              <a:t> közömbösségi görbéje az X pontban nem érinti a költségvetési egyenest, így nem lehet érintője </a:t>
            </a:r>
            <a:r>
              <a:rPr lang="hu-HU" b="1" dirty="0" smtClean="0"/>
              <a:t>B</a:t>
            </a:r>
            <a:r>
              <a:rPr lang="hu-HU" dirty="0" smtClean="0"/>
              <a:t> közömbösségi görbéjének sem.</a:t>
            </a:r>
          </a:p>
          <a:p>
            <a:r>
              <a:rPr lang="hu-HU" b="1" dirty="0" smtClean="0"/>
              <a:t>A</a:t>
            </a:r>
            <a:r>
              <a:rPr lang="hu-HU" dirty="0" smtClean="0"/>
              <a:t> közömbösségi görbéje érinti a </a:t>
            </a:r>
            <a:r>
              <a:rPr lang="hu-HU" dirty="0" err="1" smtClean="0"/>
              <a:t>PCC-görbét</a:t>
            </a:r>
            <a:r>
              <a:rPr lang="hu-HU" dirty="0" smtClean="0"/>
              <a:t>, ezért nem érintheti </a:t>
            </a:r>
            <a:r>
              <a:rPr lang="hu-HU" b="1" dirty="0" smtClean="0"/>
              <a:t>B</a:t>
            </a:r>
            <a:r>
              <a:rPr lang="hu-HU" dirty="0" smtClean="0"/>
              <a:t> közömbösségi görbéjét.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6111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hatékonytalanság</a:t>
            </a:r>
            <a:r>
              <a:rPr lang="hu-HU" dirty="0" smtClean="0"/>
              <a:t> oka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/>
              <a:t>X nem lehet Pareto-hatékony pont, hiszen az ennek megfelelő relatív árak mellett a „határon” </a:t>
            </a:r>
            <a:r>
              <a:rPr lang="hu-HU" sz="2800" b="1" dirty="0" smtClean="0"/>
              <a:t>A</a:t>
            </a:r>
            <a:r>
              <a:rPr lang="hu-HU" sz="2800" dirty="0" smtClean="0"/>
              <a:t> többet szeretne eladni, de ezt csak az eladási ár csökkentésével tehetné meg (így csökkentené az addig eladott mennyiségen szerzett jövedelmét).</a:t>
            </a:r>
          </a:p>
          <a:p>
            <a:r>
              <a:rPr lang="hu-HU" sz="2800" dirty="0" smtClean="0"/>
              <a:t>A tökéletes versenyző esettel szemben itt a két szereplő által kölcsönösen preferált elosztások halmaza nem az üres halmaz, hanem az </a:t>
            </a:r>
            <a:r>
              <a:rPr lang="hu-HU" sz="2800" b="1" dirty="0" smtClean="0"/>
              <a:t>A</a:t>
            </a:r>
            <a:r>
              <a:rPr lang="hu-HU" sz="2800" dirty="0" smtClean="0"/>
              <a:t> és </a:t>
            </a:r>
            <a:r>
              <a:rPr lang="hu-HU" sz="2800" b="1" dirty="0" smtClean="0"/>
              <a:t>B</a:t>
            </a:r>
            <a:r>
              <a:rPr lang="hu-HU" sz="2800" dirty="0" smtClean="0"/>
              <a:t> közömbösségi görbéje által közrefogott lencse alakú terület lesz.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3092972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zabadkézi sokszög 8"/>
          <p:cNvSpPr/>
          <p:nvPr/>
        </p:nvSpPr>
        <p:spPr>
          <a:xfrm>
            <a:off x="2947107" y="3530390"/>
            <a:ext cx="1059543" cy="767547"/>
          </a:xfrm>
          <a:custGeom>
            <a:avLst/>
            <a:gdLst>
              <a:gd name="connsiteX0" fmla="*/ 0 w 1059543"/>
              <a:gd name="connsiteY0" fmla="*/ 0 h 1016000"/>
              <a:gd name="connsiteX1" fmla="*/ 493486 w 1059543"/>
              <a:gd name="connsiteY1" fmla="*/ 653143 h 1016000"/>
              <a:gd name="connsiteX2" fmla="*/ 1059543 w 1059543"/>
              <a:gd name="connsiteY2" fmla="*/ 1016000 h 1016000"/>
              <a:gd name="connsiteX3" fmla="*/ 624114 w 1059543"/>
              <a:gd name="connsiteY3" fmla="*/ 435428 h 1016000"/>
              <a:gd name="connsiteX4" fmla="*/ 0 w 1059543"/>
              <a:gd name="connsiteY4" fmla="*/ 0 h 1016000"/>
              <a:gd name="connsiteX0" fmla="*/ 0 w 1059543"/>
              <a:gd name="connsiteY0" fmla="*/ 0 h 1016000"/>
              <a:gd name="connsiteX1" fmla="*/ 420915 w 1059543"/>
              <a:gd name="connsiteY1" fmla="*/ 638629 h 1016000"/>
              <a:gd name="connsiteX2" fmla="*/ 1059543 w 1059543"/>
              <a:gd name="connsiteY2" fmla="*/ 1016000 h 1016000"/>
              <a:gd name="connsiteX3" fmla="*/ 624114 w 1059543"/>
              <a:gd name="connsiteY3" fmla="*/ 435428 h 1016000"/>
              <a:gd name="connsiteX4" fmla="*/ 0 w 1059543"/>
              <a:gd name="connsiteY4" fmla="*/ 0 h 1016000"/>
              <a:gd name="connsiteX0" fmla="*/ 0 w 1059543"/>
              <a:gd name="connsiteY0" fmla="*/ 0 h 1016000"/>
              <a:gd name="connsiteX1" fmla="*/ 420915 w 1059543"/>
              <a:gd name="connsiteY1" fmla="*/ 638629 h 1016000"/>
              <a:gd name="connsiteX2" fmla="*/ 1059543 w 1059543"/>
              <a:gd name="connsiteY2" fmla="*/ 1016000 h 1016000"/>
              <a:gd name="connsiteX3" fmla="*/ 696686 w 1059543"/>
              <a:gd name="connsiteY3" fmla="*/ 420914 h 1016000"/>
              <a:gd name="connsiteX4" fmla="*/ 0 w 1059543"/>
              <a:gd name="connsiteY4" fmla="*/ 0 h 1016000"/>
              <a:gd name="connsiteX0" fmla="*/ 0 w 1059543"/>
              <a:gd name="connsiteY0" fmla="*/ 0 h 1016000"/>
              <a:gd name="connsiteX1" fmla="*/ 420915 w 1059543"/>
              <a:gd name="connsiteY1" fmla="*/ 638629 h 1016000"/>
              <a:gd name="connsiteX2" fmla="*/ 1059543 w 1059543"/>
              <a:gd name="connsiteY2" fmla="*/ 1016000 h 1016000"/>
              <a:gd name="connsiteX3" fmla="*/ 667657 w 1059543"/>
              <a:gd name="connsiteY3" fmla="*/ 464457 h 1016000"/>
              <a:gd name="connsiteX4" fmla="*/ 0 w 1059543"/>
              <a:gd name="connsiteY4" fmla="*/ 0 h 1016000"/>
              <a:gd name="connsiteX0" fmla="*/ 0 w 1059543"/>
              <a:gd name="connsiteY0" fmla="*/ 0 h 1016000"/>
              <a:gd name="connsiteX1" fmla="*/ 449943 w 1059543"/>
              <a:gd name="connsiteY1" fmla="*/ 624114 h 1016000"/>
              <a:gd name="connsiteX2" fmla="*/ 1059543 w 1059543"/>
              <a:gd name="connsiteY2" fmla="*/ 1016000 h 1016000"/>
              <a:gd name="connsiteX3" fmla="*/ 667657 w 1059543"/>
              <a:gd name="connsiteY3" fmla="*/ 464457 h 1016000"/>
              <a:gd name="connsiteX4" fmla="*/ 0 w 1059543"/>
              <a:gd name="connsiteY4" fmla="*/ 0 h 1016000"/>
              <a:gd name="connsiteX0" fmla="*/ 0 w 1059543"/>
              <a:gd name="connsiteY0" fmla="*/ 0 h 1016000"/>
              <a:gd name="connsiteX1" fmla="*/ 449943 w 1059543"/>
              <a:gd name="connsiteY1" fmla="*/ 624114 h 1016000"/>
              <a:gd name="connsiteX2" fmla="*/ 1059543 w 1059543"/>
              <a:gd name="connsiteY2" fmla="*/ 1016000 h 1016000"/>
              <a:gd name="connsiteX3" fmla="*/ 304800 w 1059543"/>
              <a:gd name="connsiteY3" fmla="*/ 157057 h 1016000"/>
              <a:gd name="connsiteX4" fmla="*/ 0 w 1059543"/>
              <a:gd name="connsiteY4" fmla="*/ 0 h 101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59543" h="1016000">
                <a:moveTo>
                  <a:pt x="0" y="0"/>
                </a:moveTo>
                <a:lnTo>
                  <a:pt x="449943" y="624114"/>
                </a:lnTo>
                <a:lnTo>
                  <a:pt x="1059543" y="1016000"/>
                </a:lnTo>
                <a:lnTo>
                  <a:pt x="304800" y="157057"/>
                </a:lnTo>
                <a:lnTo>
                  <a:pt x="0" y="0"/>
                </a:lnTo>
                <a:close/>
              </a:path>
            </a:pathLst>
          </a:custGeom>
          <a:pattFill prst="smCheck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4603" y="332656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kölcsönösen előnyös </a:t>
            </a:r>
            <a:r>
              <a:rPr lang="hu-HU" dirty="0" err="1" smtClean="0"/>
              <a:t>elosz-tások</a:t>
            </a:r>
            <a:r>
              <a:rPr lang="hu-HU" dirty="0" smtClean="0"/>
              <a:t> halmaza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95536" y="61249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személy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668344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 személy</a:t>
            </a:r>
            <a:endParaRPr lang="hu-HU" dirty="0"/>
          </a:p>
        </p:txBody>
      </p:sp>
      <p:cxnSp>
        <p:nvCxnSpPr>
          <p:cNvPr id="8" name="Egyenes összekötő nyíllal 7"/>
          <p:cNvCxnSpPr>
            <a:stCxn id="5" idx="3"/>
          </p:cNvCxnSpPr>
          <p:nvPr/>
        </p:nvCxnSpPr>
        <p:spPr>
          <a:xfrm>
            <a:off x="1547664" y="6309635"/>
            <a:ext cx="1872208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11560" y="4377606"/>
            <a:ext cx="0" cy="1759866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8460432" y="2204864"/>
            <a:ext cx="0" cy="1790908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71600" y="4257104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4032000" y="1800000"/>
            <a:ext cx="3663754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3869904" y="2204864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3815904" y="4203104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3815240" y="39644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X</a:t>
            </a:r>
          </a:p>
        </p:txBody>
      </p:sp>
      <p:sp>
        <p:nvSpPr>
          <p:cNvPr id="30" name="Ellipszis 29"/>
          <p:cNvSpPr/>
          <p:nvPr/>
        </p:nvSpPr>
        <p:spPr>
          <a:xfrm>
            <a:off x="5136603" y="6003838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4956571" y="6131741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W</a:t>
            </a:r>
            <a:endParaRPr lang="hu-HU" dirty="0"/>
          </a:p>
        </p:txBody>
      </p:sp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8603634"/>
              </p:ext>
            </p:extLst>
          </p:nvPr>
        </p:nvGraphicFramePr>
        <p:xfrm>
          <a:off x="547429" y="3987304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0" name="Equation" r:id="rId4" imgW="203040" imgH="228600" progId="Equation.3">
                  <p:embed/>
                </p:oleObj>
              </mc:Choice>
              <mc:Fallback>
                <p:oleObj name="Equation" r:id="rId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429" y="3987304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um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4324618"/>
              </p:ext>
            </p:extLst>
          </p:nvPr>
        </p:nvGraphicFramePr>
        <p:xfrm>
          <a:off x="8273472" y="4056861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1" name="Equation" r:id="rId6" imgW="203040" imgH="228600" progId="Equation.3">
                  <p:embed/>
                </p:oleObj>
              </mc:Choice>
              <mc:Fallback>
                <p:oleObj name="Equation" r:id="rId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3472" y="4056861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ktum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4079194"/>
              </p:ext>
            </p:extLst>
          </p:nvPr>
        </p:nvGraphicFramePr>
        <p:xfrm>
          <a:off x="3683257" y="6066081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2" name="Equation" r:id="rId8" imgW="203040" imgH="228600" progId="Equation.3">
                  <p:embed/>
                </p:oleObj>
              </mc:Choice>
              <mc:Fallback>
                <p:oleObj name="Equation" r:id="rId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257" y="6066081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1978118"/>
              </p:ext>
            </p:extLst>
          </p:nvPr>
        </p:nvGraphicFramePr>
        <p:xfrm>
          <a:off x="3678610" y="1593960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73" name="Equation" r:id="rId10" imgW="203040" imgH="228600" progId="Equation.3">
                  <p:embed/>
                </p:oleObj>
              </mc:Choice>
              <mc:Fallback>
                <p:oleObj name="Equation" r:id="rId10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8610" y="1593960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308304" y="6092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jószág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0" y="222855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jószág</a:t>
            </a:r>
            <a:endParaRPr lang="hu-HU" dirty="0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2729837" y="2833687"/>
            <a:ext cx="3073400" cy="1762143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17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436852" y="3485138"/>
            <a:ext cx="196604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1750">
            <a:solidFill>
              <a:schemeClr val="accent4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 rot="21374247">
            <a:off x="1804131" y="3751674"/>
            <a:ext cx="3345496" cy="27300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1750">
            <a:solidFill>
              <a:schemeClr val="accent3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20" y="116632"/>
            <a:ext cx="4993083" cy="181588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A pöttyözött, lencse alakú terület mutatja a két szereplő által kölcsönösen preferált elosztásokat.</a:t>
            </a:r>
            <a:endParaRPr lang="hu-HU" sz="2800" dirty="0"/>
          </a:p>
        </p:txBody>
      </p:sp>
      <p:cxnSp>
        <p:nvCxnSpPr>
          <p:cNvPr id="13" name="Egyenes összekötő nyíllal 12"/>
          <p:cNvCxnSpPr/>
          <p:nvPr/>
        </p:nvCxnSpPr>
        <p:spPr>
          <a:xfrm>
            <a:off x="4991636" y="4682155"/>
            <a:ext cx="1279268" cy="8691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Szövegdoboz 61"/>
          <p:cNvSpPr txBox="1"/>
          <p:nvPr/>
        </p:nvSpPr>
        <p:spPr>
          <a:xfrm>
            <a:off x="6270904" y="5357507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A</a:t>
            </a:r>
            <a:r>
              <a:rPr lang="hu-HU" dirty="0" smtClean="0"/>
              <a:t> </a:t>
            </a:r>
            <a:r>
              <a:rPr lang="hu-HU" dirty="0" err="1" smtClean="0"/>
              <a:t>közömbös-ségi</a:t>
            </a:r>
            <a:r>
              <a:rPr lang="hu-HU" dirty="0" smtClean="0"/>
              <a:t> görbéje</a:t>
            </a:r>
            <a:endParaRPr lang="hu-HU" dirty="0"/>
          </a:p>
        </p:txBody>
      </p:sp>
      <p:sp>
        <p:nvSpPr>
          <p:cNvPr id="65" name="Szövegdoboz 64"/>
          <p:cNvSpPr txBox="1"/>
          <p:nvPr/>
        </p:nvSpPr>
        <p:spPr>
          <a:xfrm>
            <a:off x="2563331" y="5004723"/>
            <a:ext cx="11295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</a:t>
            </a:r>
            <a:r>
              <a:rPr lang="hu-HU" dirty="0" smtClean="0"/>
              <a:t> közöm- </a:t>
            </a:r>
            <a:r>
              <a:rPr lang="hu-HU" dirty="0" err="1" smtClean="0"/>
              <a:t>bösségi</a:t>
            </a:r>
            <a:r>
              <a:rPr lang="hu-HU" dirty="0" smtClean="0"/>
              <a:t> görbéje</a:t>
            </a:r>
            <a:endParaRPr lang="hu-HU" dirty="0"/>
          </a:p>
        </p:txBody>
      </p:sp>
      <p:sp>
        <p:nvSpPr>
          <p:cNvPr id="56" name="Szövegdoboz 55"/>
          <p:cNvSpPr txBox="1"/>
          <p:nvPr/>
        </p:nvSpPr>
        <p:spPr>
          <a:xfrm>
            <a:off x="1882091" y="4257104"/>
            <a:ext cx="11295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B</a:t>
            </a:r>
            <a:r>
              <a:rPr lang="hu-HU" dirty="0" smtClean="0"/>
              <a:t> ajánlati görbéje</a:t>
            </a:r>
            <a:endParaRPr lang="hu-HU" dirty="0"/>
          </a:p>
        </p:txBody>
      </p:sp>
      <p:cxnSp>
        <p:nvCxnSpPr>
          <p:cNvPr id="29" name="Egyenes összekötő nyíllal 28"/>
          <p:cNvCxnSpPr/>
          <p:nvPr/>
        </p:nvCxnSpPr>
        <p:spPr>
          <a:xfrm flipH="1">
            <a:off x="2483768" y="3914163"/>
            <a:ext cx="264293" cy="45094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nyíllal 35"/>
          <p:cNvCxnSpPr/>
          <p:nvPr/>
        </p:nvCxnSpPr>
        <p:spPr>
          <a:xfrm flipH="1">
            <a:off x="4815377" y="3808304"/>
            <a:ext cx="1410872" cy="16580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Szövegdoboz 62"/>
          <p:cNvSpPr txBox="1"/>
          <p:nvPr/>
        </p:nvSpPr>
        <p:spPr>
          <a:xfrm>
            <a:off x="5803237" y="3161973"/>
            <a:ext cx="16807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Költségvetési egyenes</a:t>
            </a:r>
            <a:endParaRPr lang="hu-HU" dirty="0"/>
          </a:p>
        </p:txBody>
      </p:sp>
      <p:cxnSp>
        <p:nvCxnSpPr>
          <p:cNvPr id="7" name="Egyenes összekötő 6"/>
          <p:cNvCxnSpPr/>
          <p:nvPr/>
        </p:nvCxnSpPr>
        <p:spPr>
          <a:xfrm>
            <a:off x="3035892" y="3069972"/>
            <a:ext cx="2199706" cy="3020593"/>
          </a:xfrm>
          <a:prstGeom prst="line">
            <a:avLst/>
          </a:prstGeom>
          <a:ln w="317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Egyenes összekötő nyíllal 46"/>
          <p:cNvCxnSpPr/>
          <p:nvPr/>
        </p:nvCxnSpPr>
        <p:spPr>
          <a:xfrm flipH="1">
            <a:off x="3419872" y="5466388"/>
            <a:ext cx="84666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21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tökéletes árdiszkrimináció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84576"/>
          </a:xfrm>
        </p:spPr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Edgeworth-dobozban</a:t>
            </a:r>
            <a:r>
              <a:rPr lang="hu-HU" dirty="0" smtClean="0"/>
              <a:t> bemutatható a tökéletes árdiszkrimináció esete is.</a:t>
            </a:r>
          </a:p>
          <a:p>
            <a:r>
              <a:rPr lang="hu-HU" dirty="0" smtClean="0"/>
              <a:t>Emlékeztetőül: a tökéletes árdiszkriminációra képes monopolista minden termékegységét más áron, a legmagasabb rezervációs áron adhatja el, ezáltal a versenyzői esethez képest kisajátíthatja magának a teljes fogyasztói többletet, de ez az elosztás Pareto-hatékony lesz, mivel a termelt mennyiség a versenyzői kibocsátással fog megegyezni.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17470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Tökéletes árdiszkrimináció </a:t>
            </a:r>
            <a:br>
              <a:rPr lang="hu-HU" dirty="0" smtClean="0"/>
            </a:br>
            <a:r>
              <a:rPr lang="hu-HU" dirty="0" smtClean="0"/>
              <a:t>az </a:t>
            </a:r>
            <a:r>
              <a:rPr lang="hu-HU" dirty="0" err="1" smtClean="0"/>
              <a:t>Edgeworth-dobozban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Ez a helyzet bemutatható az </a:t>
            </a:r>
            <a:r>
              <a:rPr lang="hu-HU" dirty="0" err="1" smtClean="0"/>
              <a:t>Edgeworth-doboz</a:t>
            </a:r>
            <a:r>
              <a:rPr lang="hu-HU" dirty="0" smtClean="0"/>
              <a:t> segítségével is. Kiindulva W indulókészletből  </a:t>
            </a:r>
            <a:r>
              <a:rPr lang="hu-HU" b="1" dirty="0" smtClean="0"/>
              <a:t>A</a:t>
            </a:r>
            <a:r>
              <a:rPr lang="hu-HU" dirty="0" smtClean="0"/>
              <a:t> az első jószág minden darabját más áron adja el </a:t>
            </a:r>
            <a:r>
              <a:rPr lang="hu-HU" b="1" dirty="0" smtClean="0"/>
              <a:t>B</a:t>
            </a:r>
            <a:r>
              <a:rPr lang="hu-HU" dirty="0" smtClean="0"/>
              <a:t>-nek, méghozzá úgy, hogy </a:t>
            </a:r>
            <a:r>
              <a:rPr lang="hu-HU" b="1" dirty="0" smtClean="0"/>
              <a:t>B</a:t>
            </a:r>
            <a:r>
              <a:rPr lang="hu-HU" dirty="0" smtClean="0"/>
              <a:t> számára éppen közömbös legyen, hogy az adott jószág-egységet ezen az áron megveszi-e vagy sem.</a:t>
            </a:r>
          </a:p>
          <a:p>
            <a:r>
              <a:rPr lang="hu-HU" dirty="0" smtClean="0"/>
              <a:t>Ez azt jelenti, hogy az indulókészletből kiindulva </a:t>
            </a:r>
            <a:r>
              <a:rPr lang="hu-HU" b="1" dirty="0" smtClean="0"/>
              <a:t>B</a:t>
            </a:r>
            <a:r>
              <a:rPr lang="hu-HU" dirty="0" smtClean="0"/>
              <a:t> mindvégig ugyanazon a közömbösségi görbén marad (a hasznossági szintje nem változik meg).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3921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Az optimum a diszkrimináló monopolista számára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Összességében </a:t>
            </a:r>
            <a:r>
              <a:rPr lang="hu-HU" b="1" dirty="0" smtClean="0"/>
              <a:t>A</a:t>
            </a:r>
            <a:r>
              <a:rPr lang="hu-HU" dirty="0" smtClean="0"/>
              <a:t> azt a pontot keresi </a:t>
            </a:r>
            <a:r>
              <a:rPr lang="hu-HU" b="1" dirty="0" smtClean="0"/>
              <a:t>B</a:t>
            </a:r>
            <a:r>
              <a:rPr lang="hu-HU" dirty="0" smtClean="0"/>
              <a:t>-nek az indulókészleten keresztül menő közömbösségi görbéjén, ami számára a lehető legnagyobb hasznosságot biztosítja (miközben </a:t>
            </a:r>
            <a:r>
              <a:rPr lang="hu-HU" b="1" dirty="0" smtClean="0"/>
              <a:t>B</a:t>
            </a:r>
            <a:r>
              <a:rPr lang="hu-HU" dirty="0" smtClean="0"/>
              <a:t> hasznossági szintje mindvégig változatlan marad).</a:t>
            </a:r>
          </a:p>
          <a:p>
            <a:r>
              <a:rPr lang="hu-HU" dirty="0" smtClean="0"/>
              <a:t>Ez a pont ott lesz, ahol </a:t>
            </a:r>
            <a:r>
              <a:rPr lang="hu-HU" b="1" dirty="0" smtClean="0"/>
              <a:t>B</a:t>
            </a:r>
            <a:r>
              <a:rPr lang="hu-HU" dirty="0" smtClean="0"/>
              <a:t> közömbösségi görbéje éppen érinti </a:t>
            </a:r>
            <a:r>
              <a:rPr lang="hu-HU" b="1" dirty="0" smtClean="0"/>
              <a:t>A</a:t>
            </a:r>
            <a:r>
              <a:rPr lang="hu-HU" dirty="0" smtClean="0"/>
              <a:t> közömbösségi görbéjét. </a:t>
            </a:r>
          </a:p>
          <a:p>
            <a:r>
              <a:rPr lang="hu-HU" dirty="0" smtClean="0"/>
              <a:t>Természetesen ez a pont </a:t>
            </a:r>
            <a:r>
              <a:rPr lang="hu-HU" dirty="0" err="1" smtClean="0"/>
              <a:t>Pareto-optimális</a:t>
            </a:r>
            <a:r>
              <a:rPr lang="hu-HU" dirty="0" smtClean="0"/>
              <a:t> lesz, hiszen rajta van a szerződési görbén; de a versenyzői esettel szemben a cseréken csak az egyik szereplő nyer.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802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zabadkézi sokszög 62"/>
          <p:cNvSpPr/>
          <p:nvPr/>
        </p:nvSpPr>
        <p:spPr>
          <a:xfrm>
            <a:off x="2690439" y="3030843"/>
            <a:ext cx="2266134" cy="2242867"/>
          </a:xfrm>
          <a:custGeom>
            <a:avLst/>
            <a:gdLst>
              <a:gd name="connsiteX0" fmla="*/ 0 w 2323475"/>
              <a:gd name="connsiteY0" fmla="*/ 0 h 2293495"/>
              <a:gd name="connsiteX1" fmla="*/ 794479 w 2323475"/>
              <a:gd name="connsiteY1" fmla="*/ 1499016 h 2293495"/>
              <a:gd name="connsiteX2" fmla="*/ 2323475 w 2323475"/>
              <a:gd name="connsiteY2" fmla="*/ 2293495 h 2293495"/>
              <a:gd name="connsiteX3" fmla="*/ 1693888 w 2323475"/>
              <a:gd name="connsiteY3" fmla="*/ 914400 h 2293495"/>
              <a:gd name="connsiteX4" fmla="*/ 0 w 2323475"/>
              <a:gd name="connsiteY4" fmla="*/ 0 h 2293495"/>
              <a:gd name="connsiteX0" fmla="*/ 0 w 2323475"/>
              <a:gd name="connsiteY0" fmla="*/ 0 h 2293495"/>
              <a:gd name="connsiteX1" fmla="*/ 389744 w 2323475"/>
              <a:gd name="connsiteY1" fmla="*/ 734518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2323475 w 2323475"/>
              <a:gd name="connsiteY3" fmla="*/ 2293495 h 2293495"/>
              <a:gd name="connsiteX4" fmla="*/ 1693888 w 2323475"/>
              <a:gd name="connsiteY4" fmla="*/ 914400 h 2293495"/>
              <a:gd name="connsiteX5" fmla="*/ 0 w 2323475"/>
              <a:gd name="connsiteY5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09075 w 2323475"/>
              <a:gd name="connsiteY3" fmla="*/ 1828800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1693888 w 2323475"/>
              <a:gd name="connsiteY5" fmla="*/ 914400 h 2293495"/>
              <a:gd name="connsiteX6" fmla="*/ 0 w 2323475"/>
              <a:gd name="connsiteY6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023672 w 2323475"/>
              <a:gd name="connsiteY5" fmla="*/ 161893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0 w 2323475"/>
              <a:gd name="connsiteY7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884420 w 2323475"/>
              <a:gd name="connsiteY7" fmla="*/ 464695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0 w 2323475"/>
              <a:gd name="connsiteY0" fmla="*/ 0 h 2293495"/>
              <a:gd name="connsiteX1" fmla="*/ 299803 w 2323475"/>
              <a:gd name="connsiteY1" fmla="*/ 959371 h 2293495"/>
              <a:gd name="connsiteX2" fmla="*/ 794479 w 2323475"/>
              <a:gd name="connsiteY2" fmla="*/ 1499016 h 2293495"/>
              <a:gd name="connsiteX3" fmla="*/ 1439056 w 2323475"/>
              <a:gd name="connsiteY3" fmla="*/ 2023672 h 2293495"/>
              <a:gd name="connsiteX4" fmla="*/ 2323475 w 2323475"/>
              <a:gd name="connsiteY4" fmla="*/ 2293495 h 2293495"/>
              <a:gd name="connsiteX5" fmla="*/ 2173573 w 2323475"/>
              <a:gd name="connsiteY5" fmla="*/ 1633927 h 2293495"/>
              <a:gd name="connsiteX6" fmla="*/ 1693888 w 2323475"/>
              <a:gd name="connsiteY6" fmla="*/ 914400 h 2293495"/>
              <a:gd name="connsiteX7" fmla="*/ 1004341 w 2323475"/>
              <a:gd name="connsiteY7" fmla="*/ 359763 h 2293495"/>
              <a:gd name="connsiteX8" fmla="*/ 0 w 2323475"/>
              <a:gd name="connsiteY8" fmla="*/ 0 h 2293495"/>
              <a:gd name="connsiteX0" fmla="*/ 62612 w 2386087"/>
              <a:gd name="connsiteY0" fmla="*/ 0 h 2293495"/>
              <a:gd name="connsiteX1" fmla="*/ 122573 w 2386087"/>
              <a:gd name="connsiteY1" fmla="*/ 464695 h 2293495"/>
              <a:gd name="connsiteX2" fmla="*/ 362415 w 2386087"/>
              <a:gd name="connsiteY2" fmla="*/ 959371 h 2293495"/>
              <a:gd name="connsiteX3" fmla="*/ 857091 w 2386087"/>
              <a:gd name="connsiteY3" fmla="*/ 1499016 h 2293495"/>
              <a:gd name="connsiteX4" fmla="*/ 1501668 w 2386087"/>
              <a:gd name="connsiteY4" fmla="*/ 2023672 h 2293495"/>
              <a:gd name="connsiteX5" fmla="*/ 2386087 w 2386087"/>
              <a:gd name="connsiteY5" fmla="*/ 2293495 h 2293495"/>
              <a:gd name="connsiteX6" fmla="*/ 2236185 w 2386087"/>
              <a:gd name="connsiteY6" fmla="*/ 1633927 h 2293495"/>
              <a:gd name="connsiteX7" fmla="*/ 1756500 w 2386087"/>
              <a:gd name="connsiteY7" fmla="*/ 914400 h 2293495"/>
              <a:gd name="connsiteX8" fmla="*/ 1066953 w 2386087"/>
              <a:gd name="connsiteY8" fmla="*/ 359763 h 2293495"/>
              <a:gd name="connsiteX9" fmla="*/ 62612 w 2386087"/>
              <a:gd name="connsiteY9" fmla="*/ 0 h 2293495"/>
              <a:gd name="connsiteX0" fmla="*/ 49332 w 2372807"/>
              <a:gd name="connsiteY0" fmla="*/ 0 h 2293495"/>
              <a:gd name="connsiteX1" fmla="*/ 184243 w 2372807"/>
              <a:gd name="connsiteY1" fmla="*/ 419724 h 2293495"/>
              <a:gd name="connsiteX2" fmla="*/ 349135 w 2372807"/>
              <a:gd name="connsiteY2" fmla="*/ 959371 h 2293495"/>
              <a:gd name="connsiteX3" fmla="*/ 843811 w 2372807"/>
              <a:gd name="connsiteY3" fmla="*/ 1499016 h 2293495"/>
              <a:gd name="connsiteX4" fmla="*/ 1488388 w 2372807"/>
              <a:gd name="connsiteY4" fmla="*/ 2023672 h 2293495"/>
              <a:gd name="connsiteX5" fmla="*/ 2372807 w 2372807"/>
              <a:gd name="connsiteY5" fmla="*/ 2293495 h 2293495"/>
              <a:gd name="connsiteX6" fmla="*/ 2222905 w 2372807"/>
              <a:gd name="connsiteY6" fmla="*/ 1633927 h 2293495"/>
              <a:gd name="connsiteX7" fmla="*/ 1743220 w 2372807"/>
              <a:gd name="connsiteY7" fmla="*/ 914400 h 2293495"/>
              <a:gd name="connsiteX8" fmla="*/ 1053673 w 2372807"/>
              <a:gd name="connsiteY8" fmla="*/ 359763 h 2293495"/>
              <a:gd name="connsiteX9" fmla="*/ 49332 w 2372807"/>
              <a:gd name="connsiteY9" fmla="*/ 0 h 2293495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98396 w 2386960"/>
              <a:gd name="connsiteY2" fmla="*/ 43088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3485 w 2386960"/>
              <a:gd name="connsiteY0" fmla="*/ 11164 h 2304659"/>
              <a:gd name="connsiteX1" fmla="*/ 138436 w 2386960"/>
              <a:gd name="connsiteY1" fmla="*/ 116095 h 2304659"/>
              <a:gd name="connsiteX2" fmla="*/ 153426 w 2386960"/>
              <a:gd name="connsiteY2" fmla="*/ 415898 h 2304659"/>
              <a:gd name="connsiteX3" fmla="*/ 363288 w 2386960"/>
              <a:gd name="connsiteY3" fmla="*/ 970535 h 2304659"/>
              <a:gd name="connsiteX4" fmla="*/ 857964 w 2386960"/>
              <a:gd name="connsiteY4" fmla="*/ 1510180 h 2304659"/>
              <a:gd name="connsiteX5" fmla="*/ 1502541 w 2386960"/>
              <a:gd name="connsiteY5" fmla="*/ 2034836 h 2304659"/>
              <a:gd name="connsiteX6" fmla="*/ 2386960 w 2386960"/>
              <a:gd name="connsiteY6" fmla="*/ 2304659 h 2304659"/>
              <a:gd name="connsiteX7" fmla="*/ 2237058 w 2386960"/>
              <a:gd name="connsiteY7" fmla="*/ 1645091 h 2304659"/>
              <a:gd name="connsiteX8" fmla="*/ 1757373 w 2386960"/>
              <a:gd name="connsiteY8" fmla="*/ 925564 h 2304659"/>
              <a:gd name="connsiteX9" fmla="*/ 1067826 w 2386960"/>
              <a:gd name="connsiteY9" fmla="*/ 370927 h 2304659"/>
              <a:gd name="connsiteX10" fmla="*/ 63485 w 2386960"/>
              <a:gd name="connsiteY10" fmla="*/ 11164 h 2304659"/>
              <a:gd name="connsiteX0" fmla="*/ 69457 w 2392932"/>
              <a:gd name="connsiteY0" fmla="*/ 6164 h 2299659"/>
              <a:gd name="connsiteX1" fmla="*/ 114427 w 2392932"/>
              <a:gd name="connsiteY1" fmla="*/ 201036 h 2299659"/>
              <a:gd name="connsiteX2" fmla="*/ 159398 w 2392932"/>
              <a:gd name="connsiteY2" fmla="*/ 410898 h 2299659"/>
              <a:gd name="connsiteX3" fmla="*/ 369260 w 2392932"/>
              <a:gd name="connsiteY3" fmla="*/ 965535 h 2299659"/>
              <a:gd name="connsiteX4" fmla="*/ 863936 w 2392932"/>
              <a:gd name="connsiteY4" fmla="*/ 1505180 h 2299659"/>
              <a:gd name="connsiteX5" fmla="*/ 1508513 w 2392932"/>
              <a:gd name="connsiteY5" fmla="*/ 2029836 h 2299659"/>
              <a:gd name="connsiteX6" fmla="*/ 2392932 w 2392932"/>
              <a:gd name="connsiteY6" fmla="*/ 2299659 h 2299659"/>
              <a:gd name="connsiteX7" fmla="*/ 2243030 w 2392932"/>
              <a:gd name="connsiteY7" fmla="*/ 1640091 h 2299659"/>
              <a:gd name="connsiteX8" fmla="*/ 1763345 w 2392932"/>
              <a:gd name="connsiteY8" fmla="*/ 920564 h 2299659"/>
              <a:gd name="connsiteX9" fmla="*/ 1073798 w 2392932"/>
              <a:gd name="connsiteY9" fmla="*/ 365927 h 2299659"/>
              <a:gd name="connsiteX10" fmla="*/ 69457 w 2392932"/>
              <a:gd name="connsiteY10" fmla="*/ 6164 h 2299659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201535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3558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80756 w 2359261"/>
              <a:gd name="connsiteY0" fmla="*/ 6669 h 2285173"/>
              <a:gd name="connsiteX1" fmla="*/ 80756 w 2359261"/>
              <a:gd name="connsiteY1" fmla="*/ 186550 h 2285173"/>
              <a:gd name="connsiteX2" fmla="*/ 125727 w 2359261"/>
              <a:gd name="connsiteY2" fmla="*/ 396412 h 2285173"/>
              <a:gd name="connsiteX3" fmla="*/ 380559 w 2359261"/>
              <a:gd name="connsiteY3" fmla="*/ 951049 h 2285173"/>
              <a:gd name="connsiteX4" fmla="*/ 830265 w 2359261"/>
              <a:gd name="connsiteY4" fmla="*/ 1490694 h 2285173"/>
              <a:gd name="connsiteX5" fmla="*/ 1474842 w 2359261"/>
              <a:gd name="connsiteY5" fmla="*/ 1985370 h 2285173"/>
              <a:gd name="connsiteX6" fmla="*/ 2359261 w 2359261"/>
              <a:gd name="connsiteY6" fmla="*/ 2285173 h 2285173"/>
              <a:gd name="connsiteX7" fmla="*/ 2209359 w 2359261"/>
              <a:gd name="connsiteY7" fmla="*/ 1625605 h 2285173"/>
              <a:gd name="connsiteX8" fmla="*/ 1729674 w 2359261"/>
              <a:gd name="connsiteY8" fmla="*/ 906078 h 2285173"/>
              <a:gd name="connsiteX9" fmla="*/ 1040127 w 2359261"/>
              <a:gd name="connsiteY9" fmla="*/ 351441 h 2285173"/>
              <a:gd name="connsiteX10" fmla="*/ 80756 w 2359261"/>
              <a:gd name="connsiteY10" fmla="*/ 6669 h 2285173"/>
              <a:gd name="connsiteX0" fmla="*/ 67228 w 2345733"/>
              <a:gd name="connsiteY0" fmla="*/ 0 h 2278504"/>
              <a:gd name="connsiteX1" fmla="*/ 112199 w 2345733"/>
              <a:gd name="connsiteY1" fmla="*/ 389743 h 2278504"/>
              <a:gd name="connsiteX2" fmla="*/ 367031 w 2345733"/>
              <a:gd name="connsiteY2" fmla="*/ 944380 h 2278504"/>
              <a:gd name="connsiteX3" fmla="*/ 816737 w 2345733"/>
              <a:gd name="connsiteY3" fmla="*/ 1484025 h 2278504"/>
              <a:gd name="connsiteX4" fmla="*/ 1461314 w 2345733"/>
              <a:gd name="connsiteY4" fmla="*/ 1978701 h 2278504"/>
              <a:gd name="connsiteX5" fmla="*/ 2345733 w 2345733"/>
              <a:gd name="connsiteY5" fmla="*/ 2278504 h 2278504"/>
              <a:gd name="connsiteX6" fmla="*/ 2195831 w 2345733"/>
              <a:gd name="connsiteY6" fmla="*/ 1618936 h 2278504"/>
              <a:gd name="connsiteX7" fmla="*/ 1716146 w 2345733"/>
              <a:gd name="connsiteY7" fmla="*/ 899409 h 2278504"/>
              <a:gd name="connsiteX8" fmla="*/ 1026599 w 2345733"/>
              <a:gd name="connsiteY8" fmla="*/ 344772 h 2278504"/>
              <a:gd name="connsiteX9" fmla="*/ 67228 w 2345733"/>
              <a:gd name="connsiteY9" fmla="*/ 0 h 2278504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38921 w 2358055"/>
              <a:gd name="connsiteY9" fmla="*/ 354774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728468 w 2358055"/>
              <a:gd name="connsiteY8" fmla="*/ 909411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473636 w 2358055"/>
              <a:gd name="connsiteY5" fmla="*/ 1988703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79550 w 2358055"/>
              <a:gd name="connsiteY0" fmla="*/ 10002 h 2288506"/>
              <a:gd name="connsiteX1" fmla="*/ 69732 w 2358055"/>
              <a:gd name="connsiteY1" fmla="*/ 132750 h 2288506"/>
              <a:gd name="connsiteX2" fmla="*/ 124521 w 2358055"/>
              <a:gd name="connsiteY2" fmla="*/ 399745 h 2288506"/>
              <a:gd name="connsiteX3" fmla="*/ 379353 w 2358055"/>
              <a:gd name="connsiteY3" fmla="*/ 954382 h 2288506"/>
              <a:gd name="connsiteX4" fmla="*/ 829059 w 2358055"/>
              <a:gd name="connsiteY4" fmla="*/ 1494027 h 2288506"/>
              <a:gd name="connsiteX5" fmla="*/ 1502665 w 2358055"/>
              <a:gd name="connsiteY5" fmla="*/ 1959675 h 2288506"/>
              <a:gd name="connsiteX6" fmla="*/ 2358055 w 2358055"/>
              <a:gd name="connsiteY6" fmla="*/ 2288506 h 2288506"/>
              <a:gd name="connsiteX7" fmla="*/ 2208153 w 2358055"/>
              <a:gd name="connsiteY7" fmla="*/ 1628938 h 2288506"/>
              <a:gd name="connsiteX8" fmla="*/ 1699440 w 2358055"/>
              <a:gd name="connsiteY8" fmla="*/ 923925 h 2288506"/>
              <a:gd name="connsiteX9" fmla="*/ 1024407 w 2358055"/>
              <a:gd name="connsiteY9" fmla="*/ 383802 h 2288506"/>
              <a:gd name="connsiteX10" fmla="*/ 79550 w 2358055"/>
              <a:gd name="connsiteY10" fmla="*/ 10002 h 2288506"/>
              <a:gd name="connsiteX0" fmla="*/ 954675 w 2288323"/>
              <a:gd name="connsiteY0" fmla="*/ 251095 h 2155799"/>
              <a:gd name="connsiteX1" fmla="*/ 0 w 2288323"/>
              <a:gd name="connsiteY1" fmla="*/ 43 h 2155799"/>
              <a:gd name="connsiteX2" fmla="*/ 54789 w 2288323"/>
              <a:gd name="connsiteY2" fmla="*/ 267038 h 2155799"/>
              <a:gd name="connsiteX3" fmla="*/ 309621 w 2288323"/>
              <a:gd name="connsiteY3" fmla="*/ 821675 h 2155799"/>
              <a:gd name="connsiteX4" fmla="*/ 759327 w 2288323"/>
              <a:gd name="connsiteY4" fmla="*/ 1361320 h 2155799"/>
              <a:gd name="connsiteX5" fmla="*/ 1432933 w 2288323"/>
              <a:gd name="connsiteY5" fmla="*/ 1826968 h 2155799"/>
              <a:gd name="connsiteX6" fmla="*/ 2288323 w 2288323"/>
              <a:gd name="connsiteY6" fmla="*/ 2155799 h 2155799"/>
              <a:gd name="connsiteX7" fmla="*/ 2138421 w 2288323"/>
              <a:gd name="connsiteY7" fmla="*/ 1496231 h 2155799"/>
              <a:gd name="connsiteX8" fmla="*/ 1629708 w 2288323"/>
              <a:gd name="connsiteY8" fmla="*/ 791218 h 2155799"/>
              <a:gd name="connsiteX9" fmla="*/ 954675 w 2288323"/>
              <a:gd name="connsiteY9" fmla="*/ 251095 h 2155799"/>
              <a:gd name="connsiteX0" fmla="*/ 932486 w 2266134"/>
              <a:gd name="connsiteY0" fmla="*/ 338163 h 2242867"/>
              <a:gd name="connsiteX1" fmla="*/ 6840 w 2266134"/>
              <a:gd name="connsiteY1" fmla="*/ 25 h 2242867"/>
              <a:gd name="connsiteX2" fmla="*/ 32600 w 2266134"/>
              <a:gd name="connsiteY2" fmla="*/ 354106 h 2242867"/>
              <a:gd name="connsiteX3" fmla="*/ 287432 w 2266134"/>
              <a:gd name="connsiteY3" fmla="*/ 908743 h 2242867"/>
              <a:gd name="connsiteX4" fmla="*/ 737138 w 2266134"/>
              <a:gd name="connsiteY4" fmla="*/ 1448388 h 2242867"/>
              <a:gd name="connsiteX5" fmla="*/ 1410744 w 2266134"/>
              <a:gd name="connsiteY5" fmla="*/ 1914036 h 2242867"/>
              <a:gd name="connsiteX6" fmla="*/ 2266134 w 2266134"/>
              <a:gd name="connsiteY6" fmla="*/ 2242867 h 2242867"/>
              <a:gd name="connsiteX7" fmla="*/ 2116232 w 2266134"/>
              <a:gd name="connsiteY7" fmla="*/ 1583299 h 2242867"/>
              <a:gd name="connsiteX8" fmla="*/ 1607519 w 2266134"/>
              <a:gd name="connsiteY8" fmla="*/ 878286 h 2242867"/>
              <a:gd name="connsiteX9" fmla="*/ 932486 w 2266134"/>
              <a:gd name="connsiteY9" fmla="*/ 338163 h 2242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266134" h="2242867">
                <a:moveTo>
                  <a:pt x="932486" y="338163"/>
                </a:moveTo>
                <a:cubicBezTo>
                  <a:pt x="660868" y="206301"/>
                  <a:pt x="156821" y="-2632"/>
                  <a:pt x="6840" y="25"/>
                </a:cubicBezTo>
                <a:cubicBezTo>
                  <a:pt x="14335" y="64982"/>
                  <a:pt x="-26498" y="212171"/>
                  <a:pt x="32600" y="354106"/>
                </a:cubicBezTo>
                <a:cubicBezTo>
                  <a:pt x="85065" y="494014"/>
                  <a:pt x="172507" y="736356"/>
                  <a:pt x="287432" y="908743"/>
                </a:cubicBezTo>
                <a:lnTo>
                  <a:pt x="737138" y="1448388"/>
                </a:lnTo>
                <a:lnTo>
                  <a:pt x="1410744" y="1914036"/>
                </a:lnTo>
                <a:lnTo>
                  <a:pt x="2266134" y="2242867"/>
                </a:lnTo>
                <a:lnTo>
                  <a:pt x="2116232" y="1583299"/>
                </a:lnTo>
                <a:lnTo>
                  <a:pt x="1607519" y="878286"/>
                </a:lnTo>
                <a:lnTo>
                  <a:pt x="932486" y="338163"/>
                </a:lnTo>
                <a:close/>
              </a:path>
            </a:pathLst>
          </a:custGeom>
          <a:pattFill prst="divot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1" name="Arc 6"/>
          <p:cNvSpPr>
            <a:spLocks/>
          </p:cNvSpPr>
          <p:nvPr/>
        </p:nvSpPr>
        <p:spPr bwMode="auto">
          <a:xfrm rot="10800000">
            <a:off x="2627784" y="2717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Arc 6"/>
          <p:cNvSpPr>
            <a:spLocks/>
          </p:cNvSpPr>
          <p:nvPr/>
        </p:nvSpPr>
        <p:spPr bwMode="auto">
          <a:xfrm>
            <a:off x="947068" y="3504463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244604" y="274638"/>
            <a:ext cx="3442196" cy="1143000"/>
          </a:xfrm>
        </p:spPr>
        <p:txBody>
          <a:bodyPr>
            <a:normAutofit fontScale="90000"/>
          </a:bodyPr>
          <a:lstStyle/>
          <a:p>
            <a:r>
              <a:rPr lang="hu-HU" sz="4000" dirty="0" smtClean="0"/>
              <a:t>Tökéletes ár-diszkrimináció</a:t>
            </a:r>
            <a:endParaRPr lang="hu-HU" sz="4000" dirty="0"/>
          </a:p>
        </p:txBody>
      </p:sp>
      <p:sp>
        <p:nvSpPr>
          <p:cNvPr id="4" name="Téglalap 3"/>
          <p:cNvSpPr/>
          <p:nvPr/>
        </p:nvSpPr>
        <p:spPr>
          <a:xfrm>
            <a:off x="971600" y="2204864"/>
            <a:ext cx="7272808" cy="38884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5" name="Szövegdoboz 4"/>
          <p:cNvSpPr txBox="1"/>
          <p:nvPr/>
        </p:nvSpPr>
        <p:spPr>
          <a:xfrm>
            <a:off x="395536" y="6124969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A személy</a:t>
            </a:r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7668344" y="1700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B személy</a:t>
            </a:r>
            <a:endParaRPr lang="hu-HU" dirty="0"/>
          </a:p>
        </p:txBody>
      </p:sp>
      <p:cxnSp>
        <p:nvCxnSpPr>
          <p:cNvPr id="8" name="Egyenes összekötő nyíllal 7"/>
          <p:cNvCxnSpPr>
            <a:stCxn id="5" idx="3"/>
          </p:cNvCxnSpPr>
          <p:nvPr/>
        </p:nvCxnSpPr>
        <p:spPr>
          <a:xfrm flipV="1">
            <a:off x="1547664" y="6277369"/>
            <a:ext cx="2472804" cy="0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nyíllal 9"/>
          <p:cNvCxnSpPr/>
          <p:nvPr/>
        </p:nvCxnSpPr>
        <p:spPr>
          <a:xfrm flipV="1">
            <a:off x="611560" y="4148487"/>
            <a:ext cx="0" cy="1988985"/>
          </a:xfrm>
          <a:prstGeom prst="straightConnector1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nyíllal 10"/>
          <p:cNvCxnSpPr/>
          <p:nvPr/>
        </p:nvCxnSpPr>
        <p:spPr>
          <a:xfrm>
            <a:off x="8460432" y="2204864"/>
            <a:ext cx="0" cy="1322115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/>
        </p:nvCxnSpPr>
        <p:spPr>
          <a:xfrm>
            <a:off x="971600" y="3790772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H="1">
            <a:off x="4407844" y="1751742"/>
            <a:ext cx="3251846" cy="0"/>
          </a:xfrm>
          <a:prstGeom prst="straightConnector1">
            <a:avLst/>
          </a:prstGeom>
          <a:ln>
            <a:solidFill>
              <a:schemeClr val="accent3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4219629" y="2208060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Ellipszis 23"/>
          <p:cNvSpPr/>
          <p:nvPr/>
        </p:nvSpPr>
        <p:spPr>
          <a:xfrm>
            <a:off x="4165629" y="3758017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5" name="Szövegdoboz 24"/>
          <p:cNvSpPr txBox="1"/>
          <p:nvPr/>
        </p:nvSpPr>
        <p:spPr>
          <a:xfrm>
            <a:off x="4165629" y="346311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X</a:t>
            </a:r>
            <a:endParaRPr lang="hu-HU" dirty="0"/>
          </a:p>
        </p:txBody>
      </p:sp>
      <p:cxnSp>
        <p:nvCxnSpPr>
          <p:cNvPr id="26" name="Egyenes összekötő 25"/>
          <p:cNvCxnSpPr/>
          <p:nvPr/>
        </p:nvCxnSpPr>
        <p:spPr>
          <a:xfrm>
            <a:off x="994684" y="5259296"/>
            <a:ext cx="7272808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>
            <a:off x="4925166" y="2204271"/>
            <a:ext cx="0" cy="388843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zis 29"/>
          <p:cNvSpPr/>
          <p:nvPr/>
        </p:nvSpPr>
        <p:spPr>
          <a:xfrm>
            <a:off x="4871166" y="5203539"/>
            <a:ext cx="108000" cy="108000"/>
          </a:xfrm>
          <a:prstGeom prst="ellipse">
            <a:avLst/>
          </a:prstGeom>
          <a:solidFill>
            <a:srgbClr val="00B05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1" name="Szövegdoboz 30"/>
          <p:cNvSpPr txBox="1"/>
          <p:nvPr/>
        </p:nvSpPr>
        <p:spPr>
          <a:xfrm>
            <a:off x="4583134" y="4884043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W</a:t>
            </a:r>
            <a:endParaRPr lang="hu-HU" dirty="0"/>
          </a:p>
        </p:txBody>
      </p:sp>
      <p:graphicFrame>
        <p:nvGraphicFramePr>
          <p:cNvPr id="32" name="Objektum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5383678"/>
              </p:ext>
            </p:extLst>
          </p:nvPr>
        </p:nvGraphicFramePr>
        <p:xfrm>
          <a:off x="4728482" y="6063237"/>
          <a:ext cx="407116" cy="43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0" name="Equation" r:id="rId4" imgW="215640" imgH="228600" progId="Equation.3">
                  <p:embed/>
                </p:oleObj>
              </mc:Choice>
              <mc:Fallback>
                <p:oleObj name="Equation" r:id="rId4" imgW="215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28482" y="6063237"/>
                        <a:ext cx="407116" cy="4310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ktum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580868"/>
              </p:ext>
            </p:extLst>
          </p:nvPr>
        </p:nvGraphicFramePr>
        <p:xfrm>
          <a:off x="4775966" y="1794318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1" name="Equation" r:id="rId6" imgW="215640" imgH="228600" progId="Equation.3">
                  <p:embed/>
                </p:oleObj>
              </mc:Choice>
              <mc:Fallback>
                <p:oleObj name="Equation" r:id="rId6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5966" y="1794318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ktum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8183710"/>
              </p:ext>
            </p:extLst>
          </p:nvPr>
        </p:nvGraphicFramePr>
        <p:xfrm>
          <a:off x="597879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2" name="Equation" r:id="rId8" imgW="215640" imgH="228600" progId="Equation.3">
                  <p:embed/>
                </p:oleObj>
              </mc:Choice>
              <mc:Fallback>
                <p:oleObj name="Equation" r:id="rId8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879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ktum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18204"/>
              </p:ext>
            </p:extLst>
          </p:nvPr>
        </p:nvGraphicFramePr>
        <p:xfrm>
          <a:off x="8244408" y="4987639"/>
          <a:ext cx="406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3" name="Equation" r:id="rId10" imgW="215640" imgH="228600" progId="Equation.3">
                  <p:embed/>
                </p:oleObj>
              </mc:Choice>
              <mc:Fallback>
                <p:oleObj name="Equation" r:id="rId10" imgW="215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4408" y="4987639"/>
                        <a:ext cx="406400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ktum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7419183"/>
              </p:ext>
            </p:extLst>
          </p:nvPr>
        </p:nvGraphicFramePr>
        <p:xfrm>
          <a:off x="564480" y="3597945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4" name="Equation" r:id="rId12" imgW="203040" imgH="228600" progId="Equation.3">
                  <p:embed/>
                </p:oleObj>
              </mc:Choice>
              <mc:Fallback>
                <p:oleObj name="Equation" r:id="rId12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480" y="3597945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ktum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1342981"/>
              </p:ext>
            </p:extLst>
          </p:nvPr>
        </p:nvGraphicFramePr>
        <p:xfrm>
          <a:off x="8269138" y="3542117"/>
          <a:ext cx="382588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5" name="Equation" r:id="rId14" imgW="203040" imgH="228600" progId="Equation.3">
                  <p:embed/>
                </p:oleObj>
              </mc:Choice>
              <mc:Fallback>
                <p:oleObj name="Equation" r:id="rId14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9138" y="3542117"/>
                        <a:ext cx="382588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ktum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60870"/>
              </p:ext>
            </p:extLst>
          </p:nvPr>
        </p:nvGraphicFramePr>
        <p:xfrm>
          <a:off x="4044203" y="6071316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6" name="Equation" r:id="rId16" imgW="203040" imgH="228600" progId="Equation.3">
                  <p:embed/>
                </p:oleObj>
              </mc:Choice>
              <mc:Fallback>
                <p:oleObj name="Equation" r:id="rId16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4203" y="6071316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ktum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458309"/>
              </p:ext>
            </p:extLst>
          </p:nvPr>
        </p:nvGraphicFramePr>
        <p:xfrm>
          <a:off x="4020468" y="1619746"/>
          <a:ext cx="3825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37" name="Equation" r:id="rId18" imgW="203040" imgH="228600" progId="Equation.3">
                  <p:embed/>
                </p:oleObj>
              </mc:Choice>
              <mc:Fallback>
                <p:oleObj name="Equation" r:id="rId18" imgW="203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0468" y="1619746"/>
                        <a:ext cx="382587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Szövegdoboz 47"/>
          <p:cNvSpPr txBox="1"/>
          <p:nvPr/>
        </p:nvSpPr>
        <p:spPr>
          <a:xfrm>
            <a:off x="7308304" y="60927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1. jószág</a:t>
            </a:r>
            <a:endParaRPr lang="hu-HU" dirty="0"/>
          </a:p>
        </p:txBody>
      </p:sp>
      <p:sp>
        <p:nvSpPr>
          <p:cNvPr id="49" name="Szövegdoboz 48"/>
          <p:cNvSpPr txBox="1"/>
          <p:nvPr/>
        </p:nvSpPr>
        <p:spPr>
          <a:xfrm>
            <a:off x="35496" y="1866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2. jószág</a:t>
            </a:r>
            <a:endParaRPr lang="hu-HU" dirty="0"/>
          </a:p>
        </p:txBody>
      </p:sp>
      <p:sp>
        <p:nvSpPr>
          <p:cNvPr id="50" name="Arc 6"/>
          <p:cNvSpPr>
            <a:spLocks/>
          </p:cNvSpPr>
          <p:nvPr/>
        </p:nvSpPr>
        <p:spPr bwMode="auto">
          <a:xfrm rot="10800000">
            <a:off x="1371600" y="322974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Arc 6"/>
          <p:cNvSpPr>
            <a:spLocks/>
          </p:cNvSpPr>
          <p:nvPr/>
        </p:nvSpPr>
        <p:spPr bwMode="auto">
          <a:xfrm rot="10800000">
            <a:off x="1773131" y="3099668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Arc 6"/>
          <p:cNvSpPr>
            <a:spLocks/>
          </p:cNvSpPr>
          <p:nvPr/>
        </p:nvSpPr>
        <p:spPr bwMode="auto">
          <a:xfrm rot="10800000">
            <a:off x="2171204" y="2871142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Arc 6"/>
          <p:cNvSpPr>
            <a:spLocks/>
          </p:cNvSpPr>
          <p:nvPr/>
        </p:nvSpPr>
        <p:spPr bwMode="auto">
          <a:xfrm rot="10800000">
            <a:off x="3622498" y="2249041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810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Arc 6"/>
          <p:cNvSpPr>
            <a:spLocks/>
          </p:cNvSpPr>
          <p:nvPr/>
        </p:nvSpPr>
        <p:spPr bwMode="auto">
          <a:xfrm rot="10800000">
            <a:off x="4164483" y="2117025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Arc 6"/>
          <p:cNvSpPr>
            <a:spLocks/>
          </p:cNvSpPr>
          <p:nvPr/>
        </p:nvSpPr>
        <p:spPr bwMode="auto">
          <a:xfrm>
            <a:off x="1883172" y="2971076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Arc 6"/>
          <p:cNvSpPr>
            <a:spLocks/>
          </p:cNvSpPr>
          <p:nvPr/>
        </p:nvSpPr>
        <p:spPr bwMode="auto">
          <a:xfrm>
            <a:off x="2171203" y="267489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9" name="Arc 6"/>
          <p:cNvSpPr>
            <a:spLocks/>
          </p:cNvSpPr>
          <p:nvPr/>
        </p:nvSpPr>
        <p:spPr bwMode="auto">
          <a:xfrm>
            <a:off x="591965" y="3782139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0" name="Arc 6"/>
          <p:cNvSpPr>
            <a:spLocks/>
          </p:cNvSpPr>
          <p:nvPr/>
        </p:nvSpPr>
        <p:spPr bwMode="auto">
          <a:xfrm>
            <a:off x="2890090" y="2554509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Szövegdoboz 63"/>
          <p:cNvSpPr txBox="1"/>
          <p:nvPr/>
        </p:nvSpPr>
        <p:spPr>
          <a:xfrm>
            <a:off x="251520" y="116632"/>
            <a:ext cx="4993083" cy="147732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smtClean="0"/>
              <a:t>A tökéletes árdiszkriminációra képes monopólium azt az X pontot keresi B indulókészleten átmenő közömbösségi görbéjén, amely számára a lehető legmagasabb hasznosságot biztosítja (érinti a közömbösségi görbéjét).</a:t>
            </a:r>
            <a:endParaRPr lang="hu-HU" dirty="0"/>
          </a:p>
        </p:txBody>
      </p:sp>
      <p:sp>
        <p:nvSpPr>
          <p:cNvPr id="44" name="Arc 6"/>
          <p:cNvSpPr>
            <a:spLocks/>
          </p:cNvSpPr>
          <p:nvPr/>
        </p:nvSpPr>
        <p:spPr bwMode="auto">
          <a:xfrm rot="10800000">
            <a:off x="3159177" y="2512834"/>
            <a:ext cx="3073400" cy="2555875"/>
          </a:xfrm>
          <a:custGeom>
            <a:avLst/>
            <a:gdLst>
              <a:gd name="T0" fmla="*/ 743763 w 21500"/>
              <a:gd name="T1" fmla="*/ 0 h 20964"/>
              <a:gd name="T2" fmla="*/ 3073400 w 21500"/>
              <a:gd name="T3" fmla="*/ 2302653 h 20964"/>
              <a:gd name="T4" fmla="*/ 0 w 21500"/>
              <a:gd name="T5" fmla="*/ 2555875 h 2096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500" h="20964" fill="none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</a:path>
              <a:path w="21500" h="20964" stroke="0" extrusionOk="0">
                <a:moveTo>
                  <a:pt x="5202" y="0"/>
                </a:moveTo>
                <a:cubicBezTo>
                  <a:pt x="14089" y="2205"/>
                  <a:pt x="20619" y="9773"/>
                  <a:pt x="21499" y="18887"/>
                </a:cubicBezTo>
                <a:lnTo>
                  <a:pt x="0" y="20964"/>
                </a:lnTo>
                <a:lnTo>
                  <a:pt x="5202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54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TLH-görbe</a:t>
            </a:r>
            <a:r>
              <a:rPr lang="hu-HU" dirty="0" smtClean="0"/>
              <a:t> és a Pareto-hatékonyság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857852" y="1340768"/>
            <a:ext cx="4828948" cy="4785395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hu-HU" dirty="0" smtClean="0"/>
              <a:t>Amikor egy gazdaság valamely output-készletéhez viszonyítva nem létezik olyan output-kombináció, amelyben oly módon nagyobb legalább az egyik termék mennyisége, hogy közben egyetlen másik termék mennyisége sem kisebb az eredetinél, akkor a gazdaság a </a:t>
            </a:r>
            <a:r>
              <a:rPr lang="hu-HU" dirty="0" err="1" smtClean="0"/>
              <a:t>Pareto-optimum</a:t>
            </a:r>
            <a:r>
              <a:rPr lang="hu-HU" dirty="0" smtClean="0"/>
              <a:t> (Pareto-hatékonyság) állapotában van.</a:t>
            </a:r>
            <a:endParaRPr lang="hu-HU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371600" y="1981200"/>
            <a:ext cx="0" cy="403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371600" y="60198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hu-HU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 rot="-5400000">
            <a:off x="114300" y="2368034"/>
            <a:ext cx="1905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Y termék (pl. zab)</a:t>
            </a:r>
            <a:endParaRPr lang="hu-HU" dirty="0"/>
          </a:p>
        </p:txBody>
      </p:sp>
      <p:sp>
        <p:nvSpPr>
          <p:cNvPr id="7" name="Arc 16"/>
          <p:cNvSpPr>
            <a:spLocks/>
          </p:cNvSpPr>
          <p:nvPr/>
        </p:nvSpPr>
        <p:spPr bwMode="auto">
          <a:xfrm>
            <a:off x="1371600" y="3124200"/>
            <a:ext cx="2743200" cy="2895600"/>
          </a:xfrm>
          <a:custGeom>
            <a:avLst/>
            <a:gdLst>
              <a:gd name="T0" fmla="*/ 0 w 21600"/>
              <a:gd name="T1" fmla="*/ 0 h 21600"/>
              <a:gd name="T2" fmla="*/ 2743200 w 21600"/>
              <a:gd name="T3" fmla="*/ 2895600 h 21600"/>
              <a:gd name="T4" fmla="*/ 0 w 21600"/>
              <a:gd name="T5" fmla="*/ 28956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Oval 20"/>
          <p:cNvSpPr>
            <a:spLocks noChangeArrowheads="1"/>
          </p:cNvSpPr>
          <p:nvPr/>
        </p:nvSpPr>
        <p:spPr bwMode="auto">
          <a:xfrm>
            <a:off x="2592048" y="3426619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9" name="Oval 22"/>
          <p:cNvSpPr>
            <a:spLocks noChangeArrowheads="1"/>
          </p:cNvSpPr>
          <p:nvPr/>
        </p:nvSpPr>
        <p:spPr bwMode="auto">
          <a:xfrm>
            <a:off x="2590800" y="4495800"/>
            <a:ext cx="46038" cy="46038"/>
          </a:xfrm>
          <a:prstGeom prst="ellipse">
            <a:avLst/>
          </a:prstGeom>
          <a:solidFill>
            <a:srgbClr val="000000">
              <a:alpha val="50195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1" name="Text Box 24"/>
          <p:cNvSpPr txBox="1">
            <a:spLocks noChangeArrowheads="1"/>
          </p:cNvSpPr>
          <p:nvPr/>
        </p:nvSpPr>
        <p:spPr bwMode="auto">
          <a:xfrm>
            <a:off x="2372771" y="4484008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/>
              <a:t>D</a:t>
            </a:r>
          </a:p>
        </p:txBody>
      </p: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2498890" y="3067050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smtClean="0"/>
              <a:t>R</a:t>
            </a:r>
            <a:endParaRPr lang="hu-HU" sz="1600" dirty="0"/>
          </a:p>
        </p:txBody>
      </p:sp>
      <p:sp>
        <p:nvSpPr>
          <p:cNvPr id="14" name="Oval 28"/>
          <p:cNvSpPr>
            <a:spLocks noChangeArrowheads="1"/>
          </p:cNvSpPr>
          <p:nvPr/>
        </p:nvSpPr>
        <p:spPr bwMode="auto">
          <a:xfrm>
            <a:off x="3667352" y="4495800"/>
            <a:ext cx="46038" cy="46038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" name="Text Box 29"/>
          <p:cNvSpPr txBox="1">
            <a:spLocks noChangeArrowheads="1"/>
          </p:cNvSpPr>
          <p:nvPr/>
        </p:nvSpPr>
        <p:spPr bwMode="auto">
          <a:xfrm>
            <a:off x="3667352" y="4205288"/>
            <a:ext cx="381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/>
              <a:t>S</a:t>
            </a:r>
          </a:p>
        </p:txBody>
      </p:sp>
      <p:sp>
        <p:nvSpPr>
          <p:cNvPr id="19" name="Line 34"/>
          <p:cNvSpPr>
            <a:spLocks noChangeShapeType="1"/>
          </p:cNvSpPr>
          <p:nvPr/>
        </p:nvSpPr>
        <p:spPr bwMode="auto">
          <a:xfrm flipH="1">
            <a:off x="2721486" y="4520181"/>
            <a:ext cx="9000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stealth"/>
            <a:tailEnd type="none"/>
          </a:ln>
        </p:spPr>
        <p:txBody>
          <a:bodyPr/>
          <a:lstStyle/>
          <a:p>
            <a:endParaRPr lang="hu-HU"/>
          </a:p>
        </p:txBody>
      </p:sp>
      <p:sp>
        <p:nvSpPr>
          <p:cNvPr id="20" name="AutoShape 35"/>
          <p:cNvSpPr>
            <a:spLocks noChangeArrowheads="1"/>
          </p:cNvSpPr>
          <p:nvPr/>
        </p:nvSpPr>
        <p:spPr bwMode="auto">
          <a:xfrm>
            <a:off x="1143000" y="37338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1" name="AutoShape 37"/>
          <p:cNvSpPr>
            <a:spLocks noChangeArrowheads="1"/>
          </p:cNvSpPr>
          <p:nvPr/>
        </p:nvSpPr>
        <p:spPr bwMode="auto">
          <a:xfrm rot="-5400000">
            <a:off x="3200400" y="5943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rgbClr val="FFFF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22" name="Text Box 38"/>
          <p:cNvSpPr txBox="1">
            <a:spLocks noChangeArrowheads="1"/>
          </p:cNvSpPr>
          <p:nvPr/>
        </p:nvSpPr>
        <p:spPr bwMode="auto">
          <a:xfrm>
            <a:off x="762000" y="3733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err="1" smtClean="0">
                <a:latin typeface="Symbol" pitchFamily="18" charset="2"/>
              </a:rPr>
              <a:t>D</a:t>
            </a:r>
            <a:r>
              <a:rPr lang="hu-HU" sz="1600" dirty="0" err="1"/>
              <a:t>y</a:t>
            </a:r>
            <a:endParaRPr lang="hu-HU" sz="1600" dirty="0"/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3048000" y="62484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sz="1600" dirty="0" err="1" smtClean="0">
                <a:latin typeface="Symbol" pitchFamily="18" charset="2"/>
              </a:rPr>
              <a:t>D</a:t>
            </a:r>
            <a:r>
              <a:rPr lang="hu-HU" sz="1600" dirty="0" err="1"/>
              <a:t>x</a:t>
            </a:r>
            <a:endParaRPr lang="hu-HU" sz="1600" dirty="0"/>
          </a:p>
        </p:txBody>
      </p:sp>
      <p:sp>
        <p:nvSpPr>
          <p:cNvPr id="24" name="Téglalap 23"/>
          <p:cNvSpPr/>
          <p:nvPr/>
        </p:nvSpPr>
        <p:spPr>
          <a:xfrm>
            <a:off x="1909699" y="1412776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Ismétlés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1835696" y="1964251"/>
            <a:ext cx="159330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hu-HU" dirty="0" err="1" smtClean="0"/>
              <a:t>Pareto-javítási</a:t>
            </a:r>
            <a:r>
              <a:rPr lang="hu-HU" dirty="0" smtClean="0"/>
              <a:t> lehetőségek D-ből kiindulva</a:t>
            </a:r>
            <a:endParaRPr lang="hu-HU" dirty="0"/>
          </a:p>
        </p:txBody>
      </p:sp>
      <p:sp>
        <p:nvSpPr>
          <p:cNvPr id="26" name="Line 34"/>
          <p:cNvSpPr>
            <a:spLocks noChangeShapeType="1"/>
          </p:cNvSpPr>
          <p:nvPr/>
        </p:nvSpPr>
        <p:spPr bwMode="auto">
          <a:xfrm flipH="1">
            <a:off x="2592048" y="3505200"/>
            <a:ext cx="0" cy="881858"/>
          </a:xfrm>
          <a:prstGeom prst="line">
            <a:avLst/>
          </a:prstGeom>
          <a:noFill/>
          <a:ln w="9525">
            <a:solidFill>
              <a:schemeClr val="tx1"/>
            </a:solidFill>
            <a:prstDash val="solid"/>
            <a:round/>
            <a:headEnd type="stealth"/>
            <a:tailEnd type="none"/>
          </a:ln>
        </p:spPr>
        <p:txBody>
          <a:bodyPr/>
          <a:lstStyle/>
          <a:p>
            <a:endParaRPr lang="hu-HU"/>
          </a:p>
        </p:txBody>
      </p:sp>
      <p:sp>
        <p:nvSpPr>
          <p:cNvPr id="27" name="Text Box 6"/>
          <p:cNvSpPr txBox="1">
            <a:spLocks noChangeArrowheads="1"/>
          </p:cNvSpPr>
          <p:nvPr/>
        </p:nvSpPr>
        <p:spPr bwMode="auto">
          <a:xfrm>
            <a:off x="4191000" y="6096000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dirty="0" smtClean="0"/>
              <a:t>X termék (pl. rizs)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450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</a:t>
            </a:r>
            <a:r>
              <a:rPr lang="hu-HU" dirty="0" err="1" smtClean="0"/>
              <a:t>TLH-görbe</a:t>
            </a:r>
            <a:r>
              <a:rPr lang="hu-HU" dirty="0" smtClean="0"/>
              <a:t> meghatározása (számpéldán bemutatva)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Válogatott </a:t>
            </a:r>
            <a:r>
              <a:rPr lang="hu-HU" smtClean="0"/>
              <a:t>fejezetek </a:t>
            </a:r>
            <a:r>
              <a:rPr lang="hu-HU" smtClean="0"/>
              <a:t>közgazdaságtanból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879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TLH meghatározása számpéldán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/>
          </a:bodyPr>
          <a:lstStyle/>
          <a:p>
            <a:r>
              <a:rPr lang="hu-HU" dirty="0" smtClean="0"/>
              <a:t>A termelési lehetőségek határának meghatározásához minden esetben azt a módot kell figyelembe vennünk, ahogy ez a két termék a lehető leghatékonyabban megtermelhető.</a:t>
            </a:r>
          </a:p>
          <a:p>
            <a:r>
              <a:rPr lang="hu-HU" dirty="0" smtClean="0"/>
              <a:t>Tegyük fel, hogy a gazdaságban két termelő (munkás) dolgozik, akik a termékek termelésében egymástól eltérő készségekkel rendelkeznek.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268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TLH meghatározása két termelővel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hu-HU" sz="2800" dirty="0" smtClean="0"/>
              <a:t>Két munkásunk legyen Robinson </a:t>
            </a:r>
            <a:r>
              <a:rPr lang="hu-HU" sz="2800" dirty="0" err="1" smtClean="0"/>
              <a:t>Crusoe</a:t>
            </a:r>
            <a:r>
              <a:rPr lang="hu-HU" sz="2800" dirty="0" smtClean="0"/>
              <a:t> és Péntek, akik (korábban) lakatlan szigetükön halászattal illetve bogyógyűjtéssel foglalkoznak, és az általuk gyűjtött termékeket fogyasztják el.</a:t>
            </a:r>
          </a:p>
          <a:p>
            <a:r>
              <a:rPr lang="hu-HU" sz="2800" dirty="0" smtClean="0"/>
              <a:t>Mindketten napi 8 órát dolgoznak, ezalatt Robinson óránként 5 halat fog vagy 10 bogyót gyűjt, Péntek pedig egy óra alatt 10 halat vagy 5 bogyót állít elő.</a:t>
            </a:r>
          </a:p>
          <a:p>
            <a:r>
              <a:rPr lang="hu-HU" sz="2800" dirty="0" smtClean="0"/>
              <a:t>Határozzuk meg a TLH görbe egyenletét, illetve a transzformációs határrátát, ha Robinson egyedül van, illetve hogyan változnak meg Péntek érkezése után!</a:t>
            </a:r>
          </a:p>
        </p:txBody>
      </p:sp>
    </p:spTree>
    <p:extLst>
      <p:ext uri="{BB962C8B-B14F-4D97-AF65-F5344CB8AC3E}">
        <p14:creationId xmlns:p14="http://schemas.microsoft.com/office/powerpoint/2010/main" val="212236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erékszögű háromszög 12"/>
          <p:cNvSpPr/>
          <p:nvPr/>
        </p:nvSpPr>
        <p:spPr>
          <a:xfrm>
            <a:off x="5220072" y="4645247"/>
            <a:ext cx="900000" cy="1800000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termelési halmaz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Ha a gazdaságban csak Robinson dolgozna, akkor a termelési lehetőségek határfelületét a következőképpen kaphatnánk meg (a halat jelölje x, a bogyót pedig y, </a:t>
            </a:r>
            <a:r>
              <a:rPr lang="hu-HU" dirty="0" err="1" smtClean="0"/>
              <a:t>L</a:t>
            </a:r>
            <a:r>
              <a:rPr lang="hu-HU" baseline="30000" dirty="0" err="1" smtClean="0"/>
              <a:t>x</a:t>
            </a:r>
            <a:r>
              <a:rPr lang="hu-HU" dirty="0" smtClean="0"/>
              <a:t> a halfogásra, </a:t>
            </a:r>
            <a:r>
              <a:rPr lang="hu-HU" dirty="0" err="1" smtClean="0"/>
              <a:t>L</a:t>
            </a:r>
            <a:r>
              <a:rPr lang="hu-HU" baseline="30000" dirty="0" err="1" smtClean="0"/>
              <a:t>y</a:t>
            </a:r>
            <a:r>
              <a:rPr lang="hu-HU" dirty="0" smtClean="0"/>
              <a:t> a bogyógyűjtésre szánt munkaórák száma):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098892"/>
              </p:ext>
            </p:extLst>
          </p:nvPr>
        </p:nvGraphicFramePr>
        <p:xfrm>
          <a:off x="1023938" y="4076700"/>
          <a:ext cx="3775075" cy="2405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84" name="Equation" r:id="rId3" imgW="1155600" imgH="736560" progId="Equation.3">
                  <p:embed/>
                </p:oleObj>
              </mc:Choice>
              <mc:Fallback>
                <p:oleObj name="Equation" r:id="rId3" imgW="1155600" imgH="736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3938" y="4076700"/>
                        <a:ext cx="3775075" cy="2405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Egyenes összekötő nyíllal 7"/>
          <p:cNvCxnSpPr/>
          <p:nvPr/>
        </p:nvCxnSpPr>
        <p:spPr>
          <a:xfrm>
            <a:off x="5220072" y="6453336"/>
            <a:ext cx="24482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nyíllal 8"/>
          <p:cNvCxnSpPr/>
          <p:nvPr/>
        </p:nvCxnSpPr>
        <p:spPr>
          <a:xfrm flipV="1">
            <a:off x="5220072" y="4365104"/>
            <a:ext cx="0" cy="2088232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zövegdoboz 13"/>
          <p:cNvSpPr txBox="1"/>
          <p:nvPr/>
        </p:nvSpPr>
        <p:spPr>
          <a:xfrm>
            <a:off x="5220072" y="422430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endParaRPr lang="hu-HU" dirty="0"/>
          </a:p>
        </p:txBody>
      </p:sp>
      <p:cxnSp>
        <p:nvCxnSpPr>
          <p:cNvPr id="16" name="Egyenes összekötő nyíllal 15"/>
          <p:cNvCxnSpPr/>
          <p:nvPr/>
        </p:nvCxnSpPr>
        <p:spPr>
          <a:xfrm flipH="1">
            <a:off x="5652120" y="5238492"/>
            <a:ext cx="792088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Szövegdoboz 16"/>
          <p:cNvSpPr txBox="1"/>
          <p:nvPr/>
        </p:nvSpPr>
        <p:spPr>
          <a:xfrm>
            <a:off x="4283968" y="467725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8*10=80</a:t>
            </a:r>
            <a:endParaRPr lang="hu-HU" dirty="0"/>
          </a:p>
        </p:txBody>
      </p:sp>
      <p:sp>
        <p:nvSpPr>
          <p:cNvPr id="18" name="Szövegdoboz 17"/>
          <p:cNvSpPr txBox="1"/>
          <p:nvPr/>
        </p:nvSpPr>
        <p:spPr>
          <a:xfrm>
            <a:off x="6056548" y="4941168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Termelési halmaz</a:t>
            </a:r>
            <a:endParaRPr lang="hu-HU" dirty="0"/>
          </a:p>
        </p:txBody>
      </p:sp>
      <p:sp>
        <p:nvSpPr>
          <p:cNvPr id="19" name="Szövegdoboz 18"/>
          <p:cNvSpPr txBox="1"/>
          <p:nvPr/>
        </p:nvSpPr>
        <p:spPr>
          <a:xfrm>
            <a:off x="7469315" y="609701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x</a:t>
            </a:r>
          </a:p>
        </p:txBody>
      </p:sp>
      <p:sp>
        <p:nvSpPr>
          <p:cNvPr id="20" name="Szövegdoboz 19"/>
          <p:cNvSpPr txBox="1"/>
          <p:nvPr/>
        </p:nvSpPr>
        <p:spPr>
          <a:xfrm>
            <a:off x="5721368" y="6433603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8*5=40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1733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6856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termelési halmaz meghatározása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46856" y="980728"/>
            <a:ext cx="8229600" cy="4525963"/>
          </a:xfrm>
        </p:spPr>
        <p:txBody>
          <a:bodyPr/>
          <a:lstStyle/>
          <a:p>
            <a:r>
              <a:rPr lang="hu-HU" dirty="0" smtClean="0"/>
              <a:t>A termelési lehetőségek határfelületének meghatározásához rendezzük át az első két egyenletet </a:t>
            </a:r>
            <a:r>
              <a:rPr lang="hu-HU" dirty="0" err="1" smtClean="0"/>
              <a:t>L</a:t>
            </a:r>
            <a:r>
              <a:rPr lang="hu-HU" baseline="30000" dirty="0" err="1" smtClean="0"/>
              <a:t>x</a:t>
            </a:r>
            <a:r>
              <a:rPr lang="hu-HU" dirty="0" err="1" smtClean="0"/>
              <a:t>-re</a:t>
            </a:r>
            <a:r>
              <a:rPr lang="hu-HU" dirty="0" smtClean="0"/>
              <a:t> és </a:t>
            </a:r>
            <a:r>
              <a:rPr lang="hu-HU" dirty="0" err="1"/>
              <a:t>L</a:t>
            </a:r>
            <a:r>
              <a:rPr lang="hu-HU" baseline="30000" dirty="0" err="1"/>
              <a:t>y</a:t>
            </a:r>
            <a:r>
              <a:rPr lang="hu-HU" baseline="30000" dirty="0"/>
              <a:t> </a:t>
            </a:r>
            <a:r>
              <a:rPr lang="hu-HU" dirty="0" err="1" smtClean="0"/>
              <a:t>-ra</a:t>
            </a:r>
            <a:r>
              <a:rPr lang="hu-HU" dirty="0" smtClean="0"/>
              <a:t> </a:t>
            </a:r>
            <a:r>
              <a:rPr lang="hu-HU" dirty="0" err="1" smtClean="0"/>
              <a:t>és</a:t>
            </a:r>
            <a:r>
              <a:rPr lang="hu-HU" dirty="0"/>
              <a:t> </a:t>
            </a:r>
            <a:r>
              <a:rPr lang="hu-HU" dirty="0" smtClean="0"/>
              <a:t>használjuk fel, hogy az összes munkaórák száma éppen 8.</a:t>
            </a:r>
            <a:endParaRPr lang="hu-HU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1073596"/>
              </p:ext>
            </p:extLst>
          </p:nvPr>
        </p:nvGraphicFramePr>
        <p:xfrm>
          <a:off x="889248" y="3169568"/>
          <a:ext cx="3027363" cy="2322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1" name="Equation" r:id="rId3" imgW="927000" imgH="711000" progId="Equation.3">
                  <p:embed/>
                </p:oleObj>
              </mc:Choice>
              <mc:Fallback>
                <p:oleObj name="Equation" r:id="rId3" imgW="927000" imgH="71100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9248" y="3169568"/>
                        <a:ext cx="3027363" cy="2322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4129608" y="3097560"/>
            <a:ext cx="45365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/>
              <a:t>Ebből egy lehetséges transzformációs függvény:</a:t>
            </a:r>
          </a:p>
          <a:p>
            <a:endParaRPr lang="hu-HU" sz="2800" dirty="0"/>
          </a:p>
          <a:p>
            <a:endParaRPr lang="hu-HU" sz="2800" dirty="0" smtClean="0"/>
          </a:p>
          <a:p>
            <a:r>
              <a:rPr lang="hu-HU" sz="2800" dirty="0" smtClean="0"/>
              <a:t>A transzformációs határráta:</a:t>
            </a:r>
            <a:endParaRPr lang="hu-HU" sz="2800" dirty="0"/>
          </a:p>
        </p:txBody>
      </p:sp>
      <p:graphicFrame>
        <p:nvGraphicFramePr>
          <p:cNvPr id="6" name="Objektum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5449481"/>
              </p:ext>
            </p:extLst>
          </p:nvPr>
        </p:nvGraphicFramePr>
        <p:xfrm>
          <a:off x="4211960" y="3933056"/>
          <a:ext cx="3219450" cy="1039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2" name="Equation" r:id="rId5" imgW="1218960" imgH="393480" progId="Equation.3">
                  <p:embed/>
                </p:oleObj>
              </mc:Choice>
              <mc:Fallback>
                <p:oleObj name="Equation" r:id="rId5" imgW="1218960" imgH="393480" progId="Equation.3">
                  <p:embed/>
                  <p:pic>
                    <p:nvPicPr>
                      <p:cNvPr id="0" name="Objektum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3933056"/>
                        <a:ext cx="3219450" cy="1039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876463"/>
              </p:ext>
            </p:extLst>
          </p:nvPr>
        </p:nvGraphicFramePr>
        <p:xfrm>
          <a:off x="4121150" y="5345113"/>
          <a:ext cx="4443413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23" name="Equation" r:id="rId7" imgW="2006280" imgH="419040" progId="Equation.3">
                  <p:embed/>
                </p:oleObj>
              </mc:Choice>
              <mc:Fallback>
                <p:oleObj name="Equation" r:id="rId7" imgW="2006280" imgH="41904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1150" y="5345113"/>
                        <a:ext cx="4443413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249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Péntek érkezése után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412776"/>
            <a:ext cx="8229600" cy="504056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Péntek, ha egyedül lenne, a transzformációs függvénye pl. a következő lehetne:</a:t>
            </a:r>
            <a:endParaRPr lang="hu-HU" sz="2800" dirty="0"/>
          </a:p>
          <a:p>
            <a:endParaRPr lang="hu-HU" sz="2800" dirty="0" smtClean="0"/>
          </a:p>
          <a:p>
            <a:r>
              <a:rPr lang="hu-HU" sz="2800" dirty="0" smtClean="0"/>
              <a:t>A transzformációs határrátája:</a:t>
            </a:r>
          </a:p>
          <a:p>
            <a:endParaRPr lang="hu-HU" sz="2800" dirty="0"/>
          </a:p>
          <a:p>
            <a:endParaRPr lang="hu-HU" sz="2800" dirty="0" smtClean="0"/>
          </a:p>
          <a:p>
            <a:r>
              <a:rPr lang="hu-HU" sz="2800" dirty="0" smtClean="0"/>
              <a:t>Észrevehetjük, hogy a két termelő számára eltér a transzformációs határarány, minden feláldozott bogyóért Péntek 2 halat kap, ezzel szemben minden feláldozott halért Robinson 2 bogyót.</a:t>
            </a:r>
            <a:endParaRPr lang="hu-HU" sz="2800" dirty="0"/>
          </a:p>
        </p:txBody>
      </p:sp>
      <p:graphicFrame>
        <p:nvGraphicFramePr>
          <p:cNvPr id="4" name="Objektum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109059"/>
              </p:ext>
            </p:extLst>
          </p:nvPr>
        </p:nvGraphicFramePr>
        <p:xfrm>
          <a:off x="755576" y="2351159"/>
          <a:ext cx="38893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8" name="Equation" r:id="rId3" imgW="1473120" imgH="215640" progId="Equation.3">
                  <p:embed/>
                </p:oleObj>
              </mc:Choice>
              <mc:Fallback>
                <p:oleObj name="Equation" r:id="rId3" imgW="1473120" imgH="215640" progId="Equation.3">
                  <p:embed/>
                  <p:pic>
                    <p:nvPicPr>
                      <p:cNvPr id="0" name="Objektum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2351159"/>
                        <a:ext cx="3889375" cy="56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um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750438"/>
              </p:ext>
            </p:extLst>
          </p:nvPr>
        </p:nvGraphicFramePr>
        <p:xfrm>
          <a:off x="784225" y="3363913"/>
          <a:ext cx="3629025" cy="92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9" name="Equation" r:id="rId5" imgW="1638000" imgH="419040" progId="Equation.3">
                  <p:embed/>
                </p:oleObj>
              </mc:Choice>
              <mc:Fallback>
                <p:oleObj name="Equation" r:id="rId5" imgW="1638000" imgH="419040" progId="Equation.3">
                  <p:embed/>
                  <p:pic>
                    <p:nvPicPr>
                      <p:cNvPr id="0" name="Objektum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225" y="3363913"/>
                        <a:ext cx="3629025" cy="925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erékszögű háromszög 5"/>
          <p:cNvSpPr/>
          <p:nvPr/>
        </p:nvSpPr>
        <p:spPr>
          <a:xfrm>
            <a:off x="6189577" y="3339495"/>
            <a:ext cx="1800000" cy="900000"/>
          </a:xfrm>
          <a:prstGeom prst="rtTriangle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7" name="Egyenes összekötő nyíllal 6"/>
          <p:cNvCxnSpPr/>
          <p:nvPr/>
        </p:nvCxnSpPr>
        <p:spPr>
          <a:xfrm>
            <a:off x="6189577" y="4259228"/>
            <a:ext cx="2448272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nyíllal 7"/>
          <p:cNvCxnSpPr/>
          <p:nvPr/>
        </p:nvCxnSpPr>
        <p:spPr>
          <a:xfrm flipV="1">
            <a:off x="6189577" y="2170996"/>
            <a:ext cx="0" cy="2088232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6189577" y="203019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endParaRPr lang="hu-HU" dirty="0"/>
          </a:p>
        </p:txBody>
      </p:sp>
      <p:cxnSp>
        <p:nvCxnSpPr>
          <p:cNvPr id="10" name="Egyenes összekötő nyíllal 9"/>
          <p:cNvCxnSpPr/>
          <p:nvPr/>
        </p:nvCxnSpPr>
        <p:spPr>
          <a:xfrm flipH="1">
            <a:off x="6621625" y="3044384"/>
            <a:ext cx="792088" cy="6387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zövegdoboz 10"/>
          <p:cNvSpPr txBox="1"/>
          <p:nvPr/>
        </p:nvSpPr>
        <p:spPr>
          <a:xfrm>
            <a:off x="7707471" y="4239495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8*10=80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7026053" y="2747060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Termelési halmaz</a:t>
            </a:r>
            <a:endParaRPr lang="hu-HU" dirty="0"/>
          </a:p>
        </p:txBody>
      </p:sp>
      <p:sp>
        <p:nvSpPr>
          <p:cNvPr id="13" name="Szövegdoboz 12"/>
          <p:cNvSpPr txBox="1"/>
          <p:nvPr/>
        </p:nvSpPr>
        <p:spPr>
          <a:xfrm>
            <a:off x="8438820" y="3902909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x</a:t>
            </a:r>
          </a:p>
        </p:txBody>
      </p:sp>
      <p:sp>
        <p:nvSpPr>
          <p:cNvPr id="14" name="Szövegdoboz 13"/>
          <p:cNvSpPr txBox="1"/>
          <p:nvPr/>
        </p:nvSpPr>
        <p:spPr>
          <a:xfrm>
            <a:off x="5534045" y="3044384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8*5=</a:t>
            </a:r>
          </a:p>
          <a:p>
            <a:r>
              <a:rPr lang="hu-HU" dirty="0" smtClean="0"/>
              <a:t>=40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1243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-241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együttes termelés meghatározása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Ebben a helyzetben azt mondhatjuk, hogy Pénteknek komparatív előnye van a haltermelésben, Robinsonnak pedig a bogyógyűjtésben.</a:t>
            </a:r>
          </a:p>
          <a:p>
            <a:r>
              <a:rPr lang="hu-HU" dirty="0" smtClean="0"/>
              <a:t>Az együttes termelési lehetőségek halmaza mindkét termelő legjobb képességeit kombinálja. Ha mindketten csak halászattal foglalkoznának, akkor 80+40=120 halat foghatnának, ha mindketten bogyót gyűjtenek, 120 darabot gyűjthetnek össze. Ha viszont Péntek csak halászik, Robinson pedig csak gyűjtöget, akkor 80-80 x &amp; y termelhető.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742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5244" y="260648"/>
            <a:ext cx="8229600" cy="1143000"/>
          </a:xfrm>
        </p:spPr>
        <p:txBody>
          <a:bodyPr/>
          <a:lstStyle/>
          <a:p>
            <a:r>
              <a:rPr lang="hu-HU" dirty="0" smtClean="0"/>
              <a:t>Az együttes termelési halmaz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7504" y="1370032"/>
            <a:ext cx="3822178" cy="5117854"/>
          </a:xfrm>
        </p:spPr>
        <p:txBody>
          <a:bodyPr>
            <a:noAutofit/>
          </a:bodyPr>
          <a:lstStyle/>
          <a:p>
            <a:r>
              <a:rPr lang="hu-HU" sz="2400" dirty="0" smtClean="0"/>
              <a:t>Mivel a munkásoknak különböző termék termelésére van komparatív előnyük, az együttes termelési lehetőségek halmazának törése van, amint az ábra is mutatja.</a:t>
            </a:r>
          </a:p>
          <a:p>
            <a:r>
              <a:rPr lang="hu-HU" sz="2400" dirty="0" smtClean="0"/>
              <a:t>Ha nagyon sok munkás lenne a gazdaságban, akkor a „görbe” közelítene a 3. dián látható lekerekített alakhoz.</a:t>
            </a:r>
            <a:endParaRPr lang="hu-HU" sz="2400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4427984" y="5949280"/>
            <a:ext cx="3672408" cy="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/>
          <p:nvPr/>
        </p:nvCxnSpPr>
        <p:spPr>
          <a:xfrm flipV="1">
            <a:off x="4427984" y="1887610"/>
            <a:ext cx="0" cy="4061670"/>
          </a:xfrm>
          <a:prstGeom prst="straightConnector1">
            <a:avLst/>
          </a:prstGeom>
          <a:ln w="3175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zövegdoboz 6"/>
          <p:cNvSpPr txBox="1"/>
          <p:nvPr/>
        </p:nvSpPr>
        <p:spPr>
          <a:xfrm>
            <a:off x="4426199" y="188761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y</a:t>
            </a:r>
            <a:endParaRPr lang="hu-HU" dirty="0"/>
          </a:p>
        </p:txBody>
      </p:sp>
      <p:cxnSp>
        <p:nvCxnSpPr>
          <p:cNvPr id="8" name="Egyenes összekötő nyíllal 7"/>
          <p:cNvCxnSpPr/>
          <p:nvPr/>
        </p:nvCxnSpPr>
        <p:spPr>
          <a:xfrm flipH="1">
            <a:off x="6560109" y="3113520"/>
            <a:ext cx="898584" cy="204193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doboz 8"/>
          <p:cNvSpPr txBox="1"/>
          <p:nvPr/>
        </p:nvSpPr>
        <p:spPr>
          <a:xfrm>
            <a:off x="5984045" y="37928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(80; </a:t>
            </a:r>
            <a:r>
              <a:rPr lang="hu-HU" dirty="0" err="1" smtClean="0"/>
              <a:t>80</a:t>
            </a:r>
            <a:r>
              <a:rPr lang="hu-HU" dirty="0" smtClean="0"/>
              <a:t>)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7026053" y="2747060"/>
            <a:ext cx="19082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Termelési halmaz</a:t>
            </a:r>
            <a:endParaRPr lang="hu-HU" dirty="0"/>
          </a:p>
        </p:txBody>
      </p:sp>
      <p:sp>
        <p:nvSpPr>
          <p:cNvPr id="11" name="Szövegdoboz 10"/>
          <p:cNvSpPr txBox="1"/>
          <p:nvPr/>
        </p:nvSpPr>
        <p:spPr>
          <a:xfrm>
            <a:off x="7800441" y="561516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x</a:t>
            </a:r>
          </a:p>
        </p:txBody>
      </p:sp>
      <p:sp>
        <p:nvSpPr>
          <p:cNvPr id="12" name="Szövegdoboz 11"/>
          <p:cNvSpPr txBox="1"/>
          <p:nvPr/>
        </p:nvSpPr>
        <p:spPr>
          <a:xfrm>
            <a:off x="3866029" y="311352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120</a:t>
            </a:r>
            <a:endParaRPr lang="hu-HU" dirty="0"/>
          </a:p>
        </p:txBody>
      </p:sp>
      <p:sp>
        <p:nvSpPr>
          <p:cNvPr id="16" name="Derékszögű háromszög 15"/>
          <p:cNvSpPr/>
          <p:nvPr/>
        </p:nvSpPr>
        <p:spPr>
          <a:xfrm>
            <a:off x="4442093" y="3244308"/>
            <a:ext cx="1800000" cy="900000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7" name="Derékszögű háromszög 16"/>
          <p:cNvSpPr/>
          <p:nvPr/>
        </p:nvSpPr>
        <p:spPr>
          <a:xfrm>
            <a:off x="6236173" y="4138685"/>
            <a:ext cx="900000" cy="1800000"/>
          </a:xfrm>
          <a:prstGeom prst="rtTriangl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8" name="Téglalap 17"/>
          <p:cNvSpPr/>
          <p:nvPr/>
        </p:nvSpPr>
        <p:spPr>
          <a:xfrm>
            <a:off x="4442093" y="4144308"/>
            <a:ext cx="1794080" cy="1794377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9" name="Szövegdoboz 18"/>
          <p:cNvSpPr txBox="1"/>
          <p:nvPr/>
        </p:nvSpPr>
        <p:spPr>
          <a:xfrm>
            <a:off x="6837649" y="595690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120</a:t>
            </a:r>
            <a:endParaRPr lang="hu-HU" dirty="0"/>
          </a:p>
        </p:txBody>
      </p:sp>
      <p:cxnSp>
        <p:nvCxnSpPr>
          <p:cNvPr id="23" name="Egyenes összekötő nyíllal 22"/>
          <p:cNvCxnSpPr/>
          <p:nvPr/>
        </p:nvCxnSpPr>
        <p:spPr>
          <a:xfrm flipH="1">
            <a:off x="5148064" y="2072276"/>
            <a:ext cx="1224136" cy="15007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zövegdoboz 23"/>
          <p:cNvSpPr txBox="1"/>
          <p:nvPr/>
        </p:nvSpPr>
        <p:spPr>
          <a:xfrm>
            <a:off x="7247368" y="4706842"/>
            <a:ext cx="18602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meredekség = -2</a:t>
            </a:r>
            <a:endParaRPr lang="hu-HU" dirty="0"/>
          </a:p>
        </p:txBody>
      </p:sp>
      <p:sp>
        <p:nvSpPr>
          <p:cNvPr id="25" name="Szövegdoboz 24"/>
          <p:cNvSpPr txBox="1"/>
          <p:nvPr/>
        </p:nvSpPr>
        <p:spPr>
          <a:xfrm>
            <a:off x="6214333" y="1479179"/>
            <a:ext cx="15901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meredekség = −0,5</a:t>
            </a:r>
            <a:endParaRPr lang="hu-HU" dirty="0"/>
          </a:p>
        </p:txBody>
      </p:sp>
      <p:cxnSp>
        <p:nvCxnSpPr>
          <p:cNvPr id="27" name="Egyenes összekötő 26"/>
          <p:cNvCxnSpPr>
            <a:endCxn id="17" idx="0"/>
          </p:cNvCxnSpPr>
          <p:nvPr/>
        </p:nvCxnSpPr>
        <p:spPr>
          <a:xfrm>
            <a:off x="4442093" y="3244308"/>
            <a:ext cx="1794080" cy="894377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>
            <a:endCxn id="17" idx="4"/>
          </p:cNvCxnSpPr>
          <p:nvPr/>
        </p:nvCxnSpPr>
        <p:spPr>
          <a:xfrm>
            <a:off x="6222385" y="4131850"/>
            <a:ext cx="913788" cy="180683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0"/>
          <p:cNvCxnSpPr/>
          <p:nvPr/>
        </p:nvCxnSpPr>
        <p:spPr>
          <a:xfrm flipH="1">
            <a:off x="7026053" y="5155451"/>
            <a:ext cx="282251" cy="289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Bal oldali kapcsos zárójel 31"/>
          <p:cNvSpPr/>
          <p:nvPr/>
        </p:nvSpPr>
        <p:spPr>
          <a:xfrm>
            <a:off x="4211067" y="4162140"/>
            <a:ext cx="215132" cy="1776545"/>
          </a:xfrm>
          <a:prstGeom prst="leftBrace">
            <a:avLst>
              <a:gd name="adj1" fmla="val 8333"/>
              <a:gd name="adj2" fmla="val 52220"/>
            </a:avLst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3" name="Szövegdoboz 32"/>
          <p:cNvSpPr txBox="1"/>
          <p:nvPr/>
        </p:nvSpPr>
        <p:spPr>
          <a:xfrm rot="16200000">
            <a:off x="2774008" y="4638525"/>
            <a:ext cx="268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Csak Robinson gyűjt y-t</a:t>
            </a:r>
            <a:endParaRPr lang="hu-HU" dirty="0"/>
          </a:p>
        </p:txBody>
      </p:sp>
      <p:cxnSp>
        <p:nvCxnSpPr>
          <p:cNvPr id="34" name="Egyenes összekötő 33"/>
          <p:cNvCxnSpPr>
            <a:endCxn id="16" idx="4"/>
          </p:cNvCxnSpPr>
          <p:nvPr/>
        </p:nvCxnSpPr>
        <p:spPr>
          <a:xfrm>
            <a:off x="4442093" y="4144308"/>
            <a:ext cx="18000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>
            <a:endCxn id="17" idx="2"/>
          </p:cNvCxnSpPr>
          <p:nvPr/>
        </p:nvCxnSpPr>
        <p:spPr>
          <a:xfrm flipH="1">
            <a:off x="6236173" y="4162140"/>
            <a:ext cx="0" cy="177654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Jobb oldali kapcsos zárójel 42"/>
          <p:cNvSpPr/>
          <p:nvPr/>
        </p:nvSpPr>
        <p:spPr>
          <a:xfrm rot="5400000">
            <a:off x="5249249" y="5190396"/>
            <a:ext cx="165979" cy="1780292"/>
          </a:xfrm>
          <a:prstGeom prst="rightBrac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44" name="Szövegdoboz 43"/>
          <p:cNvSpPr txBox="1"/>
          <p:nvPr/>
        </p:nvSpPr>
        <p:spPr>
          <a:xfrm>
            <a:off x="4299014" y="6131534"/>
            <a:ext cx="2253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Csak Péntek fog halat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342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transzformációs függvény és a transzformációs határráta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112568"/>
          </a:xfrm>
        </p:spPr>
        <p:txBody>
          <a:bodyPr>
            <a:normAutofit/>
          </a:bodyPr>
          <a:lstStyle/>
          <a:p>
            <a:r>
              <a:rPr lang="hu-HU" dirty="0" smtClean="0"/>
              <a:t>Ha 80-nál több bogyót szeretnének összegyűjteni, akkor legalább részben Péntek is részt vesz a tevékenységben, ez adja a TLH görbe felső szakaszát. A görbe egyenlete itt: (y&gt;80; x&lt;80): y = 120 − 0,5x</a:t>
            </a:r>
          </a:p>
          <a:p>
            <a:r>
              <a:rPr lang="hu-HU" dirty="0" smtClean="0"/>
              <a:t>Ebből egy transzformációs függvény:</a:t>
            </a:r>
          </a:p>
          <a:p>
            <a:r>
              <a:rPr lang="hu-HU" dirty="0" smtClean="0"/>
              <a:t>T(x,y) = 0,5x + y </a:t>
            </a:r>
            <a:r>
              <a:rPr lang="hu-HU" dirty="0"/>
              <a:t>− </a:t>
            </a:r>
            <a:r>
              <a:rPr lang="hu-HU" dirty="0" smtClean="0"/>
              <a:t>120 (y&gt;80; x&lt;80)</a:t>
            </a:r>
            <a:endParaRPr lang="hu-HU" dirty="0"/>
          </a:p>
          <a:p>
            <a:r>
              <a:rPr lang="hu-HU" dirty="0" smtClean="0"/>
              <a:t>A transzformációs határráta ezen a szakaszon:</a:t>
            </a:r>
          </a:p>
          <a:p>
            <a:r>
              <a:rPr lang="hu-HU" dirty="0" smtClean="0"/>
              <a:t>|</a:t>
            </a:r>
            <a:r>
              <a:rPr lang="hu-HU" dirty="0" err="1" smtClean="0"/>
              <a:t>MRT</a:t>
            </a:r>
            <a:r>
              <a:rPr lang="hu-HU" baseline="-25000" dirty="0" err="1" smtClean="0"/>
              <a:t>x</a:t>
            </a:r>
            <a:r>
              <a:rPr lang="hu-HU" baseline="-25000" dirty="0" smtClean="0"/>
              <a:t>,y </a:t>
            </a:r>
            <a:r>
              <a:rPr lang="hu-HU" dirty="0" smtClean="0"/>
              <a:t>| = 0,5/1 = 0,5 </a:t>
            </a:r>
            <a:r>
              <a:rPr lang="hu-HU" dirty="0"/>
              <a:t>(y&gt;80; x&lt;80</a:t>
            </a:r>
            <a:r>
              <a:rPr lang="hu-HU" dirty="0" smtClean="0"/>
              <a:t>)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9614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 transzformációs függvény és a transzformációs határráta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hu-HU" dirty="0" smtClean="0"/>
              <a:t>Ha 80-nál több halat fognak, akkor pedig Robinsonnak kell beállnia halászni (legalább a munkaideje egy részében). Ez adja a TLH görbe alsó szakaszát: x = </a:t>
            </a:r>
            <a:r>
              <a:rPr lang="hu-HU" dirty="0"/>
              <a:t>120 − </a:t>
            </a:r>
            <a:r>
              <a:rPr lang="hu-HU" dirty="0" smtClean="0"/>
              <a:t>0,5y </a:t>
            </a:r>
            <a:r>
              <a:rPr lang="hu-HU" dirty="0"/>
              <a:t>(</a:t>
            </a:r>
            <a:r>
              <a:rPr lang="hu-HU" dirty="0" smtClean="0"/>
              <a:t>y&lt;80</a:t>
            </a:r>
            <a:r>
              <a:rPr lang="hu-HU" dirty="0"/>
              <a:t>; </a:t>
            </a:r>
            <a:r>
              <a:rPr lang="hu-HU" dirty="0" smtClean="0"/>
              <a:t>x&gt;80)</a:t>
            </a:r>
          </a:p>
          <a:p>
            <a:r>
              <a:rPr lang="hu-HU" dirty="0" smtClean="0"/>
              <a:t>Ebből egy lehetséges transzformációs </a:t>
            </a:r>
            <a:r>
              <a:rPr lang="hu-HU" dirty="0" err="1" smtClean="0"/>
              <a:t>fv</a:t>
            </a:r>
            <a:r>
              <a:rPr lang="hu-HU" dirty="0" smtClean="0"/>
              <a:t>.:</a:t>
            </a:r>
            <a:endParaRPr lang="hu-HU" dirty="0"/>
          </a:p>
          <a:p>
            <a:r>
              <a:rPr lang="hu-HU" dirty="0"/>
              <a:t>T(x,y) = </a:t>
            </a:r>
            <a:r>
              <a:rPr lang="hu-HU" dirty="0" smtClean="0"/>
              <a:t>x + 0,5y </a:t>
            </a:r>
            <a:r>
              <a:rPr lang="hu-HU" dirty="0"/>
              <a:t>− 120 (y&lt;80; x&gt;80)</a:t>
            </a:r>
          </a:p>
          <a:p>
            <a:r>
              <a:rPr lang="hu-HU" dirty="0" smtClean="0"/>
              <a:t>Ezen a szakaszon a transzformációs határráta:</a:t>
            </a:r>
            <a:endParaRPr lang="hu-HU" dirty="0"/>
          </a:p>
          <a:p>
            <a:r>
              <a:rPr lang="hu-HU" dirty="0" smtClean="0"/>
              <a:t>|</a:t>
            </a:r>
            <a:r>
              <a:rPr lang="hu-HU" dirty="0" err="1" smtClean="0"/>
              <a:t>MRT</a:t>
            </a:r>
            <a:r>
              <a:rPr lang="hu-HU" baseline="-25000" dirty="0" err="1" smtClean="0"/>
              <a:t>x</a:t>
            </a:r>
            <a:r>
              <a:rPr lang="hu-HU" baseline="-25000" dirty="0" smtClean="0"/>
              <a:t>,y </a:t>
            </a:r>
            <a:r>
              <a:rPr lang="hu-HU" dirty="0" smtClean="0"/>
              <a:t>| = 1/0,5 </a:t>
            </a:r>
            <a:r>
              <a:rPr lang="hu-HU" dirty="0"/>
              <a:t>= 2</a:t>
            </a:r>
            <a:r>
              <a:rPr lang="hu-HU" dirty="0" smtClean="0"/>
              <a:t> </a:t>
            </a:r>
            <a:r>
              <a:rPr lang="hu-HU" dirty="0"/>
              <a:t>(y&lt;80; x&gt;80</a:t>
            </a:r>
            <a:r>
              <a:rPr lang="hu-HU" dirty="0" smtClean="0"/>
              <a:t>) </a:t>
            </a:r>
            <a:r>
              <a:rPr lang="hu-HU" sz="2400" dirty="0" smtClean="0"/>
              <a:t>[Ha x = y = 80, akkor éppen a töréspontban vagyunk, itt MRT nem létezik!]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949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-99392"/>
            <a:ext cx="6948264" cy="1143000"/>
          </a:xfrm>
        </p:spPr>
        <p:txBody>
          <a:bodyPr/>
          <a:lstStyle/>
          <a:p>
            <a:r>
              <a:rPr lang="hu-HU" dirty="0" smtClean="0"/>
              <a:t>A termelés egyensúlya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904656"/>
          </a:xfrm>
        </p:spPr>
        <p:txBody>
          <a:bodyPr>
            <a:normAutofit lnSpcReduction="10000"/>
          </a:bodyPr>
          <a:lstStyle/>
          <a:p>
            <a:r>
              <a:rPr lang="hu-HU" dirty="0" err="1" smtClean="0"/>
              <a:t>Tfh</a:t>
            </a:r>
            <a:r>
              <a:rPr lang="hu-HU" dirty="0" smtClean="0"/>
              <a:t>. gazdaságunkban két input (tőke; munka) van, amelyeket két output (rizs és zab) előállításához használhatunk fel; a társadalom számára rendelkezésre álló összes input-mennyiség legyen rögzített (L</a:t>
            </a:r>
            <a:r>
              <a:rPr lang="hu-HU" baseline="-25000" dirty="0" smtClean="0"/>
              <a:t>0</a:t>
            </a:r>
            <a:r>
              <a:rPr lang="hu-HU" dirty="0" smtClean="0"/>
              <a:t> = 10; K</a:t>
            </a:r>
            <a:r>
              <a:rPr lang="hu-HU" baseline="-25000" dirty="0" smtClean="0"/>
              <a:t>0</a:t>
            </a:r>
            <a:r>
              <a:rPr lang="hu-HU" dirty="0" smtClean="0"/>
              <a:t> = 20).</a:t>
            </a:r>
          </a:p>
          <a:p>
            <a:r>
              <a:rPr lang="hu-HU" dirty="0" smtClean="0"/>
              <a:t>A termelés Edgeworth-dobozának megszerkesztéséhez ábrázoljuk a termékek előállítási lehetőségeit bemutató </a:t>
            </a:r>
            <a:r>
              <a:rPr lang="hu-HU" dirty="0" err="1" smtClean="0"/>
              <a:t>isoquant-térképeket</a:t>
            </a:r>
            <a:r>
              <a:rPr lang="hu-HU" dirty="0" smtClean="0"/>
              <a:t> (a zabét fejjel lefelé) úgy, hogy a tengelyek által meghatározott téglalap oldalainak nagysága éppen a rendelkezésre álló inputok mennyiségével legyen egyenlő.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6156176" y="116632"/>
            <a:ext cx="25202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isoquant-görbe</a:t>
            </a:r>
            <a:r>
              <a:rPr lang="hu-HU" dirty="0" smtClean="0"/>
              <a:t> = egyenlőtermék-görbe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723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TLH-görbe</a:t>
            </a:r>
            <a:r>
              <a:rPr lang="hu-HU" dirty="0" smtClean="0"/>
              <a:t> egyenlete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hu-HU" dirty="0" smtClean="0"/>
              <a:t>A </a:t>
            </a:r>
            <a:r>
              <a:rPr lang="hu-HU" dirty="0" err="1" smtClean="0"/>
              <a:t>TLH-görbe</a:t>
            </a:r>
            <a:r>
              <a:rPr lang="hu-HU" dirty="0" smtClean="0"/>
              <a:t> egyenletét a fentiek alapján meg tudjuk határozni; ha Robinson egyedül van, akkor 0,2x + 0,1y </a:t>
            </a:r>
            <a:r>
              <a:rPr lang="hu-HU" dirty="0"/>
              <a:t>− </a:t>
            </a:r>
            <a:r>
              <a:rPr lang="hu-HU" dirty="0" smtClean="0"/>
              <a:t>8 = 0 </a:t>
            </a:r>
            <a:r>
              <a:rPr lang="hu-HU" dirty="0" smtClean="0">
                <a:sym typeface="Wingdings" panose="05000000000000000000" pitchFamily="2" charset="2"/>
              </a:rPr>
              <a:t> y = 80 </a:t>
            </a:r>
            <a:r>
              <a:rPr lang="hu-HU" dirty="0" smtClean="0"/>
              <a:t>− 2x</a:t>
            </a:r>
            <a:r>
              <a:rPr lang="hu-HU" dirty="0" smtClean="0">
                <a:sym typeface="Wingdings" panose="05000000000000000000" pitchFamily="2" charset="2"/>
              </a:rPr>
              <a:t> 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Amennyiben pedig ketten vannak, akkor a </a:t>
            </a:r>
            <a:r>
              <a:rPr lang="hu-HU" dirty="0" err="1" smtClean="0">
                <a:sym typeface="Wingdings" panose="05000000000000000000" pitchFamily="2" charset="2"/>
              </a:rPr>
              <a:t>TLH-görbének</a:t>
            </a:r>
            <a:r>
              <a:rPr lang="hu-HU" dirty="0" smtClean="0">
                <a:sym typeface="Wingdings" panose="05000000000000000000" pitchFamily="2" charset="2"/>
              </a:rPr>
              <a:t> több szakasza lesz; a felső része (y ≥ 80; x ≤ 80): y = 120 </a:t>
            </a:r>
            <a:r>
              <a:rPr lang="hu-HU" dirty="0"/>
              <a:t>− </a:t>
            </a:r>
            <a:r>
              <a:rPr lang="hu-HU" dirty="0" smtClean="0"/>
              <a:t>0,5x;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Az alsó szakasza pedig: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(y &lt; 80; x &gt; 80): x = 120 </a:t>
            </a:r>
            <a:r>
              <a:rPr lang="hu-HU" dirty="0"/>
              <a:t>− </a:t>
            </a:r>
            <a:r>
              <a:rPr lang="hu-HU" dirty="0" smtClean="0"/>
              <a:t>0,5y; </a:t>
            </a:r>
            <a:r>
              <a:rPr lang="hu-HU" dirty="0" smtClean="0">
                <a:sym typeface="Wingdings" panose="05000000000000000000" pitchFamily="2" charset="2"/>
              </a:rPr>
              <a:t> y = 240 </a:t>
            </a:r>
            <a:r>
              <a:rPr lang="hu-HU" dirty="0"/>
              <a:t>− </a:t>
            </a:r>
            <a:r>
              <a:rPr lang="hu-HU" dirty="0" smtClean="0"/>
              <a:t>2x;</a:t>
            </a:r>
            <a:endParaRPr lang="hu-HU" dirty="0">
              <a:sym typeface="Wingdings" panose="05000000000000000000" pitchFamily="2" charset="2"/>
            </a:endParaRPr>
          </a:p>
          <a:p>
            <a:r>
              <a:rPr lang="hu-HU" dirty="0" smtClean="0">
                <a:sym typeface="Wingdings" panose="05000000000000000000" pitchFamily="2" charset="2"/>
              </a:rPr>
              <a:t>avagy: y = 80 </a:t>
            </a:r>
            <a:r>
              <a:rPr lang="hu-HU" dirty="0"/>
              <a:t>− </a:t>
            </a:r>
            <a:r>
              <a:rPr lang="hu-HU" dirty="0" smtClean="0"/>
              <a:t>2(x</a:t>
            </a:r>
            <a:r>
              <a:rPr lang="hu-HU" dirty="0"/>
              <a:t> </a:t>
            </a:r>
            <a:r>
              <a:rPr lang="hu-HU" dirty="0" smtClean="0"/>
              <a:t>− 80) = 240 </a:t>
            </a:r>
            <a:r>
              <a:rPr lang="hu-HU" dirty="0"/>
              <a:t>− </a:t>
            </a:r>
            <a:r>
              <a:rPr lang="hu-HU" dirty="0" smtClean="0"/>
              <a:t>2x.</a:t>
            </a:r>
            <a:endParaRPr lang="hu-HU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4144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</a:t>
            </a:r>
            <a:r>
              <a:rPr lang="hu-HU" dirty="0" err="1" smtClean="0"/>
              <a:t>Edgeworth-doboz</a:t>
            </a:r>
            <a:r>
              <a:rPr lang="hu-HU" dirty="0" smtClean="0"/>
              <a:t> értelmezése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r>
              <a:rPr lang="hu-HU" dirty="0" smtClean="0"/>
              <a:t>A doboz bármely pontja az inputok egy lehetséges allokációját képviseli, s azt mutatja meg, hogy a kérdéses allokációban milyen arányban osztották el az inputokból rendelkezésre álló összes mennyiségeket a két termék előállítása között.</a:t>
            </a:r>
          </a:p>
          <a:p>
            <a:r>
              <a:rPr lang="hu-HU" dirty="0" smtClean="0"/>
              <a:t>A felosztható inputállomány korlátozott nagyságú, de végtelen sokféle arányban használható fel a két termék termelésében.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548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</TotalTime>
  <Words>5008</Words>
  <Application>Microsoft Office PowerPoint</Application>
  <PresentationFormat>Diavetítés a képernyőre (4:3 oldalarány)</PresentationFormat>
  <Paragraphs>436</Paragraphs>
  <Slides>80</Slides>
  <Notes>8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80</vt:i4>
      </vt:variant>
    </vt:vector>
  </HeadingPairs>
  <TitlesOfParts>
    <vt:vector size="86" baseType="lpstr">
      <vt:lpstr>Arial</vt:lpstr>
      <vt:lpstr>Calibri</vt:lpstr>
      <vt:lpstr>Symbol</vt:lpstr>
      <vt:lpstr>Wingdings</vt:lpstr>
      <vt:lpstr>Office-téma</vt:lpstr>
      <vt:lpstr>Equation</vt:lpstr>
      <vt:lpstr>Általános egyensúly: a termelés</vt:lpstr>
      <vt:lpstr>A termelési lehetőségek halmaza</vt:lpstr>
      <vt:lpstr>A termelési lehetőségek határa</vt:lpstr>
      <vt:lpstr>A két termék közötti átváltási arány</vt:lpstr>
      <vt:lpstr>A TLH-görbe meredeksége</vt:lpstr>
      <vt:lpstr>A TLH-görbe meredeksége II.</vt:lpstr>
      <vt:lpstr>A TLH-görbe és a Pareto-hatékonyság</vt:lpstr>
      <vt:lpstr>A termelés egyensúlya</vt:lpstr>
      <vt:lpstr>Az Edgeworth-doboz értelmezése</vt:lpstr>
      <vt:lpstr>A termelés Edgeworth-doboza</vt:lpstr>
      <vt:lpstr>Allokációk típusai </vt:lpstr>
      <vt:lpstr>Pareto-javítási lehetőségek</vt:lpstr>
      <vt:lpstr>A termelés Edgeworth-doboza II.</vt:lpstr>
      <vt:lpstr>A tényezőallokáció javítása</vt:lpstr>
      <vt:lpstr>Az isoquant-térkép pontjai</vt:lpstr>
      <vt:lpstr>Termelési technológiák és isoquantok</vt:lpstr>
      <vt:lpstr>Az előnykiegyenlítődés elve</vt:lpstr>
      <vt:lpstr>További Pareto-javítási lehetőségek</vt:lpstr>
      <vt:lpstr>A relatív határteremelékenységek kiegyenlítődése</vt:lpstr>
      <vt:lpstr>Pareto-optimális pontok</vt:lpstr>
      <vt:lpstr>A termelés általános  egyensúlyi feltétele</vt:lpstr>
      <vt:lpstr>A termelés szerződési görbéje</vt:lpstr>
      <vt:lpstr>A termelés szerződési görbéje</vt:lpstr>
      <vt:lpstr>A gazdaság magja</vt:lpstr>
      <vt:lpstr>A termelés és a csere  általános egyensúlya</vt:lpstr>
      <vt:lpstr>A termelés és a csere összekötése: a transzformációs (TLH) görbe</vt:lpstr>
      <vt:lpstr>A termelési lehetőségek határa és a termelés szerződési görbéje </vt:lpstr>
      <vt:lpstr>PowerPoint-bemutató</vt:lpstr>
      <vt:lpstr>A TLH és a csere Edgeworth-dobozának kapcsolata</vt:lpstr>
      <vt:lpstr>A TLH és a csere Edgeworth-doboza</vt:lpstr>
      <vt:lpstr>A termelés és a csere  együttes egyensúlya</vt:lpstr>
      <vt:lpstr>Pareto-javítási lehetőségek a csere és a termelés együttes modelljében</vt:lpstr>
      <vt:lpstr>A Pareto-javítás módja</vt:lpstr>
      <vt:lpstr>A Pareto-javítás módja II.</vt:lpstr>
      <vt:lpstr>Fiktív „számpélda”</vt:lpstr>
      <vt:lpstr>A Pareto-javítási lehetőségek határa</vt:lpstr>
      <vt:lpstr>A termeléssel kombinált  cseregazdaság Pareto-optimuma</vt:lpstr>
      <vt:lpstr>A gazdaság Pareto-optimuma</vt:lpstr>
      <vt:lpstr>Több termék/szereplő esetén</vt:lpstr>
      <vt:lpstr>A termelés szerződési görbéjének meghatározása algebrailag (2 termék)</vt:lpstr>
      <vt:lpstr>A feladat megoldása</vt:lpstr>
      <vt:lpstr>Az optimumfeltételre kapott megoldás</vt:lpstr>
      <vt:lpstr>A kombinált hatékonysági kritérium</vt:lpstr>
      <vt:lpstr>A transzformációs függvény</vt:lpstr>
      <vt:lpstr>A transzformációs határarány</vt:lpstr>
      <vt:lpstr>Megvalósítható termelésváltozás</vt:lpstr>
      <vt:lpstr>A hasznosságmaximalizálási feladat</vt:lpstr>
      <vt:lpstr>A maximalizálási feladat</vt:lpstr>
      <vt:lpstr>Az optimumfeltételek</vt:lpstr>
      <vt:lpstr>A bérek és árak</vt:lpstr>
      <vt:lpstr>A walrasi gazdaság egyenlőségei (A-B szereplő, 1-2. termék, L-K inputok)</vt:lpstr>
      <vt:lpstr>Jóléti következmények</vt:lpstr>
      <vt:lpstr>Az elemzésünk korlátozó feltételei</vt:lpstr>
      <vt:lpstr>Piaci kudarcok</vt:lpstr>
      <vt:lpstr>A monopolhatalom hatása</vt:lpstr>
      <vt:lpstr>A hatékonysági kritériumok érvényesülése monopólium esetén</vt:lpstr>
      <vt:lpstr>A monopólium következménye</vt:lpstr>
      <vt:lpstr>A csere Edgeworth-doboza monopólium esetén</vt:lpstr>
      <vt:lpstr>Az árajánlati (PCC) görbe</vt:lpstr>
      <vt:lpstr>Az A szereplő optimális választása</vt:lpstr>
      <vt:lpstr>Monopólium az Edgeworth-dobozban</vt:lpstr>
      <vt:lpstr>A megfelelő árarány megtalálása</vt:lpstr>
      <vt:lpstr>A monopólium nem Pareto-hatékony</vt:lpstr>
      <vt:lpstr>A hatékonytalanság oka</vt:lpstr>
      <vt:lpstr>A kölcsönösen előnyös elosz-tások halmaza</vt:lpstr>
      <vt:lpstr>A tökéletes árdiszkrimináció</vt:lpstr>
      <vt:lpstr>Tökéletes árdiszkrimináció  az Edgeworth-dobozban</vt:lpstr>
      <vt:lpstr>Az optimum a diszkrimináló monopolista számára</vt:lpstr>
      <vt:lpstr>Tökéletes ár-diszkrimináció</vt:lpstr>
      <vt:lpstr>A TLH-görbe meghatározása (számpéldán bemutatva)</vt:lpstr>
      <vt:lpstr>A TLH meghatározása számpéldán</vt:lpstr>
      <vt:lpstr>A TLH meghatározása két termelővel</vt:lpstr>
      <vt:lpstr>A termelési halmaz meghatározása</vt:lpstr>
      <vt:lpstr>A termelési halmaz meghatározása II.</vt:lpstr>
      <vt:lpstr>Péntek érkezése után</vt:lpstr>
      <vt:lpstr>Az együttes termelés meghatározása</vt:lpstr>
      <vt:lpstr>Az együttes termelési halmaz </vt:lpstr>
      <vt:lpstr>A transzformációs függvény és a transzformációs határráta</vt:lpstr>
      <vt:lpstr>A transzformációs függvény és a transzformációs határráta</vt:lpstr>
      <vt:lpstr>A TLH-görbe egyenlete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Általános egyensúly: a termelés</dc:title>
  <dc:creator>kgt</dc:creator>
  <cp:lastModifiedBy>kgt</cp:lastModifiedBy>
  <cp:revision>119</cp:revision>
  <dcterms:created xsi:type="dcterms:W3CDTF">2014-11-17T11:24:56Z</dcterms:created>
  <dcterms:modified xsi:type="dcterms:W3CDTF">2017-09-15T14:38:22Z</dcterms:modified>
</cp:coreProperties>
</file>