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309" r:id="rId2"/>
    <p:sldId id="310" r:id="rId3"/>
    <p:sldId id="311" r:id="rId4"/>
    <p:sldId id="307" r:id="rId5"/>
    <p:sldId id="308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5" r:id="rId19"/>
    <p:sldId id="324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289" r:id="rId34"/>
    <p:sldId id="291" r:id="rId35"/>
    <p:sldId id="292" r:id="rId36"/>
    <p:sldId id="293" r:id="rId37"/>
    <p:sldId id="296" r:id="rId38"/>
    <p:sldId id="298" r:id="rId39"/>
    <p:sldId id="301" r:id="rId40"/>
    <p:sldId id="302" r:id="rId41"/>
    <p:sldId id="306" r:id="rId42"/>
    <p:sldId id="303" r:id="rId43"/>
    <p:sldId id="304" r:id="rId44"/>
    <p:sldId id="305" r:id="rId45"/>
    <p:sldId id="339" r:id="rId46"/>
    <p:sldId id="340" r:id="rId47"/>
    <p:sldId id="341" r:id="rId48"/>
    <p:sldId id="342" r:id="rId49"/>
    <p:sldId id="343" r:id="rId50"/>
    <p:sldId id="344" r:id="rId51"/>
    <p:sldId id="345" r:id="rId52"/>
    <p:sldId id="346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55" r:id="rId62"/>
    <p:sldId id="356" r:id="rId63"/>
    <p:sldId id="357" r:id="rId64"/>
    <p:sldId id="358" r:id="rId65"/>
    <p:sldId id="359" r:id="rId66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20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8B417-F2A7-4AAC-BEBB-D95C4315C566}" type="datetimeFigureOut">
              <a:rPr lang="hu-HU" smtClean="0"/>
              <a:pPr/>
              <a:t>2017.09.15.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68A7A-F134-4216-A61B-D1DF4F12CBD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67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C9A82-B3E4-468B-BB72-864531EA42B9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3E78-A6DE-4A41-9BA8-58F176734E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17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EB98-453C-45A0-A98F-D845DC03E301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627B4-C4FB-42A2-A1B3-74C3B2E05F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6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5F0C-A169-40AF-8D04-8D79D2E615BC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FF8A9-3518-41D8-B8F6-A3AE3B2147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21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40C2-BCC1-4C17-AB7E-9670F289BEEA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830EA-B3E6-4155-BF4C-D4078998E6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4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F0E1-A051-4B7F-A03D-00AE0ECF1BB8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556B-5426-496D-AE65-6E0AB7A33D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48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D3AA-6F1F-4082-81E6-76441353416A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B1A4-7017-4FCB-9ACA-A21B86C18C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09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DAD6-8DA7-47E8-BC16-D9A816DB8257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2797C-C3F1-433D-BDC2-C5EDF829FF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768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64D8-D795-4F75-8656-A7622AE28D4D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C2CE9-255A-460F-B238-FE19F78635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901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319EA-8186-49A5-B304-877C117548CB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5253-0835-4603-878D-867441EA12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76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09486-610E-442F-AB6A-53A9EA3D1753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C795-FE3D-4ADC-B468-E77E6721C1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563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0671-5EDC-49CF-BE3D-CCD6806514CC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863A-E976-4F3D-B008-F2BFC6EFC3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759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161692-52F2-4B48-8E18-76185488DA23}" type="datetimeFigureOut">
              <a:rPr lang="hu-HU"/>
              <a:pPr>
                <a:defRPr/>
              </a:pPr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1879C-D604-4E5E-9A58-4A9BAC23E3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gazdasági növekedés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84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termelési függvény értelmezése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termelési függvény tehát konkrétan azt fejezi ki, hogy a reál GDP egyenlő egy index formában felírt autonóm növekedési tényező (A) szorozva a tőke (K) és a munka (L) indexének súlyozott átlagával.</a:t>
            </a:r>
          </a:p>
          <a:p>
            <a:r>
              <a:rPr lang="hu-HU" dirty="0" smtClean="0"/>
              <a:t>A súlyok összege [</a:t>
            </a:r>
            <a:r>
              <a:rPr lang="el-GR" dirty="0" smtClean="0"/>
              <a:t>λ</a:t>
            </a:r>
            <a:r>
              <a:rPr lang="hu-HU" dirty="0" smtClean="0"/>
              <a:t> + (1−</a:t>
            </a:r>
            <a:r>
              <a:rPr lang="el-GR" dirty="0" smtClean="0"/>
              <a:t>λ</a:t>
            </a:r>
            <a:r>
              <a:rPr lang="hu-HU" dirty="0" smtClean="0"/>
              <a:t>)] = 1. A súlyok (a függvény paraméterei) a reál GDP-nek az egyes termelési tényezőkre vonatkozó rugalmasságát mutatják.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termelési tényezők rugalmassága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ym typeface="Symbol" pitchFamily="18" charset="2"/>
              </a:rPr>
              <a:t>A képletben</a:t>
            </a:r>
          </a:p>
          <a:p>
            <a:r>
              <a:rPr lang="hu-HU" dirty="0" smtClean="0">
                <a:sym typeface="Symbol" pitchFamily="18" charset="2"/>
              </a:rPr>
              <a:t></a:t>
            </a:r>
            <a:r>
              <a:rPr lang="hu-HU" dirty="0">
                <a:sym typeface="Symbol" pitchFamily="18" charset="2"/>
              </a:rPr>
              <a:t>:</a:t>
            </a:r>
            <a:r>
              <a:rPr lang="hu-HU" dirty="0"/>
              <a:t> megmutatja, hogy a tőkeállomány 1%-os növelésére hány %-kal nő a nemzeti jövedelem változatlan foglalkoztatás mellett, </a:t>
            </a:r>
            <a:r>
              <a:rPr lang="hu-HU" dirty="0" smtClean="0"/>
              <a:t>ill. </a:t>
            </a:r>
            <a:r>
              <a:rPr lang="hu-HU" dirty="0"/>
              <a:t>az</a:t>
            </a:r>
          </a:p>
          <a:p>
            <a:r>
              <a:rPr lang="hu-HU" dirty="0"/>
              <a:t>(1 </a:t>
            </a:r>
            <a:r>
              <a:rPr lang="hu-HU" dirty="0">
                <a:sym typeface="Symbol" pitchFamily="18" charset="2"/>
              </a:rPr>
              <a:t></a:t>
            </a:r>
            <a:r>
              <a:rPr lang="hu-HU" dirty="0"/>
              <a:t> </a:t>
            </a:r>
            <a:r>
              <a:rPr lang="hu-HU" dirty="0">
                <a:sym typeface="Symbol" pitchFamily="18" charset="2"/>
              </a:rPr>
              <a:t>):</a:t>
            </a:r>
            <a:r>
              <a:rPr lang="hu-HU" dirty="0"/>
              <a:t> megmutatja, hogy a foglalkoztatás 1%-os növelésére hány %-kal nő a nemzeti jövedelem változatlan tőkeállomány mellett.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45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számpéldában (indexekre felírva) először vegyük azt az esetet, ha a munka input 4%-kal nő – az autonóm növekedési tényező (A) indexe legyen 1 –, akkor a reál GDP 3%-kal fog nőni. (A reál GDP-nek a munkára vonatkozó rugalmassági együtthatója 0,75.)</a:t>
            </a:r>
          </a:p>
        </p:txBody>
      </p:sp>
    </p:spTree>
    <p:extLst>
      <p:ext uri="{BB962C8B-B14F-4D97-AF65-F5344CB8AC3E}">
        <p14:creationId xmlns:p14="http://schemas.microsoft.com/office/powerpoint/2010/main" val="36554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Vegyük most azt az esetet, ha mindkét termelési tényező, mind a tőke-, mind a munka-input egyenlő arányban, 4–4%-kal nő, és A=1. Ebben az esetben a reál GDP növekedése ugyancsak 4%-os lesz:</a:t>
            </a:r>
          </a:p>
          <a:p>
            <a:pPr marL="0" indent="0" algn="ctr">
              <a:buNone/>
            </a:pPr>
            <a:r>
              <a:rPr lang="hu-HU" dirty="0" smtClean="0"/>
              <a:t>1,04=1(</a:t>
            </a:r>
            <a:r>
              <a:rPr lang="hu-HU" dirty="0" err="1" smtClean="0"/>
              <a:t>1</a:t>
            </a:r>
            <a:r>
              <a:rPr lang="hu-HU" dirty="0" smtClean="0"/>
              <a:t>,04</a:t>
            </a:r>
            <a:r>
              <a:rPr lang="hu-HU" baseline="30000" dirty="0" smtClean="0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en-GB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dirty="0"/>
              <a:t> </a:t>
            </a:r>
            <a:r>
              <a:rPr lang="hu-HU" dirty="0" smtClean="0"/>
              <a:t>1,04</a:t>
            </a:r>
            <a:r>
              <a:rPr lang="hu-HU" baseline="30000" dirty="0" smtClean="0">
                <a:latin typeface="Times New Roman" pitchFamily="18" charset="0"/>
                <a:cs typeface="Times New Roman" pitchFamily="18" charset="0"/>
              </a:rPr>
              <a:t>0,75</a:t>
            </a:r>
            <a:r>
              <a:rPr lang="hu-HU" dirty="0" smtClean="0"/>
              <a:t>)</a:t>
            </a:r>
          </a:p>
          <a:p>
            <a:r>
              <a:rPr lang="hu-HU" dirty="0" smtClean="0"/>
              <a:t>Ezt a tulajdonságot </a:t>
            </a:r>
            <a:r>
              <a:rPr lang="hu-HU" b="1" dirty="0" smtClean="0"/>
              <a:t>állandó skálahozadéknak</a:t>
            </a:r>
            <a:r>
              <a:rPr lang="hu-HU" dirty="0" smtClean="0"/>
              <a:t> szokás nevezni.</a:t>
            </a:r>
          </a:p>
          <a:p>
            <a:pPr marL="0" indent="0" algn="ctr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89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autonóm tényező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Nézzük most a GDP reagálását az autonóm növekedési tényezőre. Ha „A” 4%-kal nő, miközben a termelési tényezők nem változnak, vagyis az indexük 1, akkor a reál GDP is 4%-os növekedést mutat.</a:t>
            </a:r>
          </a:p>
          <a:p>
            <a:pPr marL="0" indent="0" algn="ctr">
              <a:buNone/>
            </a:pPr>
            <a:r>
              <a:rPr lang="hu-HU" sz="3600" dirty="0" smtClean="0"/>
              <a:t>1,04=1,04(1</a:t>
            </a:r>
            <a:r>
              <a:rPr lang="hu-HU" sz="3600" baseline="30000" dirty="0" smtClean="0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en-GB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aseline="30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3600" dirty="0"/>
              <a:t> </a:t>
            </a:r>
            <a:r>
              <a:rPr lang="hu-HU" sz="3600" dirty="0" smtClean="0"/>
              <a:t>1</a:t>
            </a:r>
            <a:r>
              <a:rPr lang="hu-HU" sz="3600" baseline="30000" dirty="0" smtClean="0">
                <a:latin typeface="Times New Roman" pitchFamily="18" charset="0"/>
                <a:cs typeface="Times New Roman" pitchFamily="18" charset="0"/>
              </a:rPr>
              <a:t>0,75</a:t>
            </a:r>
            <a:r>
              <a:rPr lang="hu-HU" sz="3600" dirty="0"/>
              <a:t>)</a:t>
            </a:r>
          </a:p>
          <a:p>
            <a:pPr marL="0" indent="0" algn="ctr">
              <a:buNone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0683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növekedéssel kapcsolatos fő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határozza meg a Q növekedését? Eddig a termelési függvényünk leírta a Q színvonalában történő változásokat az A, K és az L-ben bekövetkezett változásokra reagálva.</a:t>
            </a:r>
          </a:p>
          <a:p>
            <a:r>
              <a:rPr lang="hu-HU" dirty="0" smtClean="0"/>
              <a:t>De mi határozza meg a reál GDP növekedésének az ütemét?</a:t>
            </a:r>
          </a:p>
        </p:txBody>
      </p:sp>
    </p:spTree>
    <p:extLst>
      <p:ext uri="{BB962C8B-B14F-4D97-AF65-F5344CB8AC3E}">
        <p14:creationId xmlns:p14="http://schemas.microsoft.com/office/powerpoint/2010/main" val="24820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termelési függvény felírása növekedési ütemekkel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Vegyük termelési függvényünk logaritmusát:</a:t>
                </a:r>
              </a:p>
              <a:p>
                <a:pPr marL="0" indent="0">
                  <a:buNone/>
                </a:pPr>
                <a:r>
                  <a:rPr lang="hu-HU" dirty="0"/>
                  <a:t> </a:t>
                </a:r>
                <a:r>
                  <a:rPr lang="hu-HU" dirty="0" smtClean="0"/>
                  <a:t>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hu-HU" b="0" i="0" smtClean="0">
                                <a:latin typeface="Cambria Math"/>
                              </a:rPr>
                              <m:t>Q</m:t>
                            </m:r>
                          </m:e>
                        </m:d>
                      </m:e>
                    </m:func>
                    <m:r>
                      <a:rPr lang="hu-HU" b="0" i="0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hu-HU" b="0" i="0" smtClean="0">
                                <a:latin typeface="Cambria Math"/>
                              </a:rPr>
                              <m:t>A</m:t>
                            </m:r>
                          </m:e>
                        </m:d>
                      </m:e>
                    </m:func>
                    <m:r>
                      <a:rPr lang="hu-HU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/>
                      </a:rPr>
                      <m:t>λ</m:t>
                    </m:r>
                    <m:func>
                      <m:func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 i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hu-HU" b="0" i="0" smtClean="0">
                                <a:latin typeface="Cambria Math"/>
                              </a:rPr>
                              <m:t>K</m:t>
                            </m:r>
                          </m:e>
                        </m:d>
                      </m:e>
                    </m:func>
                    <m:r>
                      <a:rPr lang="hu-HU" b="0" i="0" smtClean="0">
                        <a:latin typeface="Cambria Math"/>
                      </a:rPr>
                      <m:t>+(1−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/>
                      </a:rPr>
                      <m:t>λ</m:t>
                    </m:r>
                    <m:r>
                      <a:rPr lang="hu-HU" b="0" i="0" smtClean="0">
                        <a:latin typeface="Cambria Math"/>
                      </a:rPr>
                      <m:t>)</m:t>
                    </m:r>
                    <m:func>
                      <m:func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 i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hu-HU" b="0" i="0" smtClean="0">
                                <a:latin typeface="Cambria Math"/>
                              </a:rPr>
                              <m:t>L</m:t>
                            </m:r>
                          </m:e>
                        </m:d>
                      </m:e>
                    </m:func>
                  </m:oMath>
                </a14:m>
                <a:endParaRPr lang="hu-HU" dirty="0" smtClean="0"/>
              </a:p>
              <a:p>
                <a:r>
                  <a:rPr lang="hu-HU" dirty="0" smtClean="0"/>
                  <a:t>Ezután vegyük az egyes logaritmus-értékek idő szerinti deriváltját:</a:t>
                </a:r>
              </a:p>
              <a:p>
                <a:pPr>
                  <a:buFont typeface="Cambria Math" pitchFamily="18" charset="0"/>
                  <a:buChar char=" 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i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hu-HU" i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hu-HU" i="0">
                                    <a:latin typeface="Cambria Math"/>
                                  </a:rPr>
                                  <m:t>Q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hu-HU" i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hu-HU" b="0" i="0" smtClean="0">
                            <a:latin typeface="Cambria Math"/>
                            <a:ea typeface="Cambria Math"/>
                          </a:rPr>
                          <m:t>t</m:t>
                        </m:r>
                      </m:den>
                    </m:f>
                    <m:r>
                      <a:rPr lang="hu-HU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i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hu-HU" i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hu-HU" b="0" i="0" smtClean="0">
                                    <a:latin typeface="Cambria Math"/>
                                  </a:rPr>
                                  <m:t>A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hu-HU" i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hu-HU" i="0">
                            <a:latin typeface="Cambria Math"/>
                            <a:ea typeface="Cambria Math"/>
                          </a:rPr>
                          <m:t>t</m:t>
                        </m:r>
                      </m:den>
                    </m:f>
                    <m:r>
                      <a:rPr lang="hu-HU" i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l-GR" i="0">
                        <a:latin typeface="Cambria Math"/>
                      </a:rPr>
                      <m:t>λ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i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hu-HU" i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hu-HU" b="0" i="0" smtClean="0">
                                    <a:latin typeface="Cambria Math"/>
                                  </a:rPr>
                                  <m:t>K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hu-HU" i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hu-HU" i="0">
                            <a:latin typeface="Cambria Math"/>
                            <a:ea typeface="Cambria Math"/>
                          </a:rPr>
                          <m:t>t</m:t>
                        </m:r>
                      </m:den>
                    </m:f>
                    <m:r>
                      <a:rPr lang="hu-HU" i="0">
                        <a:latin typeface="Cambria Math"/>
                      </a:rPr>
                      <m:t>+(1−</m:t>
                    </m:r>
                    <m:r>
                      <m:rPr>
                        <m:sty m:val="p"/>
                      </m:rPr>
                      <a:rPr lang="el-GR" i="0">
                        <a:latin typeface="Cambria Math"/>
                      </a:rPr>
                      <m:t>λ</m:t>
                    </m:r>
                    <m:r>
                      <a:rPr lang="hu-HU" i="0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i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hu-HU" i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hu-HU" b="0" i="0" smtClean="0">
                                    <a:latin typeface="Cambria Math"/>
                                  </a:rPr>
                                  <m:t>L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hu-HU" i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hu-HU" i="0">
                            <a:latin typeface="Cambria Math"/>
                            <a:ea typeface="Cambria Math"/>
                          </a:rPr>
                          <m:t>t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Jelölje a változók növekedési ütemét kisbetű (pl.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i="0" dirty="0" smtClean="0">
                        <a:latin typeface="Cambria Math"/>
                      </a:rPr>
                      <m:t>q</m:t>
                    </m:r>
                    <m:r>
                      <a:rPr lang="hu-HU" i="0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i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hu-HU" i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hu-HU" i="0">
                                    <a:latin typeface="Cambria Math"/>
                                  </a:rPr>
                                  <m:t>Q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hu-HU" i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hu-HU" i="0">
                            <a:latin typeface="Cambria Math"/>
                            <a:ea typeface="Cambria Math"/>
                          </a:rPr>
                          <m:t>t</m:t>
                        </m:r>
                      </m:den>
                    </m:f>
                  </m:oMath>
                </a14:m>
                <a:r>
                  <a:rPr lang="hu-HU" dirty="0" smtClean="0"/>
                  <a:t>), ekkor:	</a:t>
                </a:r>
                <a:r>
                  <a:rPr lang="hu-HU" dirty="0" smtClean="0">
                    <a:latin typeface="Cambria" pitchFamily="18" charset="0"/>
                  </a:rPr>
                  <a:t>q = a + </a:t>
                </a:r>
                <a:r>
                  <a:rPr lang="el-GR" dirty="0" smtClean="0">
                    <a:latin typeface="Cambria" pitchFamily="18" charset="0"/>
                  </a:rPr>
                  <a:t>λ</a:t>
                </a:r>
                <a:r>
                  <a:rPr lang="hu-HU" dirty="0" smtClean="0">
                    <a:latin typeface="Cambria" pitchFamily="18" charset="0"/>
                  </a:rPr>
                  <a:t>k + (1−</a:t>
                </a:r>
                <a:r>
                  <a:rPr lang="el-GR" dirty="0" smtClean="0">
                    <a:latin typeface="Cambria" pitchFamily="18" charset="0"/>
                  </a:rPr>
                  <a:t>λ</a:t>
                </a:r>
                <a:r>
                  <a:rPr lang="hu-HU" dirty="0" smtClean="0">
                    <a:latin typeface="Cambria" pitchFamily="18" charset="0"/>
                  </a:rPr>
                  <a:t>)l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37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6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termelési függvény felírása növekedési ütemekkel (II.)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1859911"/>
              </p:ext>
            </p:extLst>
          </p:nvPr>
        </p:nvGraphicFramePr>
        <p:xfrm>
          <a:off x="457200" y="1600200"/>
          <a:ext cx="829126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5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Általános formában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Számpéldában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/>
                        <a:t>q = a + </a:t>
                      </a:r>
                      <a:r>
                        <a:rPr lang="el-GR" sz="2800" dirty="0" smtClean="0"/>
                        <a:t>λ</a:t>
                      </a:r>
                      <a:r>
                        <a:rPr lang="hu-HU" sz="2800" dirty="0" smtClean="0"/>
                        <a:t>k + (1−</a:t>
                      </a:r>
                      <a:r>
                        <a:rPr lang="el-GR" sz="2800" dirty="0" smtClean="0"/>
                        <a:t>λ</a:t>
                      </a:r>
                      <a:r>
                        <a:rPr lang="hu-HU" sz="2800" dirty="0" smtClean="0"/>
                        <a:t>)</a:t>
                      </a:r>
                      <a:r>
                        <a:rPr lang="hu-HU" sz="2800" dirty="0" smtClean="0">
                          <a:latin typeface="Cambria" pitchFamily="18" charset="0"/>
                        </a:rPr>
                        <a:t>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/>
                        <a:t>q = a + 0,25k + 0,75</a:t>
                      </a:r>
                      <a:r>
                        <a:rPr lang="hu-HU" sz="2800" dirty="0" smtClean="0">
                          <a:latin typeface="Cambria" pitchFamily="18" charset="0"/>
                        </a:rPr>
                        <a:t>l</a:t>
                      </a:r>
                      <a:endParaRPr lang="hu-HU" sz="2800" dirty="0">
                        <a:latin typeface="Cambr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539552" y="2852936"/>
            <a:ext cx="8147248" cy="3273227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 smtClean="0"/>
              <a:t>Verbálisan megfogalmazva a fenti összefüggés azt jelenti, hogy a reál GDP növekedési üteme (q) egyenlő az autonóm növekedési tényező (a) üteme plusz a tőke-input növekedésének és a munka inputjának a súlyozott átlaga (k és l), az </a:t>
            </a:r>
            <a:r>
              <a:rPr lang="el-GR" sz="3200" dirty="0" smtClean="0"/>
              <a:t>λ</a:t>
            </a:r>
            <a:r>
              <a:rPr lang="hu-HU" sz="3200" dirty="0" smtClean="0"/>
              <a:t> illetve az </a:t>
            </a:r>
            <a:r>
              <a:rPr lang="hu-HU" sz="3200" dirty="0"/>
              <a:t>(1−</a:t>
            </a:r>
            <a:r>
              <a:rPr lang="el-GR" sz="3200" dirty="0"/>
              <a:t>λ</a:t>
            </a:r>
            <a:r>
              <a:rPr lang="hu-HU" sz="3200" dirty="0" smtClean="0"/>
              <a:t>) súlyokkal.  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5729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kifejezés további egyszerűsítése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hu-HU" dirty="0" smtClean="0"/>
              <a:t>Az alap kifejezésünket egyszerűsíthetjük, ha figyelembe vesszük azt, hogy a gazdasági növekedés magában foglalja az egy főre jutó reál GDP növekedését. Azaz a reál GDP növekedési üteme (q), mínusz a népesség növekedési üteme (n).</a:t>
            </a:r>
          </a:p>
          <a:p>
            <a:r>
              <a:rPr lang="hu-HU" dirty="0" smtClean="0"/>
              <a:t>Ha a munkainput és a népesség ugyanolyan százalékkal nő (l=n), akkor az egy főre jutó reál GDP egyenlő (q−n)</a:t>
            </a:r>
            <a:r>
              <a:rPr lang="hu-HU" dirty="0" err="1" smtClean="0"/>
              <a:t>-nel</a:t>
            </a:r>
            <a:r>
              <a:rPr lang="hu-HU" dirty="0" smtClean="0"/>
              <a:t>. Az előző egyenlet mindkét oldalából levonva </a:t>
            </a:r>
            <a:r>
              <a:rPr lang="hu-HU" dirty="0" err="1" smtClean="0"/>
              <a:t>n-et</a:t>
            </a:r>
            <a:r>
              <a:rPr lang="hu-HU" dirty="0" smtClean="0"/>
              <a:t> (illetve felhasználva, hogy l=n) kapjuk, hogy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69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 főre jutó GDP növekedése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5927532"/>
              </p:ext>
            </p:extLst>
          </p:nvPr>
        </p:nvGraphicFramePr>
        <p:xfrm>
          <a:off x="457200" y="1340768"/>
          <a:ext cx="7859216" cy="143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Általános forma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Számpélda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q−n = a + </a:t>
                      </a:r>
                      <a:r>
                        <a:rPr lang="el-GR" sz="2400" dirty="0" smtClean="0"/>
                        <a:t>λ</a:t>
                      </a:r>
                      <a:r>
                        <a:rPr lang="hu-HU" sz="2400" dirty="0" smtClean="0"/>
                        <a:t>k + (1−</a:t>
                      </a:r>
                      <a:r>
                        <a:rPr lang="el-GR" sz="2400" dirty="0" smtClean="0"/>
                        <a:t>λ</a:t>
                      </a:r>
                      <a:r>
                        <a:rPr lang="hu-HU" sz="2400" dirty="0" smtClean="0"/>
                        <a:t>)n − </a:t>
                      </a:r>
                      <a:r>
                        <a:rPr lang="hu-HU" sz="2400" dirty="0" err="1" smtClean="0"/>
                        <a:t>n</a:t>
                      </a:r>
                      <a:r>
                        <a:rPr lang="hu-HU" sz="2400" dirty="0" smtClean="0"/>
                        <a:t> =</a:t>
                      </a:r>
                    </a:p>
                    <a:p>
                      <a:r>
                        <a:rPr lang="hu-HU" sz="2400" dirty="0" smtClean="0"/>
                        <a:t>=</a:t>
                      </a:r>
                      <a:r>
                        <a:rPr lang="hu-HU" sz="2400" baseline="0" dirty="0" smtClean="0"/>
                        <a:t> a + </a:t>
                      </a:r>
                      <a:r>
                        <a:rPr lang="el-GR" sz="2400" dirty="0" smtClean="0"/>
                        <a:t>λ</a:t>
                      </a:r>
                      <a:r>
                        <a:rPr lang="hu-HU" sz="2400" dirty="0" smtClean="0"/>
                        <a:t>(k−n)  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q−n = a + 0,25k + (0,75)n − </a:t>
                      </a:r>
                      <a:r>
                        <a:rPr lang="hu-HU" sz="2400" dirty="0" err="1" smtClean="0"/>
                        <a:t>n</a:t>
                      </a:r>
                      <a:r>
                        <a:rPr lang="hu-HU" sz="2400" dirty="0" smtClean="0"/>
                        <a:t> =</a:t>
                      </a:r>
                    </a:p>
                    <a:p>
                      <a:r>
                        <a:rPr lang="hu-HU" sz="2400" dirty="0" smtClean="0"/>
                        <a:t>=</a:t>
                      </a:r>
                      <a:r>
                        <a:rPr lang="hu-HU" sz="2400" baseline="0" dirty="0" smtClean="0"/>
                        <a:t> a + </a:t>
                      </a:r>
                      <a:r>
                        <a:rPr lang="hu-HU" sz="2400" dirty="0" smtClean="0"/>
                        <a:t>0,25(k−n)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7544" y="2996952"/>
            <a:ext cx="8219256" cy="3129211"/>
          </a:xfrm>
        </p:spPr>
        <p:txBody>
          <a:bodyPr/>
          <a:lstStyle/>
          <a:p>
            <a:r>
              <a:rPr lang="hu-HU" sz="3200" dirty="0" smtClean="0"/>
              <a:t>Ez azt jelenti, hogy az egy főre jutó reál GDP növekedése egyenlő az autonóm tényező (a) és az egy főre jutó tőkeállomány növekedésének összegével 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4331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gazdasági növekedés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 smtClean="0"/>
              <a:t>Gazdasági növekedés alatt egy társadalomnak azt a tevékenységét értjük, hogy hosszú távon tartósan és növekvő mértékben képes a szükségleteket kielégítő javakat és szolgáltatásokat termelni, ami generációról generációra növeli a lakosság életszínvonalát.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8837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Az eddigiekben a növekedési elmélet egyszerűen azt mondja számunkra, hogy a növekedés fő forrásai egy autonóm növekedési tényező (a) és az egy főre jutó tőke növekedése. De ez nem elegendő, mert nem mondja meg, hogy a-nak vagy az egy főre jutó tőke növekedésének a hatása mennyiben különbözik az országok vagy a különféle történelmi időszakok között. A növekedési elmélet majdnem semmit nem mond nekünk az autonóm növekedési tényezőről, a-ról, de az egy főre jutó tőkével, mint növekedést meghatározó tényezővel összefüggő ismereteinket növelhetjük, ha megvizsgáljuk a megtakarítás, a beruházás és a tőke növekedése közötti összefüggéseket.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8167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megtakarítás és az egy főre jutó tőke növekedése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 főre jutó tőke növekedési üteme (k-n) szoros összefüggésben van a gazdaság megtakarítási rátájával (s=</a:t>
            </a:r>
            <a:r>
              <a:rPr lang="hu-HU" dirty="0" err="1" smtClean="0"/>
              <a:t>S</a:t>
            </a:r>
            <a:r>
              <a:rPr lang="hu-HU" dirty="0" smtClean="0"/>
              <a:t>/Q).</a:t>
            </a:r>
          </a:p>
          <a:p>
            <a:r>
              <a:rPr lang="hu-HU" dirty="0" smtClean="0"/>
              <a:t>Először is, speciális feltételek mellett (nevezetesen, hogy nincs költségvetési deficit és a külkereskedelem kiegyensúlyozott*) a </a:t>
            </a:r>
            <a:r>
              <a:rPr lang="hu-HU" dirty="0" err="1" smtClean="0"/>
              <a:t>magánmegtakarítás</a:t>
            </a:r>
            <a:r>
              <a:rPr lang="hu-HU" dirty="0" smtClean="0"/>
              <a:t> egyenlő a beruházással:</a:t>
            </a:r>
          </a:p>
          <a:p>
            <a:pPr marL="0" indent="0" algn="ctr">
              <a:buNone/>
            </a:pPr>
            <a:r>
              <a:rPr lang="hu-HU" dirty="0" smtClean="0"/>
              <a:t>S = I</a:t>
            </a:r>
          </a:p>
          <a:p>
            <a:pPr marL="0" indent="0" algn="ctr">
              <a:buNone/>
            </a:pPr>
            <a:r>
              <a:rPr lang="hu-HU" dirty="0" smtClean="0"/>
              <a:t>_______________________________________</a:t>
            </a:r>
          </a:p>
          <a:p>
            <a:pPr marL="0" indent="0">
              <a:buNone/>
            </a:pPr>
            <a:r>
              <a:rPr lang="hu-HU" sz="2000" dirty="0" smtClean="0"/>
              <a:t>*általános esetben I=S</a:t>
            </a:r>
            <a:r>
              <a:rPr lang="hu-HU" sz="2000" baseline="-25000" dirty="0" smtClean="0"/>
              <a:t>H</a:t>
            </a:r>
            <a:r>
              <a:rPr lang="hu-HU" sz="2000" dirty="0" smtClean="0"/>
              <a:t>+S</a:t>
            </a:r>
            <a:r>
              <a:rPr lang="hu-HU" sz="2000" baseline="-25000" dirty="0" smtClean="0"/>
              <a:t>V</a:t>
            </a:r>
            <a:r>
              <a:rPr lang="hu-HU" sz="2000" dirty="0" smtClean="0"/>
              <a:t>+S</a:t>
            </a:r>
            <a:r>
              <a:rPr lang="hu-HU" sz="2000" baseline="-25000" dirty="0" smtClean="0"/>
              <a:t>Á</a:t>
            </a:r>
            <a:r>
              <a:rPr lang="hu-HU" sz="2000" dirty="0" smtClean="0"/>
              <a:t>+S</a:t>
            </a:r>
            <a:r>
              <a:rPr lang="hu-HU" sz="2000" baseline="-25000" dirty="0" smtClean="0"/>
              <a:t>K</a:t>
            </a:r>
            <a:endParaRPr lang="hu-HU" sz="20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95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hu-HU" dirty="0" smtClean="0"/>
              <a:t>A beruházás komponensei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u-HU" sz="2800" dirty="0" smtClean="0"/>
              <a:t>A teljes beruházást (I) nettó beruházásra (</a:t>
            </a:r>
            <a:r>
              <a:rPr lang="hu-HU" sz="2800" dirty="0" err="1" smtClean="0"/>
              <a:t>I</a:t>
            </a:r>
            <a:r>
              <a:rPr lang="hu-HU" sz="2800" baseline="-25000" dirty="0" err="1" smtClean="0"/>
              <a:t>n</a:t>
            </a:r>
            <a:r>
              <a:rPr lang="hu-HU" sz="2800" dirty="0" smtClean="0"/>
              <a:t>) és az elhasznált tőkét pótló beruházásra (D) lehet felosztani:</a:t>
            </a:r>
          </a:p>
          <a:p>
            <a:pPr marL="0" indent="0" algn="ctr">
              <a:buNone/>
            </a:pPr>
            <a:r>
              <a:rPr lang="hu-HU" sz="2800" dirty="0" smtClean="0"/>
              <a:t>I = </a:t>
            </a:r>
            <a:r>
              <a:rPr lang="hu-HU" sz="2800" dirty="0" err="1" smtClean="0"/>
              <a:t>I</a:t>
            </a:r>
            <a:r>
              <a:rPr lang="hu-HU" sz="2800" baseline="-25000" dirty="0" err="1" smtClean="0"/>
              <a:t>n</a:t>
            </a:r>
            <a:r>
              <a:rPr lang="hu-HU" sz="2800" dirty="0" smtClean="0"/>
              <a:t> + D</a:t>
            </a:r>
          </a:p>
          <a:p>
            <a:r>
              <a:rPr lang="hu-HU" sz="2800" dirty="0" smtClean="0"/>
              <a:t>A pótló beruházásról feltételezhetjük, hogy az „értékcsökkenési ráta” </a:t>
            </a:r>
            <a:r>
              <a:rPr lang="el-GR" sz="2800" dirty="0" smtClean="0"/>
              <a:t>δ</a:t>
            </a:r>
            <a:r>
              <a:rPr lang="hu-HU" sz="2800" dirty="0" smtClean="0"/>
              <a:t>, a tőkeállománynak (K) egy fix része:</a:t>
            </a:r>
          </a:p>
          <a:p>
            <a:pPr marL="0" indent="0" algn="ctr">
              <a:buNone/>
            </a:pPr>
            <a:r>
              <a:rPr lang="hu-HU" sz="2800" dirty="0"/>
              <a:t>D = </a:t>
            </a:r>
            <a:r>
              <a:rPr lang="el-GR" sz="2800" dirty="0"/>
              <a:t>δ</a:t>
            </a:r>
            <a:r>
              <a:rPr lang="hu-HU" sz="2800" dirty="0"/>
              <a:t>K</a:t>
            </a:r>
          </a:p>
          <a:p>
            <a:r>
              <a:rPr lang="hu-HU" sz="2800" dirty="0" smtClean="0"/>
              <a:t>Végül, a nettó beruházás egyenlő a tőkeállománynak az egyik időszakról a következő időszakra történő változásával (</a:t>
            </a:r>
            <a:r>
              <a:rPr lang="el-GR" sz="2800" dirty="0"/>
              <a:t>Δ</a:t>
            </a:r>
            <a:r>
              <a:rPr lang="hu-HU" sz="2800" dirty="0"/>
              <a:t>K </a:t>
            </a:r>
            <a:r>
              <a:rPr lang="hu-HU" sz="2800" dirty="0" smtClean="0"/>
              <a:t>):</a:t>
            </a:r>
          </a:p>
          <a:p>
            <a:pPr marL="0" indent="0" algn="ctr">
              <a:buNone/>
            </a:pPr>
            <a:r>
              <a:rPr lang="hu-HU" sz="2800" dirty="0" err="1"/>
              <a:t>I</a:t>
            </a:r>
            <a:r>
              <a:rPr lang="hu-HU" sz="2800" baseline="-25000" dirty="0" err="1"/>
              <a:t>n</a:t>
            </a:r>
            <a:r>
              <a:rPr lang="hu-HU" sz="2800" dirty="0" smtClean="0"/>
              <a:t> = </a:t>
            </a:r>
            <a:r>
              <a:rPr lang="el-GR" sz="2800" dirty="0"/>
              <a:t>Δ</a:t>
            </a:r>
            <a:r>
              <a:rPr lang="hu-HU" sz="2800" dirty="0" smtClean="0"/>
              <a:t>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942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tőkeállomány 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előzőekben felírt összefüggéseket, az elemek kombinációját felhasználva kapjuk:</a:t>
            </a:r>
          </a:p>
          <a:p>
            <a:pPr marL="0" indent="0" algn="ctr">
              <a:buNone/>
            </a:pPr>
            <a:r>
              <a:rPr lang="hu-HU" dirty="0" smtClean="0"/>
              <a:t>S = </a:t>
            </a:r>
            <a:r>
              <a:rPr lang="el-GR" dirty="0" smtClean="0"/>
              <a:t>Δ</a:t>
            </a:r>
            <a:r>
              <a:rPr lang="hu-HU" dirty="0" smtClean="0"/>
              <a:t>K+</a:t>
            </a:r>
            <a:r>
              <a:rPr lang="el-GR" dirty="0" smtClean="0"/>
              <a:t>δ</a:t>
            </a:r>
            <a:r>
              <a:rPr lang="hu-HU" dirty="0"/>
              <a:t>K</a:t>
            </a:r>
          </a:p>
          <a:p>
            <a:r>
              <a:rPr lang="hu-HU" dirty="0" smtClean="0"/>
              <a:t>Átrendezve:</a:t>
            </a:r>
          </a:p>
          <a:p>
            <a:pPr marL="0" indent="0" algn="ctr">
              <a:buNone/>
            </a:pPr>
            <a:r>
              <a:rPr lang="el-GR" dirty="0"/>
              <a:t>Δ</a:t>
            </a:r>
            <a:r>
              <a:rPr lang="hu-HU" dirty="0" smtClean="0"/>
              <a:t>K = S −</a:t>
            </a:r>
            <a:r>
              <a:rPr lang="el-GR" dirty="0"/>
              <a:t> δ</a:t>
            </a:r>
            <a:r>
              <a:rPr lang="hu-HU" dirty="0" smtClean="0"/>
              <a:t>K</a:t>
            </a:r>
          </a:p>
          <a:p>
            <a:r>
              <a:rPr lang="hu-HU" dirty="0" smtClean="0"/>
              <a:t>Ez az egyenlet azt fejezi ki, hogy a tőkeállomány változása egyenlő az adott időszakbeli megtakarítás és az értékcsökkenés különbségével.</a:t>
            </a:r>
          </a:p>
          <a:p>
            <a:pPr marL="0" indent="0" algn="ctr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06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400"/>
            <a:ext cx="8229600" cy="972328"/>
          </a:xfrm>
        </p:spPr>
        <p:txBody>
          <a:bodyPr/>
          <a:lstStyle/>
          <a:p>
            <a:r>
              <a:rPr lang="hu-HU" sz="3600" u="sng" dirty="0" smtClean="0"/>
              <a:t>Az egy főre jutó tőkeállomány változása</a:t>
            </a:r>
            <a:endParaRPr lang="hu-HU" sz="36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hu-HU" dirty="0" smtClean="0"/>
                  <a:t>Használjuk fel, hogy a megtakarítási ráta (s) jelöli a teljes reál megtakarítás GDP-hez való arányát (s=</a:t>
                </a:r>
                <a:r>
                  <a:rPr lang="hu-HU" dirty="0" err="1" smtClean="0"/>
                  <a:t>S</a:t>
                </a:r>
                <a:r>
                  <a:rPr lang="hu-HU" dirty="0" smtClean="0"/>
                  <a:t>/Q</a:t>
                </a:r>
                <a:r>
                  <a:rPr lang="hu-HU" dirty="0" smtClean="0">
                    <a:sym typeface="Wingdings" pitchFamily="2" charset="2"/>
                  </a:rPr>
                  <a:t>S=</a:t>
                </a:r>
                <a:r>
                  <a:rPr lang="hu-HU" dirty="0" err="1" smtClean="0">
                    <a:sym typeface="Wingdings" pitchFamily="2" charset="2"/>
                  </a:rPr>
                  <a:t>sQ</a:t>
                </a:r>
                <a:r>
                  <a:rPr lang="hu-HU" dirty="0" smtClean="0"/>
                  <a:t>), és osszuk el mindkét oldalt a tőkeállománnyal: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0" smtClean="0">
                              <a:latin typeface="Cambria Math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hu-HU" b="0" i="0" smtClean="0">
                              <a:latin typeface="Cambria Math"/>
                            </a:rPr>
                            <m:t>K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b="0" i="0" smtClean="0">
                              <a:latin typeface="Cambria Math"/>
                            </a:rPr>
                            <m:t>K</m:t>
                          </m:r>
                        </m:den>
                      </m:f>
                      <m:r>
                        <a:rPr lang="hu-HU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/>
                        </a:rPr>
                        <m:t>s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b="0" i="0" smtClean="0">
                              <a:latin typeface="Cambria Math"/>
                            </a:rPr>
                            <m:t>Q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b="0" i="0" smtClean="0">
                              <a:latin typeface="Cambria Math"/>
                            </a:rPr>
                            <m:t>K</m:t>
                          </m:r>
                        </m:den>
                      </m:f>
                      <m:r>
                        <a:rPr lang="hu-HU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/>
                        </a:rPr>
                        <m:t>δ</m:t>
                      </m:r>
                    </m:oMath>
                  </m:oMathPara>
                </a14:m>
                <a:endParaRPr lang="hu-HU" dirty="0"/>
              </a:p>
              <a:p>
                <a:r>
                  <a:rPr lang="hu-HU" dirty="0" smtClean="0"/>
                  <a:t>Végül a tőkeállomány százalékos változását jelöljük ismét k-val és vonjunk ki az egyenlet mindkét oldalából n-t: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b="0" i="0" smtClean="0">
                          <a:latin typeface="Cambria Math"/>
                        </a:rPr>
                        <m:t>k</m:t>
                      </m:r>
                      <m:r>
                        <a:rPr lang="hu-HU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/>
                        </a:rPr>
                        <m:t>n</m:t>
                      </m:r>
                      <m:r>
                        <a:rPr lang="hu-HU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hu-HU" i="0">
                          <a:latin typeface="Cambria Math"/>
                        </a:rPr>
                        <m:t>s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 i="0">
                              <a:latin typeface="Cambria Math"/>
                            </a:rPr>
                            <m:t>Q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 i="0">
                              <a:latin typeface="Cambria Math"/>
                            </a:rPr>
                            <m:t>K</m:t>
                          </m:r>
                        </m:den>
                      </m:f>
                      <m:r>
                        <a:rPr lang="hu-HU" i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i="0">
                          <a:latin typeface="Cambria Math"/>
                        </a:rPr>
                        <m:t>δ</m:t>
                      </m:r>
                      <m:r>
                        <a:rPr lang="hu-HU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hu-HU" b="0" i="0" smtClean="0">
                          <a:latin typeface="Cambria Math"/>
                        </a:rPr>
                        <m:t>n</m:t>
                      </m:r>
                    </m:oMath>
                  </m:oMathPara>
                </a14:m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1630" t="-1540" b="-47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4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4165"/>
            <a:ext cx="8229600" cy="1143000"/>
          </a:xfrm>
        </p:spPr>
        <p:txBody>
          <a:bodyPr/>
          <a:lstStyle/>
          <a:p>
            <a:r>
              <a:rPr lang="hu-HU" dirty="0" smtClean="0"/>
              <a:t>Az egyenlet értelmezése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229600" cy="485740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>
                          <a:latin typeface="Cambria Math"/>
                        </a:rPr>
                        <m:t>k</m:t>
                      </m:r>
                      <m:r>
                        <a:rPr lang="hu-HU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hu-HU">
                          <a:latin typeface="Cambria Math"/>
                        </a:rPr>
                        <m:t>n</m:t>
                      </m:r>
                      <m:r>
                        <a:rPr lang="hu-HU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hu-HU">
                          <a:latin typeface="Cambria Math"/>
                        </a:rPr>
                        <m:t>s</m:t>
                      </m:r>
                      <m:f>
                        <m:f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u-HU">
                              <a:latin typeface="Cambria Math"/>
                            </a:rPr>
                            <m:t>Q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hu-HU">
                              <a:latin typeface="Cambria Math"/>
                            </a:rPr>
                            <m:t>K</m:t>
                          </m:r>
                        </m:den>
                      </m:f>
                      <m:r>
                        <a:rPr lang="hu-HU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>
                          <a:latin typeface="Cambria Math"/>
                        </a:rPr>
                        <m:t>δ</m:t>
                      </m:r>
                      <m:r>
                        <a:rPr lang="hu-HU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hu-HU">
                          <a:latin typeface="Cambria Math"/>
                        </a:rPr>
                        <m:t>n</m:t>
                      </m:r>
                    </m:oMath>
                  </m:oMathPara>
                </a14:m>
                <a:endParaRPr lang="hu-HU" dirty="0"/>
              </a:p>
              <a:p>
                <a:r>
                  <a:rPr lang="hu-HU" dirty="0" smtClean="0"/>
                  <a:t>Így megkaptuk az egy főre jutó tőkeállomány változását (k−n)</a:t>
                </a:r>
                <a:r>
                  <a:rPr lang="hu-HU" dirty="0" err="1" smtClean="0"/>
                  <a:t>-et</a:t>
                </a:r>
                <a:r>
                  <a:rPr lang="hu-HU" dirty="0" smtClean="0"/>
                  <a:t>; ami az egyik fő tényező az egy főre jutó reál GDP-t meghatározó tényezők közül. </a:t>
                </a:r>
              </a:p>
              <a:p>
                <a:r>
                  <a:rPr lang="hu-HU" dirty="0" smtClean="0"/>
                  <a:t>Ez az egyenlet azt fejezi ki, hogy (k−n) függ az átlagos megtakarítási rátától (s), az output-tőke hányadostól (Q/K), az értékcsökkenési rátától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/>
                      </a:rPr>
                      <m:t>δ</m:t>
                    </m:r>
                  </m:oMath>
                </a14:m>
                <a:r>
                  <a:rPr lang="hu-HU" dirty="0" smtClean="0"/>
                  <a:t>) és a népesség növekedési rátájától.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229600" cy="4857403"/>
              </a:xfrm>
              <a:blipFill rotWithShape="1">
                <a:blip r:embed="rId2"/>
                <a:stretch>
                  <a:fillRect l="-1704" r="-2741" b="-915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6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általánosított interpretációja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Egy másik értelmezés szerint a tőkeállományhoz viszonyított rendelkezésre álló megtakarítás (S/K) három célra használható fel:</a:t>
            </a:r>
          </a:p>
          <a:p>
            <a:pPr lvl="1"/>
            <a:r>
              <a:rPr lang="hu-HU" dirty="0" smtClean="0"/>
              <a:t>A régi tőke pótlására (</a:t>
            </a:r>
            <a:r>
              <a:rPr lang="el-GR" dirty="0" smtClean="0"/>
              <a:t>δ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Az új munkások tőkével való ellátására (n)</a:t>
            </a:r>
          </a:p>
          <a:p>
            <a:pPr lvl="1"/>
            <a:r>
              <a:rPr lang="hu-HU" dirty="0" smtClean="0"/>
              <a:t>Vagy annak lehetővé tételére, hogy a tőkeállomány növekedése gyorsabb legyen, mint a munka-input növekedése.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620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üzenete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Az egyenlet jelentősége a gazdaságpolitika számára egyértelmű: az egy munkásra jutó tőkeállomány négy tényezőtől függ. </a:t>
                </a:r>
              </a:p>
              <a:p>
                <a:r>
                  <a:rPr lang="hu-HU" dirty="0" smtClean="0"/>
                  <a:t>Ezek közül hármat a gazdaságpolitika nem tud befolyásolni (Q/K,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/>
                      </a:rPr>
                      <m:t>δ</m:t>
                    </m:r>
                  </m:oMath>
                </a14:m>
                <a:r>
                  <a:rPr lang="hu-HU" dirty="0" smtClean="0"/>
                  <a:t> és az n). Az egyetlen, amit a gazdaságpolitika befolyásolni képes, az s, azaz a megtakarítási ráta. 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9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9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4165"/>
            <a:ext cx="8229600" cy="1143000"/>
          </a:xfrm>
        </p:spPr>
        <p:txBody>
          <a:bodyPr/>
          <a:lstStyle/>
          <a:p>
            <a:r>
              <a:rPr lang="hu-HU" dirty="0" smtClean="0"/>
              <a:t>A másik három tényező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669979"/>
          </a:xfrm>
        </p:spPr>
        <p:txBody>
          <a:bodyPr/>
          <a:lstStyle/>
          <a:p>
            <a:r>
              <a:rPr lang="hu-HU" dirty="0" smtClean="0"/>
              <a:t>A Q/K hányadost a gazdaságpolitika nem nagyon tudja befolyásolni, ez a termelési függvény természetétől függ.</a:t>
            </a:r>
          </a:p>
          <a:p>
            <a:r>
              <a:rPr lang="hu-HU" dirty="0" smtClean="0"/>
              <a:t>Az értékcsökkenési ráta (</a:t>
            </a:r>
            <a:r>
              <a:rPr lang="el-GR" dirty="0" smtClean="0"/>
              <a:t>δ</a:t>
            </a:r>
            <a:r>
              <a:rPr lang="hu-HU" dirty="0" smtClean="0"/>
              <a:t>) a múltban vásárolt tőke típusától, és attól függ, hogy milyen hosszú az élettartamuk;</a:t>
            </a:r>
          </a:p>
          <a:p>
            <a:r>
              <a:rPr lang="hu-HU" dirty="0" smtClean="0"/>
              <a:t>A népesség növekedési rátája pedig a születési és halálozási rátától, és a migráció irányától és intenzitásától függ, ezt a kormányzat (legalábbis rövid távon) csak kis mértékben tudja befolyásolni.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42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megtakarítási ráta, a monetáris és a fiskális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600" dirty="0" smtClean="0"/>
              <a:t>Általánosan, a bruttó hazai magánberuházás fedezete az alábbi:</a:t>
            </a:r>
          </a:p>
          <a:p>
            <a:pPr lvl="1">
              <a:buFont typeface="Calibri" pitchFamily="34" charset="0"/>
              <a:buChar char="+"/>
            </a:pPr>
            <a:r>
              <a:rPr lang="hu-HU" sz="3200" dirty="0" smtClean="0"/>
              <a:t>A háztartások megtakarítása (S</a:t>
            </a:r>
            <a:r>
              <a:rPr lang="hu-HU" sz="3200" baseline="-25000" dirty="0" smtClean="0"/>
              <a:t>H</a:t>
            </a:r>
            <a:r>
              <a:rPr lang="hu-HU" sz="3200" dirty="0" smtClean="0"/>
              <a:t>)</a:t>
            </a:r>
          </a:p>
          <a:p>
            <a:pPr lvl="1">
              <a:buFont typeface="Calibri" pitchFamily="34" charset="0"/>
              <a:buChar char="+"/>
            </a:pPr>
            <a:r>
              <a:rPr lang="hu-HU" sz="3200" dirty="0" smtClean="0"/>
              <a:t>Az üzleti vállalkozások megtakarítása (S</a:t>
            </a:r>
            <a:r>
              <a:rPr lang="hu-HU" sz="3200" baseline="-25000" dirty="0" smtClean="0"/>
              <a:t>V</a:t>
            </a:r>
            <a:r>
              <a:rPr lang="hu-HU" sz="3200" dirty="0" smtClean="0"/>
              <a:t>)</a:t>
            </a:r>
          </a:p>
          <a:p>
            <a:pPr lvl="1">
              <a:buFont typeface="Calibri" pitchFamily="34" charset="0"/>
              <a:buChar char="+"/>
            </a:pPr>
            <a:r>
              <a:rPr lang="hu-HU" sz="3200" dirty="0" smtClean="0"/>
              <a:t>A kormányzat költségvetési többlete (T−TR−G; a hiány negatív megtakarítás)</a:t>
            </a:r>
          </a:p>
          <a:p>
            <a:pPr lvl="1"/>
            <a:r>
              <a:rPr lang="hu-HU" sz="3200" dirty="0" smtClean="0"/>
              <a:t>A nettó export (NX=X−IM)</a:t>
            </a:r>
          </a:p>
          <a:p>
            <a:pPr lvl="1">
              <a:buFont typeface="Calibri" pitchFamily="34" charset="0"/>
              <a:buChar char="="/>
            </a:pPr>
            <a:r>
              <a:rPr lang="hu-HU" sz="3200" dirty="0" smtClean="0"/>
              <a:t>Bruttó hazai magánberuházás (I)</a:t>
            </a:r>
          </a:p>
          <a:p>
            <a:pPr lvl="1"/>
            <a:endParaRPr lang="hu-HU" sz="3200" dirty="0" smtClean="0"/>
          </a:p>
          <a:p>
            <a:pPr lvl="1"/>
            <a:endParaRPr lang="hu-HU" sz="3200" dirty="0"/>
          </a:p>
          <a:p>
            <a:pPr lvl="1"/>
            <a:endParaRPr lang="hu-HU" sz="3200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539552" y="5589240"/>
            <a:ext cx="76328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5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gazdasági növekedés forrásai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gazdasági növekedés okait kutató közgazdászok úgy vélik, hogy az output időbeni növekedése nem magyarázható pusztán a termelésben felhasznált emberi, természeti és tőkeforrások mennyiségének növekedésével. A termelési tényezők minőségének a javulása is jelentős szerepet játszik a gazdasági növekedésben.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22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4165"/>
            <a:ext cx="8229600" cy="1143000"/>
          </a:xfrm>
        </p:spPr>
        <p:txBody>
          <a:bodyPr/>
          <a:lstStyle/>
          <a:p>
            <a:r>
              <a:rPr lang="hu-HU" dirty="0" smtClean="0"/>
              <a:t>A gazdaságpolitika hatása a megtakarítási rátára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785395"/>
          </a:xfrm>
        </p:spPr>
        <p:txBody>
          <a:bodyPr/>
          <a:lstStyle/>
          <a:p>
            <a:r>
              <a:rPr lang="hu-HU" sz="2800" dirty="0" smtClean="0"/>
              <a:t>A gazdaságpolitika különböző intézkedésekkel ösztönözheti a rendelkezésre álló megtakarításokat, és ezáltal az egy főre jutó tőkeállomány növekedését:</a:t>
            </a:r>
          </a:p>
          <a:p>
            <a:pPr lvl="1"/>
            <a:r>
              <a:rPr lang="hu-HU" dirty="0" smtClean="0"/>
              <a:t>A háztartások és az üzleti vállalkozások megtakarításait segítheti adózási ösztönzőkkel</a:t>
            </a:r>
          </a:p>
          <a:p>
            <a:pPr lvl="1"/>
            <a:r>
              <a:rPr lang="hu-HU" dirty="0" smtClean="0"/>
              <a:t>A kormányzati költségvetés egyenlegének javítása megvalósítható szigorúbb fiskális és lazább monetáris politika révén</a:t>
            </a:r>
          </a:p>
          <a:p>
            <a:pPr lvl="1"/>
            <a:r>
              <a:rPr lang="hu-HU" dirty="0" smtClean="0"/>
              <a:t>Végül a külkereskedelmi többletet (</a:t>
            </a:r>
            <a:r>
              <a:rPr lang="hu-HU" i="1" dirty="0" smtClean="0"/>
              <a:t>/hiányt</a:t>
            </a:r>
            <a:r>
              <a:rPr lang="hu-HU" dirty="0" smtClean="0"/>
              <a:t>) a tőke külföldre (/</a:t>
            </a:r>
            <a:r>
              <a:rPr lang="hu-HU" i="1" dirty="0" err="1" smtClean="0"/>
              <a:t>-ről</a:t>
            </a:r>
            <a:r>
              <a:rPr lang="hu-HU" dirty="0" smtClean="0"/>
              <a:t>) történő kiáramlása (</a:t>
            </a:r>
            <a:r>
              <a:rPr lang="hu-HU" i="1" dirty="0" smtClean="0"/>
              <a:t>/beáramlása</a:t>
            </a:r>
            <a:r>
              <a:rPr lang="hu-HU" dirty="0" smtClean="0"/>
              <a:t>) kíséri, ami csökkenti (/</a:t>
            </a:r>
            <a:r>
              <a:rPr lang="hu-HU" i="1" dirty="0" smtClean="0"/>
              <a:t>növeli</a:t>
            </a:r>
            <a:r>
              <a:rPr lang="hu-HU" dirty="0" smtClean="0"/>
              <a:t>) a hazai beruházásokra rendelkezésre álló alapokat.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28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 err="1" smtClean="0"/>
              <a:t>Reaganomics</a:t>
            </a:r>
            <a:r>
              <a:rPr lang="hu-HU" dirty="0" smtClean="0"/>
              <a:t> elrettentő példája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800" dirty="0" smtClean="0"/>
              <a:t>A gazdaságtörténet azonban számos elrettentő példát is tud felhozni, ami arra utal, hogy a gazdaságpolitikának nagyon óvatosnak és körültekintőnek kell lennie az említett eszközök alkalmazásakor.</a:t>
            </a:r>
          </a:p>
          <a:p>
            <a:r>
              <a:rPr lang="hu-HU" sz="2800" dirty="0" smtClean="0"/>
              <a:t>Reagan amerikai elnök 1981-ben foganatosított gazdaságpolitikai intézkedései, a személyi jövedelemadó kulcsok nagyarányú csökkentése és a védelmi kiadások nagyarányú növelése például a kitűzött célokkal teljesen ellentétes hatásokat váltottak ki az amerikai gazdaságban.</a:t>
            </a:r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6054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Az optimális megtakarítási ráta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/>
          <a:lstStyle/>
          <a:p>
            <a:r>
              <a:rPr lang="hu-HU" dirty="0" smtClean="0"/>
              <a:t>Bizonyos, nagyon magas felhalmozási rátával rendelkező országok esetében (pl. Kína) felvethető az a kérdés is, hogy vajon a tartósan magas megtakarítási ráta további növelése minden esetben növeli-e az életszínvonalat?</a:t>
            </a:r>
          </a:p>
          <a:p>
            <a:r>
              <a:rPr lang="hu-HU" dirty="0" smtClean="0"/>
              <a:t>Az egy főre jutó jövedelem helyett a lakosság fogyasztási lehetőségeit jobban tükrözheti az egy főre jutó fogyasztás mutatószáma a gazdaság stacionárius, dinamikus egyensúlyi helyzetében (</a:t>
            </a:r>
            <a:r>
              <a:rPr lang="hu-HU" i="1" dirty="0" err="1" smtClean="0"/>
              <a:t>steady</a:t>
            </a:r>
            <a:r>
              <a:rPr lang="hu-HU" i="1" dirty="0" smtClean="0"/>
              <a:t> </a:t>
            </a:r>
            <a:r>
              <a:rPr lang="hu-HU" i="1" dirty="0" err="1" smtClean="0"/>
              <a:t>state</a:t>
            </a:r>
            <a:r>
              <a:rPr lang="hu-HU" dirty="0" smtClean="0"/>
              <a:t>); a gazdaságpolitika számára ennek maximalizálása a legfontosabb.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6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Az optimális megtakarítási ráta kiszámítása (adott műszaki-technológiai színvonalon)</a:t>
            </a:r>
            <a:endParaRPr lang="en-US" sz="3600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Tételezzük fel, hogy a gazdaságban a termelési függvény a következő alakú: Y=K</a:t>
            </a:r>
            <a:r>
              <a:rPr lang="el-GR" baseline="30000" dirty="0" smtClean="0"/>
              <a:t>λ</a:t>
            </a:r>
            <a:r>
              <a:rPr lang="en-US" baseline="30000" dirty="0" smtClean="0"/>
              <a:t>.</a:t>
            </a:r>
            <a:r>
              <a:rPr lang="hu-HU" dirty="0" smtClean="0"/>
              <a:t>L</a:t>
            </a:r>
            <a:r>
              <a:rPr lang="hu-HU" baseline="30000" dirty="0" smtClean="0"/>
              <a:t>1-</a:t>
            </a:r>
            <a:r>
              <a:rPr lang="el-GR" baseline="30000" dirty="0" smtClean="0"/>
              <a:t>λ</a:t>
            </a:r>
            <a:endParaRPr lang="hu-HU" baseline="30000" dirty="0" smtClean="0"/>
          </a:p>
          <a:p>
            <a:r>
              <a:rPr lang="hu-HU" dirty="0" smtClean="0"/>
              <a:t>Ez a termelési függvén konstans skálahozadékkal jellemezhető, ezért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err="1" smtClean="0"/>
              <a:t>zY</a:t>
            </a:r>
            <a:r>
              <a:rPr lang="hu-HU" dirty="0" smtClean="0"/>
              <a:t>=(</a:t>
            </a:r>
            <a:r>
              <a:rPr lang="hu-HU" dirty="0" err="1" smtClean="0"/>
              <a:t>zK</a:t>
            </a:r>
            <a:r>
              <a:rPr lang="hu-HU" dirty="0" smtClean="0"/>
              <a:t>)</a:t>
            </a:r>
            <a:r>
              <a:rPr lang="el-GR" baseline="30000" dirty="0" smtClean="0"/>
              <a:t> λ</a:t>
            </a:r>
            <a:r>
              <a:rPr lang="en-US" baseline="30000" dirty="0" smtClean="0"/>
              <a:t>.</a:t>
            </a:r>
            <a:r>
              <a:rPr lang="hu-HU" dirty="0" smtClean="0"/>
              <a:t>(</a:t>
            </a:r>
            <a:r>
              <a:rPr lang="hu-HU" dirty="0" err="1" smtClean="0"/>
              <a:t>zL</a:t>
            </a:r>
            <a:r>
              <a:rPr lang="hu-HU" dirty="0" smtClean="0"/>
              <a:t>)</a:t>
            </a:r>
            <a:r>
              <a:rPr lang="hu-HU" baseline="30000" dirty="0" smtClean="0"/>
              <a:t>1-</a:t>
            </a:r>
            <a:r>
              <a:rPr lang="el-GR" baseline="30000" dirty="0" smtClean="0"/>
              <a:t>λ</a:t>
            </a:r>
            <a:endParaRPr lang="hu-HU" baseline="30000" dirty="0" smtClean="0"/>
          </a:p>
          <a:p>
            <a:r>
              <a:rPr lang="hu-HU" dirty="0" smtClean="0"/>
              <a:t>z:=1/L behelyettesítéssel ebből: Y/L=(K/L)</a:t>
            </a:r>
            <a:r>
              <a:rPr lang="el-GR" baseline="30000" dirty="0" smtClean="0"/>
              <a:t>λ</a:t>
            </a:r>
            <a:r>
              <a:rPr lang="hu-HU" dirty="0" smtClean="0"/>
              <a:t> </a:t>
            </a:r>
          </a:p>
          <a:p>
            <a:r>
              <a:rPr lang="hu-HU" dirty="0" smtClean="0"/>
              <a:t>Legyen y:=Y/L (y:</a:t>
            </a:r>
            <a:r>
              <a:rPr lang="hu-HU" dirty="0"/>
              <a:t> </a:t>
            </a:r>
            <a:r>
              <a:rPr lang="hu-HU" dirty="0" smtClean="0"/>
              <a:t>GDP/fő) és k:=K/L</a:t>
            </a:r>
          </a:p>
          <a:p>
            <a:r>
              <a:rPr lang="hu-HU" dirty="0" smtClean="0"/>
              <a:t>Egyszerűsített termelési függvényünk:</a:t>
            </a:r>
          </a:p>
          <a:p>
            <a:pPr>
              <a:buNone/>
            </a:pPr>
            <a:r>
              <a:rPr lang="hu-HU" dirty="0" smtClean="0"/>
              <a:t>	y(k)=</a:t>
            </a:r>
            <a:r>
              <a:rPr lang="hu-HU" dirty="0" err="1" smtClean="0"/>
              <a:t>k</a:t>
            </a:r>
            <a:r>
              <a:rPr lang="el-GR" baseline="30000" dirty="0" smtClean="0"/>
              <a:t>λ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Egyszerűsített termelési függvény</a:t>
            </a:r>
            <a:endParaRPr lang="en-US" dirty="0"/>
          </a:p>
        </p:txBody>
      </p:sp>
      <p:cxnSp>
        <p:nvCxnSpPr>
          <p:cNvPr id="470" name="Egyenes összekötő nyíllal 469"/>
          <p:cNvCxnSpPr/>
          <p:nvPr/>
        </p:nvCxnSpPr>
        <p:spPr>
          <a:xfrm flipV="1">
            <a:off x="1187624" y="1412776"/>
            <a:ext cx="0" cy="4968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gyenes összekötő nyíllal 471"/>
          <p:cNvCxnSpPr/>
          <p:nvPr/>
        </p:nvCxnSpPr>
        <p:spPr>
          <a:xfrm>
            <a:off x="1187624" y="6381328"/>
            <a:ext cx="56886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Ív 477"/>
          <p:cNvSpPr/>
          <p:nvPr/>
        </p:nvSpPr>
        <p:spPr>
          <a:xfrm>
            <a:off x="1187624" y="2564904"/>
            <a:ext cx="23474608" cy="8208912"/>
          </a:xfrm>
          <a:prstGeom prst="arc">
            <a:avLst>
              <a:gd name="adj1" fmla="val 10887121"/>
              <a:gd name="adj2" fmla="val 1242222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Szövegdoboz 478"/>
          <p:cNvSpPr txBox="1"/>
          <p:nvPr/>
        </p:nvSpPr>
        <p:spPr>
          <a:xfrm>
            <a:off x="6372200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y(k)=</a:t>
            </a:r>
            <a:r>
              <a:rPr lang="hu-HU" dirty="0" err="1" smtClean="0"/>
              <a:t>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sp>
        <p:nvSpPr>
          <p:cNvPr id="481" name="Szövegdoboz 480"/>
          <p:cNvSpPr txBox="1"/>
          <p:nvPr/>
        </p:nvSpPr>
        <p:spPr>
          <a:xfrm>
            <a:off x="1187624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endParaRPr lang="en-US" dirty="0"/>
          </a:p>
        </p:txBody>
      </p:sp>
      <p:sp>
        <p:nvSpPr>
          <p:cNvPr id="482" name="Szövegdoboz 481"/>
          <p:cNvSpPr txBox="1"/>
          <p:nvPr/>
        </p:nvSpPr>
        <p:spPr>
          <a:xfrm>
            <a:off x="6444208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endParaRPr lang="en-US" dirty="0"/>
          </a:p>
        </p:txBody>
      </p:sp>
      <p:sp>
        <p:nvSpPr>
          <p:cNvPr id="483" name="Szövegdoboz 482"/>
          <p:cNvSpPr txBox="1"/>
          <p:nvPr/>
        </p:nvSpPr>
        <p:spPr>
          <a:xfrm rot="16200000">
            <a:off x="-1188640" y="2276872"/>
            <a:ext cx="4104456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dirty="0" smtClean="0"/>
              <a:t>Egy főre jutó jövedelem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keresleti oldal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(I)	Y=C+I 	(ez teljesül, pl. ha G=X=IM=0)</a:t>
            </a:r>
          </a:p>
          <a:p>
            <a:r>
              <a:rPr lang="hu-HU" dirty="0" smtClean="0"/>
              <a:t>(II)	C=(1-s)</a:t>
            </a:r>
            <a:r>
              <a:rPr lang="en-US" baseline="30000" dirty="0" smtClean="0"/>
              <a:t> . </a:t>
            </a:r>
            <a:r>
              <a:rPr lang="hu-HU" dirty="0" smtClean="0"/>
              <a:t>Y (</a:t>
            </a:r>
            <a:r>
              <a:rPr lang="hu-HU" sz="2800" dirty="0" smtClean="0"/>
              <a:t>s a megtakarítási ráta</a:t>
            </a:r>
            <a:r>
              <a:rPr lang="hu-HU" dirty="0" smtClean="0"/>
              <a:t>)</a:t>
            </a:r>
          </a:p>
          <a:p>
            <a:r>
              <a:rPr lang="hu-HU" dirty="0" smtClean="0"/>
              <a:t>Behelyettesítve (II)</a:t>
            </a:r>
            <a:r>
              <a:rPr lang="hu-HU" dirty="0" err="1" smtClean="0"/>
              <a:t>-t</a:t>
            </a:r>
            <a:r>
              <a:rPr lang="hu-HU" dirty="0" smtClean="0"/>
              <a:t> (I)</a:t>
            </a:r>
            <a:r>
              <a:rPr lang="hu-HU" dirty="0" err="1" smtClean="0"/>
              <a:t>-be</a:t>
            </a:r>
            <a:r>
              <a:rPr lang="hu-HU" dirty="0" smtClean="0"/>
              <a:t>:</a:t>
            </a:r>
          </a:p>
          <a:p>
            <a:r>
              <a:rPr lang="hu-HU" dirty="0" smtClean="0"/>
              <a:t>Y=(1-s)</a:t>
            </a:r>
            <a:r>
              <a:rPr lang="en-US" baseline="30000" dirty="0" smtClean="0"/>
              <a:t> . </a:t>
            </a:r>
            <a:r>
              <a:rPr lang="hu-HU" dirty="0" smtClean="0"/>
              <a:t>Y+I </a:t>
            </a:r>
            <a:r>
              <a:rPr lang="hu-HU" dirty="0" smtClean="0">
                <a:sym typeface="Wingdings" pitchFamily="2" charset="2"/>
              </a:rPr>
              <a:t> s</a:t>
            </a:r>
            <a:r>
              <a:rPr lang="en-US" baseline="30000" dirty="0" smtClean="0"/>
              <a:t> . </a:t>
            </a:r>
            <a:r>
              <a:rPr lang="hu-HU" dirty="0" smtClean="0">
                <a:sym typeface="Wingdings" pitchFamily="2" charset="2"/>
              </a:rPr>
              <a:t>Y=I</a:t>
            </a:r>
            <a:endParaRPr lang="hu-HU" dirty="0" smtClean="0"/>
          </a:p>
          <a:p>
            <a:r>
              <a:rPr lang="hu-HU" dirty="0" smtClean="0"/>
              <a:t>L-lel osztva és az y=</a:t>
            </a:r>
            <a:r>
              <a:rPr lang="hu-HU" dirty="0" err="1" smtClean="0"/>
              <a:t>Y</a:t>
            </a:r>
            <a:r>
              <a:rPr lang="hu-HU" dirty="0" smtClean="0"/>
              <a:t>/L, i=</a:t>
            </a:r>
            <a:r>
              <a:rPr lang="hu-HU" dirty="0" err="1" smtClean="0"/>
              <a:t>I</a:t>
            </a:r>
            <a:r>
              <a:rPr lang="hu-HU" dirty="0" smtClean="0"/>
              <a:t>/L helyettesítéseket felhasználva s</a:t>
            </a:r>
            <a:r>
              <a:rPr lang="en-US" baseline="30000" dirty="0" smtClean="0"/>
              <a:t> . </a:t>
            </a:r>
            <a:r>
              <a:rPr lang="hu-HU" dirty="0" smtClean="0"/>
              <a:t>y = i </a:t>
            </a:r>
            <a:r>
              <a:rPr lang="hu-HU" dirty="0" smtClean="0">
                <a:sym typeface="Wingdings" pitchFamily="2" charset="2"/>
              </a:rPr>
              <a:t> az egy főre jutó beruházás egyenlő az egy főre jutó jövedelem szorozva a megtakarítási határhajlandósággal.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 főre jutó beruházás</a:t>
            </a:r>
            <a:endParaRPr lang="en-US" dirty="0"/>
          </a:p>
        </p:txBody>
      </p:sp>
      <p:cxnSp>
        <p:nvCxnSpPr>
          <p:cNvPr id="470" name="Egyenes összekötő nyíllal 469"/>
          <p:cNvCxnSpPr/>
          <p:nvPr/>
        </p:nvCxnSpPr>
        <p:spPr>
          <a:xfrm flipV="1">
            <a:off x="1187624" y="1340768"/>
            <a:ext cx="0" cy="4968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gyenes összekötő nyíllal 471"/>
          <p:cNvCxnSpPr/>
          <p:nvPr/>
        </p:nvCxnSpPr>
        <p:spPr>
          <a:xfrm>
            <a:off x="1187624" y="6309320"/>
            <a:ext cx="56886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Ív 477"/>
          <p:cNvSpPr/>
          <p:nvPr/>
        </p:nvSpPr>
        <p:spPr>
          <a:xfrm>
            <a:off x="1187624" y="2492896"/>
            <a:ext cx="23474608" cy="8208912"/>
          </a:xfrm>
          <a:prstGeom prst="arc">
            <a:avLst>
              <a:gd name="adj1" fmla="val 10887121"/>
              <a:gd name="adj2" fmla="val 12422228"/>
            </a:avLst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Szövegdoboz 478"/>
          <p:cNvSpPr txBox="1"/>
          <p:nvPr/>
        </p:nvSpPr>
        <p:spPr>
          <a:xfrm>
            <a:off x="630019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y(k)=</a:t>
            </a:r>
            <a:r>
              <a:rPr lang="hu-HU" dirty="0" err="1" smtClean="0"/>
              <a:t>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sp>
        <p:nvSpPr>
          <p:cNvPr id="481" name="Szövegdoboz 480"/>
          <p:cNvSpPr txBox="1"/>
          <p:nvPr/>
        </p:nvSpPr>
        <p:spPr>
          <a:xfrm>
            <a:off x="1187624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y,i</a:t>
            </a:r>
            <a:endParaRPr lang="en-US" dirty="0"/>
          </a:p>
        </p:txBody>
      </p:sp>
      <p:sp>
        <p:nvSpPr>
          <p:cNvPr id="482" name="Szövegdoboz 481"/>
          <p:cNvSpPr txBox="1"/>
          <p:nvPr/>
        </p:nvSpPr>
        <p:spPr>
          <a:xfrm>
            <a:off x="6444208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endParaRPr lang="en-US" dirty="0"/>
          </a:p>
        </p:txBody>
      </p:sp>
      <p:sp>
        <p:nvSpPr>
          <p:cNvPr id="483" name="Szövegdoboz 482"/>
          <p:cNvSpPr txBox="1"/>
          <p:nvPr/>
        </p:nvSpPr>
        <p:spPr>
          <a:xfrm rot="16200000">
            <a:off x="-1160625" y="3295510"/>
            <a:ext cx="4104456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dirty="0" smtClean="0"/>
              <a:t>Egy főre jutó jövedelem, beruházás</a:t>
            </a:r>
            <a:endParaRPr lang="en-US" dirty="0"/>
          </a:p>
        </p:txBody>
      </p:sp>
      <p:sp>
        <p:nvSpPr>
          <p:cNvPr id="10" name="Ív 9"/>
          <p:cNvSpPr/>
          <p:nvPr/>
        </p:nvSpPr>
        <p:spPr>
          <a:xfrm>
            <a:off x="1115616" y="4509120"/>
            <a:ext cx="23474608" cy="4104456"/>
          </a:xfrm>
          <a:prstGeom prst="arc">
            <a:avLst>
              <a:gd name="adj1" fmla="val 10887121"/>
              <a:gd name="adj2" fmla="val 1167531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zövegdoboz 18"/>
          <p:cNvSpPr txBox="1"/>
          <p:nvPr/>
        </p:nvSpPr>
        <p:spPr>
          <a:xfrm>
            <a:off x="6372200" y="46531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i=</a:t>
            </a:r>
            <a:r>
              <a:rPr lang="hu-HU" dirty="0" err="1" smtClean="0"/>
              <a:t>sk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cxnSp>
        <p:nvCxnSpPr>
          <p:cNvPr id="21" name="Egyenes összekötő 20"/>
          <p:cNvCxnSpPr/>
          <p:nvPr/>
        </p:nvCxnSpPr>
        <p:spPr>
          <a:xfrm flipV="1">
            <a:off x="3779912" y="4005064"/>
            <a:ext cx="0" cy="23042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al oldali kapcsos zárójel 21"/>
          <p:cNvSpPr/>
          <p:nvPr/>
        </p:nvSpPr>
        <p:spPr>
          <a:xfrm rot="10800000">
            <a:off x="3779912" y="4005064"/>
            <a:ext cx="288032" cy="1224136"/>
          </a:xfrm>
          <a:prstGeom prst="leftBrace">
            <a:avLst/>
          </a:prstGeom>
          <a:ln w="317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al oldali kapcsos zárójel 22"/>
          <p:cNvSpPr/>
          <p:nvPr/>
        </p:nvSpPr>
        <p:spPr>
          <a:xfrm rot="10800000">
            <a:off x="3851920" y="5301208"/>
            <a:ext cx="216024" cy="936104"/>
          </a:xfrm>
          <a:prstGeom prst="leftBrace">
            <a:avLst/>
          </a:prstGeom>
          <a:ln w="317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zövegdoboz 24"/>
          <p:cNvSpPr txBox="1"/>
          <p:nvPr/>
        </p:nvSpPr>
        <p:spPr>
          <a:xfrm>
            <a:off x="4067944" y="42210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 főre jutó fogyasztás</a:t>
            </a:r>
            <a:endParaRPr lang="en-US" dirty="0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947369"/>
              </p:ext>
            </p:extLst>
          </p:nvPr>
        </p:nvGraphicFramePr>
        <p:xfrm>
          <a:off x="5220072" y="1471922"/>
          <a:ext cx="898525" cy="482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8" name="Equation" r:id="rId3" imgW="368280" imgH="190440" progId="Equation.3">
                  <p:embed/>
                </p:oleObj>
              </mc:Choice>
              <mc:Fallback>
                <p:oleObj name="Equation" r:id="rId3" imgW="36828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471922"/>
                        <a:ext cx="898525" cy="4827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um 27"/>
          <p:cNvGraphicFramePr>
            <a:graphicFrameLocks noChangeAspect="1"/>
          </p:cNvGraphicFramePr>
          <p:nvPr/>
        </p:nvGraphicFramePr>
        <p:xfrm>
          <a:off x="3635896" y="6309320"/>
          <a:ext cx="285489" cy="311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9" name="Equation" r:id="rId5" imgW="126720" imgH="190440" progId="Equation.3">
                  <p:embed/>
                </p:oleObj>
              </mc:Choice>
              <mc:Fallback>
                <p:oleObj name="Equation" r:id="rId5" imgW="12672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6309320"/>
                        <a:ext cx="285489" cy="3112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Szövegdoboz 28"/>
          <p:cNvSpPr txBox="1"/>
          <p:nvPr/>
        </p:nvSpPr>
        <p:spPr>
          <a:xfrm>
            <a:off x="4067944" y="53732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 főre jutó beruházás</a:t>
            </a:r>
            <a:endParaRPr lang="en-US" dirty="0"/>
          </a:p>
        </p:txBody>
      </p:sp>
      <p:sp>
        <p:nvSpPr>
          <p:cNvPr id="3" name="Szövegdoboz 2"/>
          <p:cNvSpPr txBox="1"/>
          <p:nvPr/>
        </p:nvSpPr>
        <p:spPr>
          <a:xfrm>
            <a:off x="2699792" y="159744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kezdeti tőkeállomány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1907704" y="1196752"/>
            <a:ext cx="8229600" cy="1584176"/>
          </a:xfrm>
        </p:spPr>
        <p:txBody>
          <a:bodyPr/>
          <a:lstStyle/>
          <a:p>
            <a:r>
              <a:rPr lang="hu-HU" sz="2800" dirty="0" smtClean="0"/>
              <a:t>A modell értékcsökkenést is tartalmaz. </a:t>
            </a:r>
          </a:p>
          <a:p>
            <a:r>
              <a:rPr lang="hu-HU" sz="2800" dirty="0" smtClean="0"/>
              <a:t>Jelölje </a:t>
            </a:r>
            <a:r>
              <a:rPr lang="el-GR" sz="2800" dirty="0" smtClean="0">
                <a:latin typeface="Calibri"/>
              </a:rPr>
              <a:t>δ</a:t>
            </a:r>
            <a:r>
              <a:rPr lang="hu-HU" sz="2800" dirty="0" smtClean="0">
                <a:latin typeface="Calibri"/>
              </a:rPr>
              <a:t> az értékcsökkenési rátát.</a:t>
            </a:r>
          </a:p>
          <a:p>
            <a:r>
              <a:rPr lang="hu-HU" sz="2800" dirty="0" smtClean="0">
                <a:latin typeface="Calibri"/>
              </a:rPr>
              <a:t>Éves értékcsökkenés = </a:t>
            </a:r>
            <a:r>
              <a:rPr lang="el-GR" sz="2800" dirty="0" smtClean="0"/>
              <a:t>δ</a:t>
            </a:r>
            <a:r>
              <a:rPr lang="en-US" sz="2800" baseline="30000" dirty="0" smtClean="0"/>
              <a:t> . </a:t>
            </a:r>
            <a:r>
              <a:rPr lang="hu-HU" sz="2800" dirty="0" smtClean="0">
                <a:latin typeface="Calibri"/>
              </a:rPr>
              <a:t>k</a:t>
            </a:r>
          </a:p>
          <a:p>
            <a:endParaRPr lang="hu-HU" sz="2800" dirty="0" smtClean="0">
              <a:latin typeface="Calibri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Értékcsökkenés (amortizáció)</a:t>
            </a:r>
            <a:endParaRPr lang="en-US" dirty="0"/>
          </a:p>
        </p:txBody>
      </p:sp>
      <p:cxnSp>
        <p:nvCxnSpPr>
          <p:cNvPr id="470" name="Egyenes összekötő nyíllal 469"/>
          <p:cNvCxnSpPr/>
          <p:nvPr/>
        </p:nvCxnSpPr>
        <p:spPr>
          <a:xfrm flipV="1">
            <a:off x="1187624" y="1412776"/>
            <a:ext cx="0" cy="4968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gyenes összekötő nyíllal 471"/>
          <p:cNvCxnSpPr/>
          <p:nvPr/>
        </p:nvCxnSpPr>
        <p:spPr>
          <a:xfrm>
            <a:off x="1187624" y="6381328"/>
            <a:ext cx="56886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Szövegdoboz 478"/>
          <p:cNvSpPr txBox="1"/>
          <p:nvPr/>
        </p:nvSpPr>
        <p:spPr>
          <a:xfrm>
            <a:off x="5076056" y="29249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  </a:t>
            </a:r>
            <a:endParaRPr lang="en-US" dirty="0"/>
          </a:p>
        </p:txBody>
      </p:sp>
      <p:sp>
        <p:nvSpPr>
          <p:cNvPr id="481" name="Szövegdoboz 480"/>
          <p:cNvSpPr txBox="1"/>
          <p:nvPr/>
        </p:nvSpPr>
        <p:spPr>
          <a:xfrm>
            <a:off x="1187624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δk</a:t>
            </a:r>
            <a:endParaRPr lang="en-US" dirty="0"/>
          </a:p>
        </p:txBody>
      </p:sp>
      <p:sp>
        <p:nvSpPr>
          <p:cNvPr id="482" name="Szövegdoboz 481"/>
          <p:cNvSpPr txBox="1"/>
          <p:nvPr/>
        </p:nvSpPr>
        <p:spPr>
          <a:xfrm>
            <a:off x="6444208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endParaRPr lang="en-US" dirty="0"/>
          </a:p>
        </p:txBody>
      </p:sp>
      <p:sp>
        <p:nvSpPr>
          <p:cNvPr id="483" name="Szövegdoboz 482"/>
          <p:cNvSpPr txBox="1"/>
          <p:nvPr/>
        </p:nvSpPr>
        <p:spPr>
          <a:xfrm rot="16200000">
            <a:off x="-1188641" y="2373582"/>
            <a:ext cx="4104456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dirty="0" smtClean="0"/>
              <a:t>Éves értékcsökkenés</a:t>
            </a:r>
            <a:endParaRPr lang="en-US" dirty="0"/>
          </a:p>
        </p:txBody>
      </p:sp>
      <p:cxnSp>
        <p:nvCxnSpPr>
          <p:cNvPr id="11" name="Egyenes összekötő 10"/>
          <p:cNvCxnSpPr/>
          <p:nvPr/>
        </p:nvCxnSpPr>
        <p:spPr>
          <a:xfrm flipV="1">
            <a:off x="1187624" y="3284984"/>
            <a:ext cx="396044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932974"/>
              </p:ext>
            </p:extLst>
          </p:nvPr>
        </p:nvGraphicFramePr>
        <p:xfrm>
          <a:off x="4430713" y="5249863"/>
          <a:ext cx="18526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3" imgW="698400" imgH="177480" progId="Equation.3">
                  <p:embed/>
                </p:oleObj>
              </mc:Choice>
              <mc:Fallback>
                <p:oleObj name="Equation" r:id="rId3" imgW="6984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5249863"/>
                        <a:ext cx="18526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4427984" y="4479213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Az egy munkásra jutó tőkeállomány változása: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stacionárius helyzet</a:t>
            </a:r>
            <a:endParaRPr lang="en-US" dirty="0"/>
          </a:p>
        </p:txBody>
      </p:sp>
      <p:cxnSp>
        <p:nvCxnSpPr>
          <p:cNvPr id="470" name="Egyenes összekötő nyíllal 469"/>
          <p:cNvCxnSpPr/>
          <p:nvPr/>
        </p:nvCxnSpPr>
        <p:spPr>
          <a:xfrm flipV="1">
            <a:off x="1187624" y="1340768"/>
            <a:ext cx="0" cy="4968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gyenes összekötő nyíllal 471"/>
          <p:cNvCxnSpPr/>
          <p:nvPr/>
        </p:nvCxnSpPr>
        <p:spPr>
          <a:xfrm>
            <a:off x="1187624" y="6309320"/>
            <a:ext cx="56886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Ív 477"/>
          <p:cNvSpPr/>
          <p:nvPr/>
        </p:nvSpPr>
        <p:spPr>
          <a:xfrm>
            <a:off x="1187624" y="2492896"/>
            <a:ext cx="23474608" cy="8208912"/>
          </a:xfrm>
          <a:prstGeom prst="arc">
            <a:avLst>
              <a:gd name="adj1" fmla="val 10887121"/>
              <a:gd name="adj2" fmla="val 12422228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Szövegdoboz 481"/>
          <p:cNvSpPr txBox="1"/>
          <p:nvPr/>
        </p:nvSpPr>
        <p:spPr>
          <a:xfrm>
            <a:off x="6444208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endParaRPr lang="en-US" dirty="0"/>
          </a:p>
        </p:txBody>
      </p:sp>
      <p:sp>
        <p:nvSpPr>
          <p:cNvPr id="483" name="Szövegdoboz 482"/>
          <p:cNvSpPr txBox="1"/>
          <p:nvPr/>
        </p:nvSpPr>
        <p:spPr>
          <a:xfrm>
            <a:off x="1187624" y="1484784"/>
            <a:ext cx="1800200" cy="64633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dirty="0" smtClean="0"/>
              <a:t>Beruházás és értékcsökkenés</a:t>
            </a:r>
            <a:endParaRPr lang="en-US" dirty="0"/>
          </a:p>
        </p:txBody>
      </p:sp>
      <p:cxnSp>
        <p:nvCxnSpPr>
          <p:cNvPr id="21" name="Egyenes összekötő 20"/>
          <p:cNvCxnSpPr/>
          <p:nvPr/>
        </p:nvCxnSpPr>
        <p:spPr>
          <a:xfrm flipV="1">
            <a:off x="4283968" y="3789040"/>
            <a:ext cx="0" cy="25202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1187624" y="2204864"/>
            <a:ext cx="5112568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13995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k*</a:t>
            </a:r>
            <a:endParaRPr lang="en-US" dirty="0"/>
          </a:p>
        </p:txBody>
      </p:sp>
      <p:cxnSp>
        <p:nvCxnSpPr>
          <p:cNvPr id="31" name="Egyenes összekötő 30"/>
          <p:cNvCxnSpPr/>
          <p:nvPr/>
        </p:nvCxnSpPr>
        <p:spPr>
          <a:xfrm flipV="1">
            <a:off x="2915816" y="4437112"/>
            <a:ext cx="0" cy="187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2771800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1</a:t>
            </a:r>
            <a:endParaRPr lang="en-US" dirty="0"/>
          </a:p>
        </p:txBody>
      </p:sp>
      <p:cxnSp>
        <p:nvCxnSpPr>
          <p:cNvPr id="34" name="Egyenes összekötő 33"/>
          <p:cNvCxnSpPr/>
          <p:nvPr/>
        </p:nvCxnSpPr>
        <p:spPr>
          <a:xfrm flipH="1">
            <a:off x="1187624" y="3789040"/>
            <a:ext cx="30963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5652120" y="2708920"/>
            <a:ext cx="0" cy="35283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536408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2</a:t>
            </a:r>
            <a:endParaRPr lang="en-US" dirty="0"/>
          </a:p>
        </p:txBody>
      </p:sp>
      <p:cxnSp>
        <p:nvCxnSpPr>
          <p:cNvPr id="42" name="Egyenes összekötő 41"/>
          <p:cNvCxnSpPr/>
          <p:nvPr/>
        </p:nvCxnSpPr>
        <p:spPr>
          <a:xfrm flipH="1">
            <a:off x="1187624" y="4437112"/>
            <a:ext cx="172819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flipH="1">
            <a:off x="1187624" y="4869160"/>
            <a:ext cx="172819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flipH="1">
            <a:off x="1187624" y="3356992"/>
            <a:ext cx="44644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flipH="1">
            <a:off x="1187624" y="2708920"/>
            <a:ext cx="44644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zövegdoboz 53"/>
          <p:cNvSpPr txBox="1"/>
          <p:nvPr/>
        </p:nvSpPr>
        <p:spPr>
          <a:xfrm>
            <a:off x="683568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</a:t>
            </a:r>
            <a:r>
              <a:rPr lang="hu-HU" baseline="-25000" dirty="0" smtClean="0"/>
              <a:t>1</a:t>
            </a:r>
            <a:endParaRPr lang="en-US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68356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</a:t>
            </a:r>
            <a:r>
              <a:rPr lang="hu-HU" baseline="-25000" dirty="0" smtClean="0"/>
              <a:t>2</a:t>
            </a:r>
            <a:endParaRPr lang="en-US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827584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</a:t>
            </a:r>
            <a:r>
              <a:rPr lang="hu-HU" baseline="-25000" dirty="0" smtClean="0"/>
              <a:t>1</a:t>
            </a:r>
            <a:endParaRPr lang="en-US" dirty="0"/>
          </a:p>
        </p:txBody>
      </p:sp>
      <p:sp>
        <p:nvSpPr>
          <p:cNvPr id="57" name="Szövegdoboz 56"/>
          <p:cNvSpPr txBox="1"/>
          <p:nvPr/>
        </p:nvSpPr>
        <p:spPr>
          <a:xfrm>
            <a:off x="827584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</a:t>
            </a:r>
            <a:r>
              <a:rPr lang="hu-HU" baseline="-25000" dirty="0" smtClean="0"/>
              <a:t>2</a:t>
            </a:r>
            <a:endParaRPr lang="en-US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395536" y="3645024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i*=</a:t>
            </a:r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k*</a:t>
            </a:r>
            <a:endParaRPr lang="en-US" dirty="0"/>
          </a:p>
        </p:txBody>
      </p:sp>
      <p:cxnSp>
        <p:nvCxnSpPr>
          <p:cNvPr id="62" name="Egyenes összekötő nyíllal 61"/>
          <p:cNvCxnSpPr/>
          <p:nvPr/>
        </p:nvCxnSpPr>
        <p:spPr>
          <a:xfrm>
            <a:off x="4499992" y="6453336"/>
            <a:ext cx="864096" cy="0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nyíllal 62"/>
          <p:cNvCxnSpPr/>
          <p:nvPr/>
        </p:nvCxnSpPr>
        <p:spPr>
          <a:xfrm>
            <a:off x="3203848" y="6453336"/>
            <a:ext cx="864096" cy="0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059832" y="260648"/>
          <a:ext cx="27955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6" name="Equation" r:id="rId3" imgW="1054080" imgH="177480" progId="Equation.3">
                  <p:embed/>
                </p:oleObj>
              </mc:Choice>
              <mc:Fallback>
                <p:oleObj name="Equation" r:id="rId3" imgW="10540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60648"/>
                        <a:ext cx="279558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Szövegdoboz 63"/>
          <p:cNvSpPr txBox="1"/>
          <p:nvPr/>
        </p:nvSpPr>
        <p:spPr>
          <a:xfrm>
            <a:off x="6300192" y="1916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  </a:t>
            </a:r>
            <a:endParaRPr lang="en-US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30019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i=</a:t>
            </a:r>
            <a:r>
              <a:rPr lang="hu-HU" dirty="0" err="1" smtClean="0"/>
              <a:t>sk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megtakarítási ráta változásai</a:t>
            </a:r>
            <a:endParaRPr lang="en-US" dirty="0"/>
          </a:p>
        </p:txBody>
      </p:sp>
      <p:cxnSp>
        <p:nvCxnSpPr>
          <p:cNvPr id="470" name="Egyenes összekötő nyíllal 469"/>
          <p:cNvCxnSpPr/>
          <p:nvPr/>
        </p:nvCxnSpPr>
        <p:spPr>
          <a:xfrm flipV="1">
            <a:off x="1187624" y="1340768"/>
            <a:ext cx="0" cy="4968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gyenes összekötő nyíllal 471"/>
          <p:cNvCxnSpPr/>
          <p:nvPr/>
        </p:nvCxnSpPr>
        <p:spPr>
          <a:xfrm>
            <a:off x="1187624" y="6309320"/>
            <a:ext cx="56886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Ív 477"/>
          <p:cNvSpPr/>
          <p:nvPr/>
        </p:nvSpPr>
        <p:spPr>
          <a:xfrm>
            <a:off x="1187624" y="2492896"/>
            <a:ext cx="23474608" cy="8208912"/>
          </a:xfrm>
          <a:prstGeom prst="arc">
            <a:avLst>
              <a:gd name="adj1" fmla="val 10887121"/>
              <a:gd name="adj2" fmla="val 12422228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Szövegdoboz 481"/>
          <p:cNvSpPr txBox="1"/>
          <p:nvPr/>
        </p:nvSpPr>
        <p:spPr>
          <a:xfrm>
            <a:off x="644420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endParaRPr lang="en-US" dirty="0"/>
          </a:p>
        </p:txBody>
      </p:sp>
      <p:sp>
        <p:nvSpPr>
          <p:cNvPr id="483" name="Szövegdoboz 482"/>
          <p:cNvSpPr txBox="1"/>
          <p:nvPr/>
        </p:nvSpPr>
        <p:spPr>
          <a:xfrm>
            <a:off x="1187624" y="1484784"/>
            <a:ext cx="1800200" cy="64633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dirty="0" smtClean="0"/>
              <a:t>Beruházás és értékcsökkenés</a:t>
            </a:r>
            <a:endParaRPr lang="en-US" dirty="0"/>
          </a:p>
        </p:txBody>
      </p:sp>
      <p:cxnSp>
        <p:nvCxnSpPr>
          <p:cNvPr id="21" name="Egyenes összekötő 20"/>
          <p:cNvCxnSpPr/>
          <p:nvPr/>
        </p:nvCxnSpPr>
        <p:spPr>
          <a:xfrm flipV="1">
            <a:off x="4283968" y="3789040"/>
            <a:ext cx="0" cy="25202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1187624" y="2204864"/>
            <a:ext cx="5112568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139952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1</a:t>
            </a:r>
            <a:r>
              <a:rPr lang="hu-HU" dirty="0" smtClean="0"/>
              <a:t>*</a:t>
            </a:r>
            <a:endParaRPr lang="en-US" dirty="0"/>
          </a:p>
        </p:txBody>
      </p:sp>
      <p:cxnSp>
        <p:nvCxnSpPr>
          <p:cNvPr id="34" name="Egyenes összekötő 33"/>
          <p:cNvCxnSpPr/>
          <p:nvPr/>
        </p:nvCxnSpPr>
        <p:spPr>
          <a:xfrm flipH="1">
            <a:off x="1187624" y="3789040"/>
            <a:ext cx="30963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5580112" y="2708920"/>
            <a:ext cx="0" cy="35283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536408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2</a:t>
            </a:r>
            <a:r>
              <a:rPr lang="hu-HU" dirty="0" smtClean="0"/>
              <a:t>*</a:t>
            </a:r>
            <a:endParaRPr lang="en-US" dirty="0"/>
          </a:p>
        </p:txBody>
      </p:sp>
      <p:cxnSp>
        <p:nvCxnSpPr>
          <p:cNvPr id="50" name="Egyenes összekötő 49"/>
          <p:cNvCxnSpPr/>
          <p:nvPr/>
        </p:nvCxnSpPr>
        <p:spPr>
          <a:xfrm flipH="1">
            <a:off x="1187624" y="2780928"/>
            <a:ext cx="446449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zövegdoboz 53"/>
          <p:cNvSpPr txBox="1"/>
          <p:nvPr/>
        </p:nvSpPr>
        <p:spPr>
          <a:xfrm>
            <a:off x="683568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</a:t>
            </a:r>
            <a:r>
              <a:rPr lang="hu-HU" baseline="-25000" dirty="0" smtClean="0"/>
              <a:t>1</a:t>
            </a:r>
            <a:endParaRPr lang="en-US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683568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</a:t>
            </a:r>
            <a:r>
              <a:rPr lang="hu-HU" baseline="-25000" dirty="0" smtClean="0"/>
              <a:t>2</a:t>
            </a:r>
            <a:endParaRPr lang="en-US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827584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</a:t>
            </a:r>
            <a:r>
              <a:rPr lang="hu-HU" baseline="-25000" dirty="0" smtClean="0"/>
              <a:t>1</a:t>
            </a:r>
            <a:endParaRPr lang="en-US" dirty="0"/>
          </a:p>
        </p:txBody>
      </p:sp>
      <p:sp>
        <p:nvSpPr>
          <p:cNvPr id="57" name="Szövegdoboz 56"/>
          <p:cNvSpPr txBox="1"/>
          <p:nvPr/>
        </p:nvSpPr>
        <p:spPr>
          <a:xfrm>
            <a:off x="827584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</a:t>
            </a:r>
            <a:r>
              <a:rPr lang="hu-HU" baseline="-25000" dirty="0" smtClean="0"/>
              <a:t>2</a:t>
            </a:r>
            <a:endParaRPr lang="en-US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395536" y="3645024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i*=</a:t>
            </a:r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k*</a:t>
            </a:r>
            <a:endParaRPr lang="en-US" dirty="0"/>
          </a:p>
        </p:txBody>
      </p:sp>
      <p:cxnSp>
        <p:nvCxnSpPr>
          <p:cNvPr id="63" name="Egyenes összekötő nyíllal 62"/>
          <p:cNvCxnSpPr/>
          <p:nvPr/>
        </p:nvCxnSpPr>
        <p:spPr>
          <a:xfrm>
            <a:off x="4572000" y="6525344"/>
            <a:ext cx="792088" cy="0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zövegdoboz 63"/>
          <p:cNvSpPr txBox="1"/>
          <p:nvPr/>
        </p:nvSpPr>
        <p:spPr>
          <a:xfrm>
            <a:off x="6300192" y="1916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  </a:t>
            </a:r>
            <a:endParaRPr lang="en-US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30019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i=s</a:t>
            </a:r>
            <a:r>
              <a:rPr lang="hu-HU" baseline="-25000" dirty="0" smtClean="0"/>
              <a:t>1</a:t>
            </a:r>
            <a:r>
              <a:rPr lang="hu-HU" dirty="0" smtClean="0"/>
              <a:t>k 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sp>
        <p:nvSpPr>
          <p:cNvPr id="35" name="Ív 34"/>
          <p:cNvSpPr/>
          <p:nvPr/>
        </p:nvSpPr>
        <p:spPr>
          <a:xfrm>
            <a:off x="1187624" y="1700808"/>
            <a:ext cx="23474608" cy="9850694"/>
          </a:xfrm>
          <a:prstGeom prst="arc">
            <a:avLst>
              <a:gd name="adj1" fmla="val 10887121"/>
              <a:gd name="adj2" fmla="val 12699006"/>
            </a:avLst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zövegdoboz 35"/>
          <p:cNvSpPr txBox="1"/>
          <p:nvPr/>
        </p:nvSpPr>
        <p:spPr>
          <a:xfrm>
            <a:off x="6300192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i=s</a:t>
            </a:r>
            <a:r>
              <a:rPr lang="hu-HU" baseline="-25000" dirty="0" smtClean="0"/>
              <a:t>2</a:t>
            </a:r>
            <a:r>
              <a:rPr lang="hu-HU" dirty="0" smtClean="0"/>
              <a:t>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cxnSp>
        <p:nvCxnSpPr>
          <p:cNvPr id="38" name="Egyenes összekötő nyíllal 37"/>
          <p:cNvCxnSpPr/>
          <p:nvPr/>
        </p:nvCxnSpPr>
        <p:spPr>
          <a:xfrm flipV="1">
            <a:off x="5796136" y="2780928"/>
            <a:ext cx="72008" cy="360040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/>
          <p:cNvSpPr txBox="1"/>
          <p:nvPr/>
        </p:nvSpPr>
        <p:spPr>
          <a:xfrm>
            <a:off x="7164288" y="227687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 a megtakarítási ráta nő…</a:t>
            </a:r>
            <a:endParaRPr lang="en-US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5652120" y="4759984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…magasabb lesz a tőkeállomány a stacionárius helyzetben.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algn="l"/>
            <a:r>
              <a:rPr lang="hu-HU" sz="3200" b="1" smtClean="0"/>
              <a:t>Két erőforrásos neoklasszikus modell</a:t>
            </a:r>
            <a:endParaRPr lang="hu-HU" sz="3200" smtClean="0"/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mikroökonómiából</a:t>
            </a:r>
            <a:r>
              <a:rPr lang="hu-HU" sz="2400" dirty="0" smtClean="0"/>
              <a:t> </a:t>
            </a:r>
            <a:r>
              <a:rPr lang="hu-HU" sz="2400" dirty="0" err="1" smtClean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makroökonómiába</a:t>
            </a:r>
            <a:r>
              <a:rPr lang="hu-HU" sz="2400" dirty="0" smtClean="0"/>
              <a:t> átvezetett neoklasszikus modellben egy termék, két erőforrás, a tőke (K) és a munka (L) szerepel. </a:t>
            </a:r>
            <a:r>
              <a:rPr lang="hu-HU" sz="2400" b="1" dirty="0" smtClean="0"/>
              <a:t>A </a:t>
            </a:r>
            <a:r>
              <a:rPr lang="hu-HU" sz="2400" b="1" dirty="0" err="1" smtClean="0"/>
              <a:t>Cobb-Douglas-féle</a:t>
            </a:r>
            <a:r>
              <a:rPr lang="hu-HU" sz="2400" b="1" dirty="0" smtClean="0"/>
              <a:t> termelési függvény </a:t>
            </a:r>
            <a:r>
              <a:rPr lang="hu-HU" sz="2400" dirty="0" smtClean="0"/>
              <a:t>általános alakja:</a:t>
            </a:r>
          </a:p>
          <a:p>
            <a:pPr>
              <a:buNone/>
            </a:pPr>
            <a:r>
              <a:rPr lang="hu-HU" sz="28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Y=A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baseline="30000" dirty="0" err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hu-HU" baseline="30000" dirty="0" smtClean="0">
                <a:latin typeface="Times New Roman" pitchFamily="18" charset="0"/>
                <a:cs typeface="Times New Roman" pitchFamily="18" charset="0"/>
              </a:rPr>
              <a:t>1−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sz="2400" dirty="0" smtClean="0"/>
              <a:t>	ahol A – egy hatékonysági tényező, a technikai haladást jelképező ún. </a:t>
            </a:r>
            <a:r>
              <a:rPr lang="hu-HU" sz="2400" dirty="0" err="1" smtClean="0"/>
              <a:t>Solow-maradék</a:t>
            </a:r>
            <a:endParaRPr lang="hu-HU" sz="2400" dirty="0"/>
          </a:p>
          <a:p>
            <a:pPr>
              <a:buFont typeface="Arial" charset="0"/>
              <a:buNone/>
            </a:pPr>
            <a:r>
              <a:rPr lang="hu-HU" sz="2400" dirty="0" smtClean="0"/>
              <a:t>Következmények:</a:t>
            </a:r>
          </a:p>
          <a:p>
            <a:pPr>
              <a:buNone/>
            </a:pPr>
            <a:r>
              <a:rPr lang="hu-HU" sz="2400" dirty="0" smtClean="0"/>
              <a:t>1. A </a:t>
            </a:r>
            <a:r>
              <a:rPr lang="hu-HU" sz="2400" dirty="0" smtClean="0">
                <a:sym typeface="Symbol" pitchFamily="18" charset="2"/>
              </a:rPr>
              <a:t></a:t>
            </a:r>
            <a:r>
              <a:rPr lang="hu-HU" sz="2400" dirty="0" smtClean="0"/>
              <a:t> meghatározza a tőke és a munka részesedését a nemzeti jövedelemből, mivel  P</a:t>
            </a:r>
            <a:r>
              <a:rPr lang="en-GB" sz="2400" baseline="30000" dirty="0"/>
              <a:t> . </a:t>
            </a:r>
            <a:r>
              <a:rPr lang="hu-HU" sz="2400" dirty="0" smtClean="0"/>
              <a:t>Y = </a:t>
            </a:r>
            <a:r>
              <a:rPr lang="hu-HU" sz="2400" dirty="0" smtClean="0">
                <a:latin typeface="Symbol" pitchFamily="18" charset="2"/>
              </a:rPr>
              <a:t>P</a:t>
            </a:r>
            <a:r>
              <a:rPr lang="hu-HU" sz="2400" dirty="0" smtClean="0"/>
              <a:t> + W = r</a:t>
            </a:r>
            <a:r>
              <a:rPr lang="en-GB" sz="2400" baseline="30000" dirty="0"/>
              <a:t> . </a:t>
            </a:r>
            <a:r>
              <a:rPr lang="hu-HU" sz="2400" dirty="0" smtClean="0"/>
              <a:t>K + w</a:t>
            </a:r>
            <a:r>
              <a:rPr lang="en-GB" sz="2400" baseline="30000" dirty="0"/>
              <a:t> . </a:t>
            </a:r>
            <a:r>
              <a:rPr lang="hu-HU" sz="2400" dirty="0" smtClean="0"/>
              <a:t>L,</a:t>
            </a:r>
          </a:p>
          <a:p>
            <a:pPr>
              <a:buFont typeface="Arial" charset="0"/>
              <a:buNone/>
            </a:pPr>
            <a:r>
              <a:rPr lang="hu-HU" sz="2400" dirty="0" smtClean="0"/>
              <a:t>	 így</a:t>
            </a:r>
          </a:p>
          <a:p>
            <a:endParaRPr lang="hu-HU" sz="2400" dirty="0" smtClean="0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97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466397"/>
              </p:ext>
            </p:extLst>
          </p:nvPr>
        </p:nvGraphicFramePr>
        <p:xfrm>
          <a:off x="1970088" y="5357813"/>
          <a:ext cx="9525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2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5357813"/>
                        <a:ext cx="952500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97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617275"/>
              </p:ext>
            </p:extLst>
          </p:nvPr>
        </p:nvGraphicFramePr>
        <p:xfrm>
          <a:off x="3113088" y="5357813"/>
          <a:ext cx="12684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73" name="Equation" r:id="rId5" imgW="787320" imgH="393480" progId="Equation.3">
                  <p:embed/>
                </p:oleObj>
              </mc:Choice>
              <mc:Fallback>
                <p:oleObj name="Equation" r:id="rId5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5357813"/>
                        <a:ext cx="1268412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4932040" y="5373216"/>
            <a:ext cx="3744416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+mn-lt"/>
              </a:rPr>
              <a:t>Itt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Symbol" pitchFamily="18" charset="2"/>
              </a:rPr>
              <a:t>P</a:t>
            </a:r>
            <a:r>
              <a:rPr lang="hu-HU" sz="2400" dirty="0" smtClean="0">
                <a:latin typeface="+mn-lt"/>
              </a:rPr>
              <a:t> a tőkejövedelem, W a bérköltség; „r” a kamatláb, „w” a munkabér</a:t>
            </a:r>
            <a:r>
              <a:rPr lang="hu-HU" sz="2400" dirty="0" smtClean="0"/>
              <a:t>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958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aranyszabály szerinti megtakarítási ráta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hu-HU" dirty="0" smtClean="0"/>
              <a:t>Az aranyszabály szerinti („optimális”) megtakarítási ráta az a megtakarítási ráta, amely a fogyasztási színvonal egyensúlyi értékét maximalizálja:</a:t>
            </a:r>
          </a:p>
          <a:p>
            <a:pPr>
              <a:buNone/>
            </a:pPr>
            <a:r>
              <a:rPr lang="hu-HU" dirty="0" smtClean="0"/>
              <a:t>	Y=C+I </a:t>
            </a:r>
            <a:r>
              <a:rPr lang="hu-HU" dirty="0" smtClean="0">
                <a:sym typeface="Wingdings" pitchFamily="2" charset="2"/>
              </a:rPr>
              <a:t> C=Y-I</a:t>
            </a:r>
          </a:p>
          <a:p>
            <a:r>
              <a:rPr lang="hu-HU" dirty="0" smtClean="0">
                <a:sym typeface="Wingdings" pitchFamily="2" charset="2"/>
              </a:rPr>
              <a:t>Osszuk el mindkét oldalt L-lel: C/L=y-i</a:t>
            </a:r>
          </a:p>
          <a:p>
            <a:r>
              <a:rPr lang="hu-HU" dirty="0" smtClean="0">
                <a:sym typeface="Wingdings" pitchFamily="2" charset="2"/>
              </a:rPr>
              <a:t>A stacionárius helyzetben y = (k*)</a:t>
            </a:r>
            <a:r>
              <a:rPr lang="el-GR" baseline="30000" dirty="0" smtClean="0"/>
              <a:t>λ</a:t>
            </a:r>
            <a:r>
              <a:rPr lang="hu-HU" dirty="0" smtClean="0">
                <a:sym typeface="Wingdings" pitchFamily="2" charset="2"/>
              </a:rPr>
              <a:t> és i=</a:t>
            </a:r>
            <a:r>
              <a:rPr lang="el-GR" dirty="0" smtClean="0">
                <a:latin typeface="Calibri"/>
                <a:sym typeface="Wingdings" pitchFamily="2" charset="2"/>
              </a:rPr>
              <a:t>δ</a:t>
            </a:r>
            <a:r>
              <a:rPr lang="hu-HU" dirty="0" smtClean="0">
                <a:sym typeface="Wingdings" pitchFamily="2" charset="2"/>
              </a:rPr>
              <a:t>k*</a:t>
            </a:r>
          </a:p>
          <a:p>
            <a:r>
              <a:rPr lang="hu-HU" dirty="0" smtClean="0">
                <a:sym typeface="Wingdings" pitchFamily="2" charset="2"/>
              </a:rPr>
              <a:t>Az egy főre jutó fogyasztás maximuma: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338687"/>
              </p:ext>
            </p:extLst>
          </p:nvPr>
        </p:nvGraphicFramePr>
        <p:xfrm>
          <a:off x="971600" y="5733256"/>
          <a:ext cx="56245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0" name="Equation" r:id="rId3" imgW="2197080" imgH="393480" progId="Equation.3">
                  <p:embed/>
                </p:oleObj>
              </mc:Choice>
              <mc:Fallback>
                <p:oleObj name="Equation" r:id="rId3" imgW="2197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733256"/>
                        <a:ext cx="5624512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aranyszabály szerinti megtakarítási ráta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stacionárius helyzet egyenletéből:</a:t>
            </a:r>
          </a:p>
          <a:p>
            <a:endParaRPr lang="hu-HU" dirty="0" smtClean="0"/>
          </a:p>
          <a:p>
            <a:r>
              <a:rPr lang="hu-HU" dirty="0" smtClean="0"/>
              <a:t>Behelyettesítve </a:t>
            </a:r>
          </a:p>
          <a:p>
            <a:endParaRPr lang="hu-HU" dirty="0" smtClean="0"/>
          </a:p>
          <a:p>
            <a:r>
              <a:rPr lang="hu-HU" dirty="0" smtClean="0"/>
              <a:t>A tőke-munka arányra az optimum:</a:t>
            </a:r>
          </a:p>
          <a:p>
            <a:endParaRPr lang="hu-HU" dirty="0" smtClean="0"/>
          </a:p>
          <a:p>
            <a:r>
              <a:rPr lang="hu-HU" dirty="0" smtClean="0"/>
              <a:t>Az ennek megfelelő y és C/L: </a:t>
            </a:r>
          </a:p>
          <a:p>
            <a:pPr>
              <a:buNone/>
            </a:pPr>
            <a:endParaRPr lang="hu-HU" dirty="0" smtClean="0"/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971600" y="2132856"/>
          <a:ext cx="386873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5" name="Equation" r:id="rId3" imgW="1511280" imgH="203040" progId="Equation.3">
                  <p:embed/>
                </p:oleObj>
              </mc:Choice>
              <mc:Fallback>
                <p:oleObj name="Equation" r:id="rId3" imgW="1511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132856"/>
                        <a:ext cx="386873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60816"/>
              </p:ext>
            </p:extLst>
          </p:nvPr>
        </p:nvGraphicFramePr>
        <p:xfrm>
          <a:off x="3513138" y="2781300"/>
          <a:ext cx="19843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6" name="Equation" r:id="rId5" imgW="774360" imgH="203040" progId="Equation.3">
                  <p:embed/>
                </p:oleObj>
              </mc:Choice>
              <mc:Fallback>
                <p:oleObj name="Equation" r:id="rId5" imgW="7743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2781300"/>
                        <a:ext cx="198437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971600" y="3300444"/>
          <a:ext cx="3672408" cy="788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7" name="Equation" r:id="rId7" imgW="1180800" imgH="253800" progId="Equation.3">
                  <p:embed/>
                </p:oleObj>
              </mc:Choice>
              <mc:Fallback>
                <p:oleObj name="Equation" r:id="rId7" imgW="118080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300444"/>
                        <a:ext cx="3672408" cy="788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915988" y="4492625"/>
          <a:ext cx="43878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8" name="Equation" r:id="rId9" imgW="1714320" imgH="266400" progId="Equation.3">
                  <p:embed/>
                </p:oleObj>
              </mc:Choice>
              <mc:Fallback>
                <p:oleObj name="Equation" r:id="rId9" imgW="1714320" imgH="266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4492625"/>
                        <a:ext cx="438785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755576" y="5661248"/>
          <a:ext cx="65674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79" name="Equation" r:id="rId11" imgW="2565360" imgH="241200" progId="Equation.3">
                  <p:embed/>
                </p:oleObj>
              </mc:Choice>
              <mc:Fallback>
                <p:oleObj name="Equation" r:id="rId11" imgW="256536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661248"/>
                        <a:ext cx="6567488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aranyszabály szerinti növekedési pálya</a:t>
            </a:r>
            <a:endParaRPr lang="en-US" dirty="0"/>
          </a:p>
        </p:txBody>
      </p:sp>
      <p:cxnSp>
        <p:nvCxnSpPr>
          <p:cNvPr id="470" name="Egyenes összekötő nyíllal 469"/>
          <p:cNvCxnSpPr/>
          <p:nvPr/>
        </p:nvCxnSpPr>
        <p:spPr>
          <a:xfrm flipV="1">
            <a:off x="1187624" y="1340768"/>
            <a:ext cx="0" cy="4968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gyenes összekötő nyíllal 471"/>
          <p:cNvCxnSpPr/>
          <p:nvPr/>
        </p:nvCxnSpPr>
        <p:spPr>
          <a:xfrm>
            <a:off x="1187624" y="6309320"/>
            <a:ext cx="56886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Ív 477"/>
          <p:cNvSpPr/>
          <p:nvPr/>
        </p:nvSpPr>
        <p:spPr>
          <a:xfrm>
            <a:off x="1187624" y="2492896"/>
            <a:ext cx="23474608" cy="8208912"/>
          </a:xfrm>
          <a:prstGeom prst="arc">
            <a:avLst>
              <a:gd name="adj1" fmla="val 10887121"/>
              <a:gd name="adj2" fmla="val 12422228"/>
            </a:avLst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Szövegdoboz 478"/>
          <p:cNvSpPr txBox="1"/>
          <p:nvPr/>
        </p:nvSpPr>
        <p:spPr>
          <a:xfrm>
            <a:off x="630019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y(k)=</a:t>
            </a:r>
            <a:r>
              <a:rPr lang="hu-HU" dirty="0" err="1" smtClean="0"/>
              <a:t>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sp>
        <p:nvSpPr>
          <p:cNvPr id="481" name="Szövegdoboz 480"/>
          <p:cNvSpPr txBox="1"/>
          <p:nvPr/>
        </p:nvSpPr>
        <p:spPr>
          <a:xfrm>
            <a:off x="1187624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y,i</a:t>
            </a:r>
            <a:endParaRPr lang="en-US" dirty="0"/>
          </a:p>
        </p:txBody>
      </p:sp>
      <p:sp>
        <p:nvSpPr>
          <p:cNvPr id="482" name="Szövegdoboz 481"/>
          <p:cNvSpPr txBox="1"/>
          <p:nvPr/>
        </p:nvSpPr>
        <p:spPr>
          <a:xfrm>
            <a:off x="6444208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endParaRPr lang="en-US" dirty="0"/>
          </a:p>
        </p:txBody>
      </p:sp>
      <p:sp>
        <p:nvSpPr>
          <p:cNvPr id="483" name="Szövegdoboz 482"/>
          <p:cNvSpPr txBox="1"/>
          <p:nvPr/>
        </p:nvSpPr>
        <p:spPr>
          <a:xfrm rot="16200000">
            <a:off x="-1188640" y="2276872"/>
            <a:ext cx="4104456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dirty="0" smtClean="0"/>
              <a:t>Egy főre jutó jövedelem</a:t>
            </a:r>
            <a:endParaRPr lang="en-US" dirty="0"/>
          </a:p>
        </p:txBody>
      </p:sp>
      <p:sp>
        <p:nvSpPr>
          <p:cNvPr id="10" name="Ív 9"/>
          <p:cNvSpPr/>
          <p:nvPr/>
        </p:nvSpPr>
        <p:spPr>
          <a:xfrm>
            <a:off x="1115616" y="4509120"/>
            <a:ext cx="23474608" cy="4104456"/>
          </a:xfrm>
          <a:prstGeom prst="arc">
            <a:avLst>
              <a:gd name="adj1" fmla="val 10887121"/>
              <a:gd name="adj2" fmla="val 1167531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zövegdoboz 18"/>
          <p:cNvSpPr txBox="1"/>
          <p:nvPr/>
        </p:nvSpPr>
        <p:spPr>
          <a:xfrm>
            <a:off x="6372200" y="46531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i=</a:t>
            </a:r>
            <a:r>
              <a:rPr lang="hu-HU" dirty="0" err="1" smtClean="0"/>
              <a:t>s</a:t>
            </a:r>
            <a:r>
              <a:rPr lang="hu-HU" baseline="-25000" dirty="0" err="1" smtClean="0"/>
              <a:t>gold</a:t>
            </a:r>
            <a:r>
              <a:rPr lang="hu-HU" dirty="0" err="1" smtClean="0"/>
              <a:t>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cxnSp>
        <p:nvCxnSpPr>
          <p:cNvPr id="21" name="Egyenes összekötő 20"/>
          <p:cNvCxnSpPr/>
          <p:nvPr/>
        </p:nvCxnSpPr>
        <p:spPr>
          <a:xfrm flipV="1">
            <a:off x="3779912" y="4005064"/>
            <a:ext cx="0" cy="23042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al oldali kapcsos zárójel 21"/>
          <p:cNvSpPr/>
          <p:nvPr/>
        </p:nvSpPr>
        <p:spPr>
          <a:xfrm rot="10800000" flipH="1">
            <a:off x="3491880" y="4005064"/>
            <a:ext cx="288032" cy="1224136"/>
          </a:xfrm>
          <a:prstGeom prst="leftBrace">
            <a:avLst/>
          </a:prstGeom>
          <a:ln w="317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al oldali kapcsos zárójel 22"/>
          <p:cNvSpPr/>
          <p:nvPr/>
        </p:nvSpPr>
        <p:spPr>
          <a:xfrm rot="10800000" flipH="1">
            <a:off x="3419872" y="5301208"/>
            <a:ext cx="432048" cy="936104"/>
          </a:xfrm>
          <a:prstGeom prst="leftBrace">
            <a:avLst/>
          </a:prstGeom>
          <a:ln w="317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/>
        </p:nvGraphicFramePr>
        <p:xfrm>
          <a:off x="3851275" y="2016125"/>
          <a:ext cx="1393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3" name="Equation" r:id="rId3" imgW="571320" imgH="203040" progId="Equation.3">
                  <p:embed/>
                </p:oleObj>
              </mc:Choice>
              <mc:Fallback>
                <p:oleObj name="Equation" r:id="rId3" imgW="571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016125"/>
                        <a:ext cx="13938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Egyenes összekötő 34"/>
          <p:cNvCxnSpPr/>
          <p:nvPr/>
        </p:nvCxnSpPr>
        <p:spPr>
          <a:xfrm flipV="1">
            <a:off x="1187624" y="4221088"/>
            <a:ext cx="5256584" cy="2088232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2339752" y="3429000"/>
            <a:ext cx="288032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ktum 41"/>
          <p:cNvGraphicFramePr>
            <a:graphicFrameLocks noChangeAspect="1"/>
          </p:cNvGraphicFramePr>
          <p:nvPr/>
        </p:nvGraphicFramePr>
        <p:xfrm>
          <a:off x="2699792" y="4365104"/>
          <a:ext cx="936104" cy="1043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4" name="Equation" r:id="rId5" imgW="444240" imgH="495000" progId="Equation.3">
                  <p:embed/>
                </p:oleObj>
              </mc:Choice>
              <mc:Fallback>
                <p:oleObj name="Equation" r:id="rId5" imgW="44424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365104"/>
                        <a:ext cx="936104" cy="1043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2915816" y="5661248"/>
          <a:ext cx="4540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5" name="Equation" r:id="rId7" imgW="215640" imgH="253800" progId="Equation.3">
                  <p:embed/>
                </p:oleObj>
              </mc:Choice>
              <mc:Fallback>
                <p:oleObj name="Equation" r:id="rId7" imgW="21564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661248"/>
                        <a:ext cx="454025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zövegdoboz 42"/>
          <p:cNvSpPr txBox="1"/>
          <p:nvPr/>
        </p:nvSpPr>
        <p:spPr>
          <a:xfrm>
            <a:off x="6372200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/>
              <a:t>k  </a:t>
            </a:r>
            <a:endParaRPr lang="en-US" dirty="0"/>
          </a:p>
        </p:txBody>
      </p:sp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3491880" y="6323013"/>
          <a:ext cx="53498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6" name="Equation" r:id="rId9" imgW="253800" imgH="253800" progId="Equation.3">
                  <p:embed/>
                </p:oleObj>
              </mc:Choice>
              <mc:Fallback>
                <p:oleObj name="Equation" r:id="rId9" imgW="25380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6323013"/>
                        <a:ext cx="534987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Népességnövekedés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modell kiterjeszthető arra az esélyre, ha a népesség (és a munkások száma) egyenletesen, évi n %-kal növekszik.</a:t>
            </a:r>
          </a:p>
          <a:p>
            <a:r>
              <a:rPr lang="hu-HU" dirty="0" smtClean="0"/>
              <a:t>Ez azt jelenti, hogy az értékcsökkenés mellett a népességnövekedés is csökkenti a tőke-munka arányt:</a:t>
            </a:r>
          </a:p>
          <a:p>
            <a:r>
              <a:rPr lang="hu-HU" dirty="0" smtClean="0"/>
              <a:t>Ezért a felhalmozás aranyszabályában az n-t szintén figyelembe kell venni: </a:t>
            </a:r>
            <a:endParaRPr lang="en-US" dirty="0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180943"/>
              </p:ext>
            </p:extLst>
          </p:nvPr>
        </p:nvGraphicFramePr>
        <p:xfrm>
          <a:off x="3059832" y="4293096"/>
          <a:ext cx="2808312" cy="50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0" name="Equation" r:id="rId3" imgW="1015920" imgH="203040" progId="Equation.3">
                  <p:embed/>
                </p:oleObj>
              </mc:Choice>
              <mc:Fallback>
                <p:oleObj name="Equation" r:id="rId3" imgW="1015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293096"/>
                        <a:ext cx="2808312" cy="506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20463"/>
              </p:ext>
            </p:extLst>
          </p:nvPr>
        </p:nvGraphicFramePr>
        <p:xfrm>
          <a:off x="5868144" y="5301208"/>
          <a:ext cx="19208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1" name="Equation" r:id="rId5" imgW="787320" imgH="203040" progId="Equation.3">
                  <p:embed/>
                </p:oleObj>
              </mc:Choice>
              <mc:Fallback>
                <p:oleObj name="Equation" r:id="rId5" imgW="7873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301208"/>
                        <a:ext cx="19208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hu-HU" dirty="0" smtClean="0"/>
              <a:t>A felhalmozás aranyszabálya </a:t>
            </a:r>
            <a:br>
              <a:rPr lang="hu-HU" dirty="0" smtClean="0"/>
            </a:br>
            <a:r>
              <a:rPr lang="hu-HU" dirty="0" smtClean="0"/>
              <a:t>(népességnövekedés mellett)</a:t>
            </a:r>
            <a:endParaRPr lang="en-US" dirty="0"/>
          </a:p>
        </p:txBody>
      </p:sp>
      <p:cxnSp>
        <p:nvCxnSpPr>
          <p:cNvPr id="470" name="Egyenes összekötő nyíllal 469"/>
          <p:cNvCxnSpPr/>
          <p:nvPr/>
        </p:nvCxnSpPr>
        <p:spPr>
          <a:xfrm flipV="1">
            <a:off x="1187624" y="1340768"/>
            <a:ext cx="0" cy="4968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gyenes összekötő nyíllal 471"/>
          <p:cNvCxnSpPr/>
          <p:nvPr/>
        </p:nvCxnSpPr>
        <p:spPr>
          <a:xfrm>
            <a:off x="1187624" y="6309320"/>
            <a:ext cx="56886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Ív 477"/>
          <p:cNvSpPr/>
          <p:nvPr/>
        </p:nvSpPr>
        <p:spPr>
          <a:xfrm>
            <a:off x="1187624" y="2492896"/>
            <a:ext cx="23474608" cy="8208912"/>
          </a:xfrm>
          <a:prstGeom prst="arc">
            <a:avLst>
              <a:gd name="adj1" fmla="val 10887121"/>
              <a:gd name="adj2" fmla="val 12422228"/>
            </a:avLst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Szövegdoboz 478"/>
          <p:cNvSpPr txBox="1"/>
          <p:nvPr/>
        </p:nvSpPr>
        <p:spPr>
          <a:xfrm>
            <a:off x="630019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y(k)=</a:t>
            </a:r>
            <a:r>
              <a:rPr lang="hu-HU" dirty="0" err="1" smtClean="0"/>
              <a:t>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sp>
        <p:nvSpPr>
          <p:cNvPr id="481" name="Szövegdoboz 480"/>
          <p:cNvSpPr txBox="1"/>
          <p:nvPr/>
        </p:nvSpPr>
        <p:spPr>
          <a:xfrm>
            <a:off x="1187624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y,i</a:t>
            </a:r>
            <a:endParaRPr lang="en-US" dirty="0"/>
          </a:p>
        </p:txBody>
      </p:sp>
      <p:sp>
        <p:nvSpPr>
          <p:cNvPr id="482" name="Szövegdoboz 481"/>
          <p:cNvSpPr txBox="1"/>
          <p:nvPr/>
        </p:nvSpPr>
        <p:spPr>
          <a:xfrm>
            <a:off x="6444208" y="59492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endParaRPr lang="en-US" dirty="0"/>
          </a:p>
        </p:txBody>
      </p:sp>
      <p:sp>
        <p:nvSpPr>
          <p:cNvPr id="483" name="Szövegdoboz 482"/>
          <p:cNvSpPr txBox="1"/>
          <p:nvPr/>
        </p:nvSpPr>
        <p:spPr>
          <a:xfrm rot="16200000">
            <a:off x="-1188640" y="2276872"/>
            <a:ext cx="4104456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hu-HU" dirty="0" smtClean="0"/>
              <a:t>Egy főre jutó jövedelem</a:t>
            </a:r>
            <a:endParaRPr lang="en-US" dirty="0"/>
          </a:p>
        </p:txBody>
      </p:sp>
      <p:sp>
        <p:nvSpPr>
          <p:cNvPr id="10" name="Ív 9"/>
          <p:cNvSpPr/>
          <p:nvPr/>
        </p:nvSpPr>
        <p:spPr>
          <a:xfrm>
            <a:off x="1115616" y="4509120"/>
            <a:ext cx="23474608" cy="4104456"/>
          </a:xfrm>
          <a:prstGeom prst="arc">
            <a:avLst>
              <a:gd name="adj1" fmla="val 10887121"/>
              <a:gd name="adj2" fmla="val 1167531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zövegdoboz 18"/>
          <p:cNvSpPr txBox="1"/>
          <p:nvPr/>
        </p:nvSpPr>
        <p:spPr>
          <a:xfrm>
            <a:off x="6372200" y="46531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i=</a:t>
            </a:r>
            <a:r>
              <a:rPr lang="hu-HU" dirty="0" err="1" smtClean="0"/>
              <a:t>s</a:t>
            </a:r>
            <a:r>
              <a:rPr lang="hu-HU" baseline="-25000" dirty="0" err="1" smtClean="0"/>
              <a:t>gold</a:t>
            </a:r>
            <a:r>
              <a:rPr lang="hu-HU" dirty="0" err="1" smtClean="0"/>
              <a:t>k</a:t>
            </a:r>
            <a:r>
              <a:rPr lang="el-GR" baseline="30000" dirty="0" smtClean="0">
                <a:latin typeface="Calibri"/>
              </a:rPr>
              <a:t>λ</a:t>
            </a:r>
            <a:r>
              <a:rPr lang="hu-HU" dirty="0" smtClean="0"/>
              <a:t>  </a:t>
            </a:r>
            <a:endParaRPr lang="en-US" dirty="0"/>
          </a:p>
        </p:txBody>
      </p:sp>
      <p:cxnSp>
        <p:nvCxnSpPr>
          <p:cNvPr id="21" name="Egyenes összekötő 20"/>
          <p:cNvCxnSpPr/>
          <p:nvPr/>
        </p:nvCxnSpPr>
        <p:spPr>
          <a:xfrm flipV="1">
            <a:off x="3779912" y="4005064"/>
            <a:ext cx="0" cy="23042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al oldali kapcsos zárójel 21"/>
          <p:cNvSpPr/>
          <p:nvPr/>
        </p:nvSpPr>
        <p:spPr>
          <a:xfrm rot="10800000" flipH="1">
            <a:off x="3491880" y="4005064"/>
            <a:ext cx="288032" cy="1224136"/>
          </a:xfrm>
          <a:prstGeom prst="leftBrace">
            <a:avLst/>
          </a:prstGeom>
          <a:ln w="317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al oldali kapcsos zárójel 22"/>
          <p:cNvSpPr/>
          <p:nvPr/>
        </p:nvSpPr>
        <p:spPr>
          <a:xfrm rot="10800000" flipH="1">
            <a:off x="3419872" y="5301208"/>
            <a:ext cx="432048" cy="936104"/>
          </a:xfrm>
          <a:prstGeom prst="leftBrace">
            <a:avLst/>
          </a:prstGeom>
          <a:ln w="3175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/>
        </p:nvGraphicFramePr>
        <p:xfrm>
          <a:off x="3587750" y="2016125"/>
          <a:ext cx="19208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1" name="Equation" r:id="rId3" imgW="787320" imgH="203040" progId="Equation.3">
                  <p:embed/>
                </p:oleObj>
              </mc:Choice>
              <mc:Fallback>
                <p:oleObj name="Equation" r:id="rId3" imgW="787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2016125"/>
                        <a:ext cx="19208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Egyenes összekötő 34"/>
          <p:cNvCxnSpPr/>
          <p:nvPr/>
        </p:nvCxnSpPr>
        <p:spPr>
          <a:xfrm flipV="1">
            <a:off x="1187624" y="4221088"/>
            <a:ext cx="5256584" cy="2088232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2339752" y="3429000"/>
            <a:ext cx="288032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ktum 41"/>
          <p:cNvGraphicFramePr>
            <a:graphicFrameLocks noChangeAspect="1"/>
          </p:cNvGraphicFramePr>
          <p:nvPr/>
        </p:nvGraphicFramePr>
        <p:xfrm>
          <a:off x="2699792" y="4365104"/>
          <a:ext cx="936104" cy="1043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2" name="Equation" r:id="rId5" imgW="444240" imgH="495000" progId="Equation.3">
                  <p:embed/>
                </p:oleObj>
              </mc:Choice>
              <mc:Fallback>
                <p:oleObj name="Equation" r:id="rId5" imgW="44424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365104"/>
                        <a:ext cx="936104" cy="1043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2915816" y="5661248"/>
          <a:ext cx="4540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3" name="Equation" r:id="rId7" imgW="215640" imgH="253800" progId="Equation.3">
                  <p:embed/>
                </p:oleObj>
              </mc:Choice>
              <mc:Fallback>
                <p:oleObj name="Equation" r:id="rId7" imgW="21564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661248"/>
                        <a:ext cx="454025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zövegdoboz 42"/>
          <p:cNvSpPr txBox="1"/>
          <p:nvPr/>
        </p:nvSpPr>
        <p:spPr>
          <a:xfrm>
            <a:off x="6372200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r>
              <a:rPr lang="hu-HU" dirty="0" smtClean="0">
                <a:latin typeface="Calibri"/>
              </a:rPr>
              <a:t>(</a:t>
            </a:r>
            <a:r>
              <a:rPr lang="hu-HU" dirty="0" smtClean="0"/>
              <a:t>k+n)  </a:t>
            </a:r>
            <a:endParaRPr lang="en-US" dirty="0"/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3492500" y="6323013"/>
          <a:ext cx="53498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4" name="Equation" r:id="rId9" imgW="253800" imgH="253800" progId="Equation.3">
                  <p:embed/>
                </p:oleObj>
              </mc:Choice>
              <mc:Fallback>
                <p:oleObj name="Equation" r:id="rId9" imgW="25380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6323013"/>
                        <a:ext cx="53498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sz="3200" u="sng" dirty="0" smtClean="0"/>
              <a:t>Megjegyzések a felhalmozás aranyszabályáról</a:t>
            </a:r>
            <a:endParaRPr lang="hu-HU" sz="32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5073427"/>
          </a:xfrm>
        </p:spPr>
        <p:txBody>
          <a:bodyPr/>
          <a:lstStyle/>
          <a:p>
            <a:r>
              <a:rPr lang="hu-HU" sz="2800" dirty="0" smtClean="0"/>
              <a:t>Az aranyszabály szerinti növekedési pálya, bár hosszú távon optimális az ország számára, a (gazdaság-) politikusok rövid távú szavazatszerzési érdekei ellentétesek lehetnek a megtakarítási ráta növelésével, mert ez a jelenben (miközben a gazdaság egy magasabb megtakarítási rátával jellemzett pálya felé közelít) csökkentheti a társadalom fogyasztási lehetőségeit.</a:t>
            </a:r>
          </a:p>
          <a:p>
            <a:r>
              <a:rPr lang="hu-HU" sz="2800" dirty="0"/>
              <a:t>H</a:t>
            </a:r>
            <a:r>
              <a:rPr lang="hu-HU" sz="2800" dirty="0" smtClean="0"/>
              <a:t>a egy ország gyorsabban szeretne felzárkózni (az optimális tőke-munka arányt elérni), ennek érdekében átmenetileg az aranyszabály szerinti felhalmozási rátánál magasabb megtakarítási rátát is próbálhat elérni, de ez is a fogyasztási lehetőségek szűkülésével jár.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918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autonóm növekedési tényező (a)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foglalkoztatottak száma, az egy foglalkoztatottra jutó tőkeállomány csupán a növekedés mennyiségi tényezői.</a:t>
            </a:r>
          </a:p>
          <a:p>
            <a:r>
              <a:rPr lang="hu-HU" dirty="0" smtClean="0"/>
              <a:t>Az autonóm növekedési tényezőben (a) viszont a gazdasági növekedés </a:t>
            </a:r>
            <a:r>
              <a:rPr lang="hu-HU" b="1" i="1" dirty="0" smtClean="0"/>
              <a:t>minőségi</a:t>
            </a:r>
            <a:r>
              <a:rPr lang="hu-HU" dirty="0" smtClean="0"/>
              <a:t> tényezői játszanak fontos szerepet. </a:t>
            </a:r>
          </a:p>
          <a:p>
            <a:r>
              <a:rPr lang="hu-HU" dirty="0" smtClean="0"/>
              <a:t>Ide sorolható a foglalkoztatottak munkájának termelékenysége, amelyet több tényező együttesen határoz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89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termelékenységet meghatározó tényezők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A legfontosabb tényezők az alábbiak:</a:t>
            </a:r>
          </a:p>
          <a:p>
            <a:pPr lvl="1"/>
            <a:r>
              <a:rPr lang="hu-HU" sz="3200" dirty="0" smtClean="0"/>
              <a:t>a munka technikai felszereltsége, ellátottsága;</a:t>
            </a:r>
          </a:p>
          <a:p>
            <a:pPr lvl="1"/>
            <a:r>
              <a:rPr lang="hu-HU" sz="3200" dirty="0" smtClean="0"/>
              <a:t>a foglalkoztatottak szakmai felkészültségének színvonala;</a:t>
            </a:r>
          </a:p>
          <a:p>
            <a:pPr lvl="1"/>
            <a:r>
              <a:rPr lang="hu-HU" sz="3200" dirty="0" smtClean="0"/>
              <a:t>a munka társadalmi szervezettségének szintje;</a:t>
            </a:r>
          </a:p>
          <a:p>
            <a:pPr lvl="1"/>
            <a:r>
              <a:rPr lang="hu-HU" sz="3200" dirty="0" smtClean="0"/>
              <a:t>a munka természetes termelékenysége.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5314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 technikai felszereltsége, ellátottsága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Az egy foglalkoztatottra jutó tőkeállomány csak a kérdés mennyiségi oldala, emellett azonban nagyon fontos a minőségi oldal is, tehát, hogy a foglalkoztatottak által használt technikák, technológiák mennyire fejlettek, korszerűek, ami jelentős részben a kutatás-fejlesztési (K+F) tevékenység helyzetétől függ.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02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hu-HU" dirty="0" smtClean="0"/>
              <a:t>A K+F kiadások aránya hazánkban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dirty="0" smtClean="0"/>
              <a:t>Magyarországon a K+F tevékenységre fordított kiadások 2010-ben alig haladták meg a GDP 1%-át (1,16%; </a:t>
            </a:r>
            <a:r>
              <a:rPr lang="hu-HU" i="1" dirty="0" smtClean="0"/>
              <a:t>Eurostat</a:t>
            </a:r>
            <a:r>
              <a:rPr lang="hu-HU" dirty="0" smtClean="0"/>
              <a:t>), miközben a technikai haladás élvonalában járó országokban ez az arány 2 és 3% között van (vagy magasabb).</a:t>
            </a:r>
          </a:p>
          <a:p>
            <a:r>
              <a:rPr lang="hu-HU" dirty="0" smtClean="0"/>
              <a:t>Az Európai Unió, amelynek hazánk is tagja, elhatározta, hogy az EU-beli K+F ráfordításokat a GDP arányában 3%-ra emeli, hogy ezáltal a világ legdinamikusabban fejlődő gazdasági térségévé váljon.*</a:t>
            </a:r>
          </a:p>
          <a:p>
            <a:pPr marL="0" indent="0">
              <a:buNone/>
            </a:pPr>
            <a:r>
              <a:rPr lang="hu-HU" sz="2400" dirty="0" smtClean="0"/>
              <a:t>(*erre </a:t>
            </a:r>
            <a:r>
              <a:rPr lang="hu-HU" sz="2400" dirty="0"/>
              <a:t>az eredeti céldátum 2010 volt, de ez szerepel az EU új, </a:t>
            </a:r>
            <a:r>
              <a:rPr lang="hu-HU" sz="2400" i="1" dirty="0"/>
              <a:t>Európa 2020</a:t>
            </a:r>
            <a:r>
              <a:rPr lang="hu-HU" sz="2400" dirty="0"/>
              <a:t> elnevezésű stratégiai tervében is).</a:t>
            </a:r>
          </a:p>
          <a:p>
            <a:endParaRPr lang="hu-HU" dirty="0" smtClean="0"/>
          </a:p>
          <a:p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1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u-HU" sz="2800" dirty="0" smtClean="0"/>
              <a:t>2. A </a:t>
            </a:r>
            <a:r>
              <a:rPr lang="hu-HU" sz="2800" dirty="0" err="1" smtClean="0"/>
              <a:t>Solow-maradékra</a:t>
            </a:r>
            <a:endParaRPr lang="hu-HU" sz="2800" dirty="0" smtClean="0"/>
          </a:p>
          <a:p>
            <a:pPr>
              <a:buFont typeface="Arial" charset="0"/>
              <a:buNone/>
            </a:pPr>
            <a:r>
              <a:rPr lang="hu-HU" sz="2800" dirty="0" smtClean="0"/>
              <a:t>Az alapegyenlet formális differenciálása, a jövedelemmel való elosztása, majd differenciákká való átírása után kapjuk, hogy</a:t>
            </a:r>
          </a:p>
          <a:p>
            <a:pPr>
              <a:buFont typeface="Arial" charset="0"/>
              <a:buNone/>
            </a:pPr>
            <a:endParaRPr lang="hu-HU" sz="2800" dirty="0" smtClean="0"/>
          </a:p>
          <a:p>
            <a:pPr>
              <a:buFont typeface="Arial" charset="0"/>
              <a:buNone/>
            </a:pPr>
            <a:endParaRPr lang="hu-HU" sz="2800" dirty="0" smtClean="0"/>
          </a:p>
          <a:p>
            <a:pPr>
              <a:buFont typeface="Arial" charset="0"/>
              <a:buNone/>
            </a:pPr>
            <a:r>
              <a:rPr lang="hu-HU" sz="2800" dirty="0" smtClean="0"/>
              <a:t>Mérések alapján Y, K, L, </a:t>
            </a:r>
            <a:r>
              <a:rPr lang="hu-HU" sz="2800" dirty="0" err="1" smtClean="0">
                <a:latin typeface="Symbol" pitchFamily="18" charset="2"/>
              </a:rPr>
              <a:t>l</a:t>
            </a:r>
            <a:r>
              <a:rPr lang="hu-HU" sz="2800" dirty="0" smtClean="0"/>
              <a:t> értéke meghatározható (?!), s ekkor a </a:t>
            </a:r>
            <a:r>
              <a:rPr lang="hu-HU" sz="2800" dirty="0" err="1" smtClean="0"/>
              <a:t>Solow-maradék</a:t>
            </a:r>
            <a:r>
              <a:rPr lang="hu-HU" sz="2800" dirty="0" smtClean="0"/>
              <a:t> megadja a növekedést okozó technikai fejlődés tényezőjét, az A-t.</a:t>
            </a:r>
          </a:p>
          <a:p>
            <a:r>
              <a:rPr lang="hu-HU" sz="2800" dirty="0" smtClean="0"/>
              <a:t>Felhasználása: a modellekhez az </a:t>
            </a:r>
            <a:r>
              <a:rPr lang="hu-HU" sz="2800" dirty="0" err="1" smtClean="0"/>
              <a:t>aggregált</a:t>
            </a:r>
            <a:r>
              <a:rPr lang="hu-HU" sz="2800" dirty="0" smtClean="0"/>
              <a:t> kínálati görbe előállítása.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307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34650"/>
              </p:ext>
            </p:extLst>
          </p:nvPr>
        </p:nvGraphicFramePr>
        <p:xfrm>
          <a:off x="373063" y="2492375"/>
          <a:ext cx="78343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1" name="Equation" r:id="rId3" imgW="4495680" imgH="393480" progId="Equation.3">
                  <p:embed/>
                </p:oleObj>
              </mc:Choice>
              <mc:Fallback>
                <p:oleObj name="Equation" r:id="rId3" imgW="4495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492375"/>
                        <a:ext cx="78343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9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helyzetkép (multik)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magyar gazdaságban az alkalmazott technika, technológia korszerűségét vizsgáljuk, nagyon vegyes kép tárul elénk. </a:t>
            </a:r>
          </a:p>
          <a:p>
            <a:r>
              <a:rPr lang="hu-HU" dirty="0" smtClean="0"/>
              <a:t>A külföldi tulajdonban lévő nagy multinacionális vállalatok a legkorszerűbb technikával, technológiával dolgoznak.</a:t>
            </a:r>
          </a:p>
          <a:p>
            <a:r>
              <a:rPr lang="hu-HU" dirty="0" smtClean="0"/>
              <a:t>Ennek eredményeképpen a magyar ipari exportban az ún. </a:t>
            </a:r>
            <a:r>
              <a:rPr lang="hu-HU" dirty="0" err="1" smtClean="0"/>
              <a:t>high-tech</a:t>
            </a:r>
            <a:r>
              <a:rPr lang="hu-HU" dirty="0" smtClean="0"/>
              <a:t> termékek részaránya meghaladta a 30%-ot.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72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hazai KKV-k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Ugyanakkor a kis- és közepes vállalatok esetében – ritka kivételektől eltekintve – távolról sem ez a helyzet.</a:t>
            </a:r>
          </a:p>
          <a:p>
            <a:r>
              <a:rPr lang="hu-HU" dirty="0" smtClean="0"/>
              <a:t>Bár az elmúlt években a kis- és középvállalatok versenyképességének növelése állandóan napirenden lévő kérdés volt, a gyakorlatban azonban vajmi kevés történt ennek érdekében.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9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innováció jelentősége </a:t>
            </a:r>
            <a:r>
              <a:rPr lang="hu-HU" dirty="0" err="1" smtClean="0"/>
              <a:t>Porter</a:t>
            </a:r>
            <a:r>
              <a:rPr lang="hu-HU" dirty="0" smtClean="0"/>
              <a:t>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innováció kiemelkedő jelentőségére Michael E. </a:t>
            </a:r>
            <a:r>
              <a:rPr lang="hu-HU" dirty="0" err="1" smtClean="0"/>
              <a:t>Porter</a:t>
            </a:r>
            <a:r>
              <a:rPr lang="hu-HU" dirty="0" smtClean="0"/>
              <a:t> is felhívta a figyelmet: </a:t>
            </a:r>
          </a:p>
          <a:p>
            <a:pPr marL="0" indent="0">
              <a:buNone/>
            </a:pPr>
            <a:r>
              <a:rPr lang="hu-HU" i="1" dirty="0" smtClean="0"/>
              <a:t>„A nemzet jólétét meg kell teremteni, az nem örökölhető. A prosperitás nem szökken elő pusztán az ország természeti kincseiből, munkaerejéből, kamatlábaiból vagy valutájának értékéből, ahogy azt a klasszikus elméletek állították. Egy nemzet versenyképessége iparának innovatív képességétől függ.” </a:t>
            </a:r>
            <a:r>
              <a:rPr lang="hu-HU" sz="2800" dirty="0" smtClean="0"/>
              <a:t>(Michael E. </a:t>
            </a:r>
            <a:r>
              <a:rPr lang="hu-HU" sz="2800" dirty="0" err="1" smtClean="0"/>
              <a:t>Porter</a:t>
            </a:r>
            <a:r>
              <a:rPr lang="hu-HU" sz="2800" dirty="0" smtClean="0"/>
              <a:t>: The </a:t>
            </a:r>
            <a:r>
              <a:rPr lang="hu-HU" sz="2800" dirty="0" err="1"/>
              <a:t>C</a:t>
            </a:r>
            <a:r>
              <a:rPr lang="hu-HU" sz="2800" dirty="0" err="1" smtClean="0"/>
              <a:t>ompetitive</a:t>
            </a:r>
            <a:r>
              <a:rPr lang="hu-HU" sz="2800" dirty="0" smtClean="0"/>
              <a:t> </a:t>
            </a:r>
            <a:r>
              <a:rPr lang="hu-HU" sz="2800" dirty="0" err="1" smtClean="0"/>
              <a:t>Advantage</a:t>
            </a:r>
            <a:r>
              <a:rPr lang="hu-HU" sz="2800" dirty="0" smtClean="0"/>
              <a:t> of </a:t>
            </a:r>
            <a:r>
              <a:rPr lang="hu-HU" sz="2800" dirty="0" err="1" smtClean="0"/>
              <a:t>Nations</a:t>
            </a:r>
            <a:r>
              <a:rPr lang="hu-HU" sz="2800" dirty="0" smtClean="0"/>
              <a:t>, 1990)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020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foglalkoztatottak szakmai felkészültségének színvonala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hu-HU" dirty="0" smtClean="0"/>
              <a:t>A korszerű technika, technológia alkalmazásához korszerű tudásra, szakmai felkészültségre van szükség. </a:t>
            </a:r>
          </a:p>
          <a:p>
            <a:r>
              <a:rPr lang="hu-HU" dirty="0" smtClean="0"/>
              <a:t>Ezt részben az általános iskoláknak, középfokú oktatási intézményeknek (pl. gimnáziumok, szakközépiskolák), a felsőoktatási intézményeknek, egyetemeknek és főiskoláknak kell biztosítaniuk, részben pedig a vállalatoknak (különböző szakmai továbbképző tanfolyamok, tréningek keretében).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4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magyar oktatási rendszer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magyar oktatási rendszer korábban hosszú évtizedeken keresztül közismerten magas színvonalú volt, amit az is jelzett, hogy a külföldre távozott kutatóink, mérnökeink, szakmunkásaink minden nehézség nélkül el tudtak helyezkedni és eredményes munkát végezni a világ legfejlettebb országainak kutatóintézeteiben, egyetemein illetve vállalatainál.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6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 társadalmi szervezettségének színvonala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Ebbe a körbe olyan tényezők tartoznak, mint a munkafegyelem, a munkaintenzitás, a vállalat szervezeti felépítése, a korszerű menedzsment, termelésszervezési és termelésirányítási módszerek.</a:t>
            </a:r>
          </a:p>
          <a:p>
            <a:r>
              <a:rPr lang="hu-HU" sz="2800" dirty="0" smtClean="0"/>
              <a:t>Például a magas tőkeköltségek miatt úgy kell megszervezni a termelési, értékesítési folyamatokat, hogy jelentősen csökkenjenek a készletek.</a:t>
            </a:r>
          </a:p>
          <a:p>
            <a:r>
              <a:rPr lang="hu-HU" sz="2800" dirty="0" smtClean="0"/>
              <a:t>A készletek ugyanis részét képezik a vállalat tőkeállományának, és ha sikerül a készleteket csökkenteni, alacsony szinten tartani, akkor csökken a vállalat tőkeköltsége.   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3728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Just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Time (JIT) módszer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hu-HU" dirty="0" smtClean="0"/>
              <a:t>Erre találták fel Japánban a JIT (</a:t>
            </a:r>
            <a:r>
              <a:rPr lang="hu-HU" dirty="0" err="1" smtClean="0"/>
              <a:t>Just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Time) módszert, amely szélsebesen elterjedt az egész világon.</a:t>
            </a:r>
          </a:p>
          <a:p>
            <a:r>
              <a:rPr lang="hu-HU" dirty="0" smtClean="0"/>
              <a:t>Lényege, hogy a vállalat beszállítóinak a közreműködésével úgy szervezi meg a termelési folyamat anyagokkal, alkatrészekkel, részegységekkel való ellátását, hogy az a termelés ütemének megfelelően, „éppen időben” érkezzen a vállalathoz, akkor, amikor azonnal felhasználásra kerül.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97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JIT előnyei, követelmények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/>
          <a:lstStyle/>
          <a:p>
            <a:r>
              <a:rPr lang="hu-HU" dirty="0" smtClean="0"/>
              <a:t>Ezért a vállalatnak a termelés folyamatosságának biztosítása érdekében nem kell nagy raktárkészletet fenntartania, ami jelentősen csökkenti a költségeket és növeli a termelés hatékonyságát. </a:t>
            </a:r>
          </a:p>
          <a:p>
            <a:r>
              <a:rPr lang="hu-HU" dirty="0" smtClean="0"/>
              <a:t>Ehhez természetesen megbízható beszállítókra van szükség, akik az előre meghatározott ütemterv alapján szállítanak. Mivel a beszállítók között kiélezett piaci verseny folyik, mindent megtesznek annak érdekében, hogy pontosan teljesítsék a szállításokat. Ez egy példa a tőkemegtakarító innovációra.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06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költségcsökkentési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Ugyanakkor bizonyos munkafolyamatokat robotizálni lehet, amellyel a vállalat munkát takaríthat meg. </a:t>
            </a:r>
          </a:p>
          <a:p>
            <a:r>
              <a:rPr lang="hu-HU" dirty="0" smtClean="0"/>
              <a:t>A személyzetimenedzsment-technikák, az adatfeldolgozási technikák, a számviteli folyamatok korszerűsítése szintén hozzájárul a termelékenység növeléséhez és a költségek csökkentéséhez.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29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Környezetvédelem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Más tényezők is vannak, amelyek befolyásolják a termelékenységet. Az 1970-es, `80-as években egyre inkább reflektorfénybe kerültek a környezetvédelmi kérdések. </a:t>
            </a:r>
          </a:p>
          <a:p>
            <a:r>
              <a:rPr lang="hu-HU" dirty="0" smtClean="0"/>
              <a:t>A környezetvédelmi törvények kötelezték a vállalatokat a levegő és víz szennyezésének csökkentésére. Ezeknek a követelményeknek a teljesítése tőkét és munkát von ki az output termeléséből.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61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gazdasági növekedés elmélete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A gazdasági növekedés alapeszméje nagyon egyszerű. Az elmélet az output növekedését két kategóriába sorolja: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termelési tényezők, mint a munka és a tőke növekedése;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z output növekedésének a termelési tényezők növekedéséhez való viszonya.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767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Elfogadható termelékenységi veszteségek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641379"/>
          </a:xfrm>
        </p:spPr>
        <p:txBody>
          <a:bodyPr/>
          <a:lstStyle/>
          <a:p>
            <a:r>
              <a:rPr lang="hu-HU" sz="2800" dirty="0" smtClean="0"/>
              <a:t>Tény azonban, hogy a természeti környezet, a levegő és a víz tisztasága fontos érdek a társadalom számára, ezért a védelmükre fordított erőforrások nem tekinthetők veszteségnek, beletartoznak a termelés indokolható társadalmi költségeibe.</a:t>
            </a:r>
          </a:p>
          <a:p>
            <a:r>
              <a:rPr lang="hu-HU" sz="2800" dirty="0" smtClean="0"/>
              <a:t>Egy további tényező, ami az egyszerű módon mért termelékenységet csökkentheti, a munkások fokozottabb védelme az üzemi balesetek által okozott sérülésekkel és más potenciális egészségügyi problémákkal szemben. Tehát a munkavédelmi követelmények betartása szintén erőforrásokat von el a mérhető outputtól, de ezt sem szabad veszteségnek tekinteni.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223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 természetes termelékenysége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Ennek a tényezőnek elsősorban a </a:t>
            </a:r>
            <a:r>
              <a:rPr lang="hu-HU" dirty="0" err="1" smtClean="0"/>
              <a:t>kitermelőipari</a:t>
            </a:r>
            <a:r>
              <a:rPr lang="hu-HU" dirty="0" smtClean="0"/>
              <a:t> ágazatokban és a mezőgazdaságban van jelentősége.</a:t>
            </a:r>
          </a:p>
          <a:p>
            <a:r>
              <a:rPr lang="hu-HU" dirty="0" smtClean="0"/>
              <a:t>Nyilvánvaló, hogy a közel-keleti olajmezőkön, ahol képletesen szólva csak dobbantani kell egyet a lábunkkal és feljön az olaj, lényegesen nagyobb a munka természetes </a:t>
            </a:r>
            <a:r>
              <a:rPr lang="hu-HU" dirty="0" err="1" smtClean="0"/>
              <a:t>termelékeny-sége</a:t>
            </a:r>
            <a:r>
              <a:rPr lang="hu-HU" dirty="0" smtClean="0"/>
              <a:t>, mint Norvégia vagy Nagy-Britannia tengeri olajkútjainál, ahol esetenként 8-10 ezer méter mélységből kell felhozni az </a:t>
            </a:r>
            <a:r>
              <a:rPr lang="hu-HU" dirty="0" err="1" smtClean="0"/>
              <a:t>olajat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24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Magyarország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Magyarország nyersanyagokban és energiahordozókban szegény ország. </a:t>
            </a:r>
            <a:endParaRPr lang="hu-HU" sz="3600" dirty="0"/>
          </a:p>
          <a:p>
            <a:r>
              <a:rPr lang="hu-HU" sz="3600" dirty="0" smtClean="0"/>
              <a:t>Szénbányáinkat is szinte teljes egészében bezártuk, mert napjainkban ez nem kifizetődő energiaforrás, ráadásul erősen környezetszennyező.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4938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magyar agrárium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másik nagy terület, ahol a munka természetes termelékenységének nagy szerepe van, a mezőgazdaság.</a:t>
            </a:r>
          </a:p>
          <a:p>
            <a:r>
              <a:rPr lang="hu-HU" dirty="0" smtClean="0"/>
              <a:t>Magyarország a mérsékelt égövi növénykultúrák tekintetében, kedvező éghajlati és talajviszonyainak köszönhetően viszonylag előnyös helyzetben van a szállítási körön belüli más országokkal szemben.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3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magyar agrárium problémái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hu-HU" dirty="0" smtClean="0"/>
              <a:t>Ezt a potenciális lehetőséget azonban csak egy célratörő gazdaságpolitikával lehet valóra váltani. </a:t>
            </a:r>
          </a:p>
          <a:p>
            <a:r>
              <a:rPr lang="hu-HU" dirty="0" smtClean="0"/>
              <a:t>Mindenekelőtt meg kell gyorsítani a birtokkoncentrációt, mert ha ezt spontán piaci mechanizmusokra bízzuk, akár 15-20 évet is igénybe vehet, amíg a nemzetközileg versenyképes birtoknagyságok kialakulnak. </a:t>
            </a:r>
          </a:p>
          <a:p>
            <a:r>
              <a:rPr lang="hu-HU" dirty="0" smtClean="0"/>
              <a:t>Ennyi időnk viszont nincs, sőt máris jelentős késésben vagyunk.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8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hu-HU" sz="3600" u="sng" dirty="0" smtClean="0"/>
              <a:t>A vízellátás jelentősége</a:t>
            </a:r>
            <a:endParaRPr lang="hu-HU" sz="36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05475"/>
          </a:xfrm>
        </p:spPr>
        <p:txBody>
          <a:bodyPr/>
          <a:lstStyle/>
          <a:p>
            <a:r>
              <a:rPr lang="hu-HU" sz="2800" dirty="0" smtClean="0"/>
              <a:t>Egy jelentős probléma továbbá, ami mezőgazdaságunkat fenyegeti, hogy egyre gyakrabban fordul elő, hogy jelentős aszálykárok érik a mezőgazdaságból élőket.</a:t>
            </a:r>
          </a:p>
          <a:p>
            <a:r>
              <a:rPr lang="hu-HU" sz="2800" dirty="0" smtClean="0"/>
              <a:t>Miközben tél végén és a tavasz kezdetén hatalmas víztömegek zúdulnak át országunkon, esetenként jelentős árvízkárokat okozva, addig nyáron csapadékhiány miatt kiszáradnak a növények. Ennek a víztömegnek a jelentős részét víztározókban fel kellene fogni. Ezt célozta a Vásárhelyi-terv is.</a:t>
            </a:r>
          </a:p>
          <a:p>
            <a:r>
              <a:rPr lang="hu-HU" sz="2800" dirty="0" smtClean="0"/>
              <a:t>E kérdés azért is égető, mert a hosszú távú előrejelzések szerint nem átmeneti, hanem tartós problémáról van szó. Egy ENSZ által készített tanulmány Magyarországot a perspektivikusan vízhiányos területek között az 5. helyre sorolta a világon.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093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lehet gyorsan növekedni?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Így az elmélet azt a kérdést, hogy hogyan lehet gyorsabb output-növekedést elérni, két alkérdésre bontja:</a:t>
            </a:r>
          </a:p>
          <a:p>
            <a:pPr lvl="1"/>
            <a:r>
              <a:rPr lang="hu-HU" dirty="0" smtClean="0"/>
              <a:t>Hogyan lehet gyorsabb növekedést elérni a termelési tényezőkben (inputokban)?</a:t>
            </a:r>
          </a:p>
          <a:p>
            <a:pPr lvl="1"/>
            <a:r>
              <a:rPr lang="hu-HU" dirty="0" smtClean="0"/>
              <a:t>Hogyan lehet gyorsabb növekedést elérni az inputokhoz viszonyított outputban?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3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termelési függvény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Mennyi reál GDP (Q) termelhető meg egy adott időszakban?</a:t>
            </a:r>
          </a:p>
          <a:p>
            <a:r>
              <a:rPr lang="hu-HU" sz="2800" dirty="0" smtClean="0"/>
              <a:t>Ez függ a két fő inputtényező, a tőke (K) és a munka (L)</a:t>
            </a:r>
            <a:r>
              <a:rPr lang="hu-HU" sz="2800" baseline="30000" dirty="0"/>
              <a:t>1</a:t>
            </a:r>
            <a:r>
              <a:rPr lang="hu-HU" sz="2800" dirty="0" smtClean="0"/>
              <a:t> rendelkezésre álló teljes mennyiségétől, továbbá egy autonóm növekedési tényezőtől, amelyet A-val jelöltünk.</a:t>
            </a:r>
          </a:p>
          <a:p>
            <a:r>
              <a:rPr lang="hu-HU" sz="2800" dirty="0" smtClean="0"/>
              <a:t>Ez utóbbi nem más, mint az output és az átlagosan rendelkezésre álló tényező-input hányadosának a hozzájárulása a növekedéshez.</a:t>
            </a:r>
          </a:p>
          <a:p>
            <a:pPr marL="0" indent="0">
              <a:buNone/>
            </a:pPr>
            <a:r>
              <a:rPr lang="hu-HU" sz="2800" dirty="0" smtClean="0"/>
              <a:t>_____________________________________________</a:t>
            </a:r>
          </a:p>
          <a:p>
            <a:pPr marL="0" indent="0">
              <a:buNone/>
            </a:pPr>
            <a:r>
              <a:rPr lang="hu-HU" sz="2800" baseline="30000" dirty="0" smtClean="0"/>
              <a:t>1 </a:t>
            </a:r>
            <a:r>
              <a:rPr lang="hu-HU" sz="2400" dirty="0" smtClean="0"/>
              <a:t>a </a:t>
            </a:r>
            <a:r>
              <a:rPr lang="hu-HU" sz="2400" dirty="0"/>
              <a:t>makroökonómiában </a:t>
            </a:r>
            <a:r>
              <a:rPr lang="hu-HU" sz="2400" dirty="0" smtClean="0"/>
              <a:t>jelölik N-nel is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040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6312"/>
            <a:ext cx="8229600" cy="1143000"/>
          </a:xfrm>
        </p:spPr>
        <p:txBody>
          <a:bodyPr/>
          <a:lstStyle/>
          <a:p>
            <a:r>
              <a:rPr lang="hu-HU" dirty="0" smtClean="0"/>
              <a:t>A makroszintű termelési függvény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248472"/>
          </a:xfrm>
        </p:spPr>
        <p:txBody>
          <a:bodyPr/>
          <a:lstStyle/>
          <a:p>
            <a:r>
              <a:rPr lang="hu-HU" dirty="0" smtClean="0"/>
              <a:t>A termelési függvény azt fejezi ki, hogy a tényező inputoknak egy adott mennyiségével mennyi outputot lehet megtermelni.</a:t>
            </a:r>
          </a:p>
          <a:p>
            <a:r>
              <a:rPr lang="hu-HU" dirty="0" smtClean="0"/>
              <a:t>Tehát a Q, K, L és az A közötti viszony egy termelési függvény, amelyet általános formában (többváltozós hatványkitevős függvény) és számpéldában a következőképpen lehet felírni: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989044"/>
              </p:ext>
            </p:extLst>
          </p:nvPr>
        </p:nvGraphicFramePr>
        <p:xfrm>
          <a:off x="971600" y="5373216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Általános forma</a:t>
                      </a:r>
                      <a:endParaRPr lang="hu-H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Számpélda</a:t>
                      </a:r>
                      <a:endParaRPr lang="hu-H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Q=A</a:t>
                      </a:r>
                      <a:r>
                        <a:rPr lang="en-GB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r>
                        <a:rPr lang="hu-H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hu-HU" sz="2800" baseline="30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lang="en-GB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r>
                        <a:rPr lang="hu-H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hu-HU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1−</a:t>
                      </a:r>
                      <a:r>
                        <a:rPr lang="el-GR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lang="hu-H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Q=A</a:t>
                      </a:r>
                      <a:r>
                        <a:rPr lang="en-GB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r>
                        <a:rPr lang="hu-H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hu-HU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r>
                        <a:rPr lang="en-GB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r>
                        <a:rPr lang="hu-H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hu-HU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lang="hu-H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9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3505</Words>
  <Application>Microsoft Office PowerPoint</Application>
  <PresentationFormat>Diavetítés a képernyőre (4:3 oldalarány)</PresentationFormat>
  <Paragraphs>316</Paragraphs>
  <Slides>65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65</vt:i4>
      </vt:variant>
    </vt:vector>
  </HeadingPairs>
  <TitlesOfParts>
    <vt:vector size="74" baseType="lpstr">
      <vt:lpstr>Arial</vt:lpstr>
      <vt:lpstr>Calibri</vt:lpstr>
      <vt:lpstr>Cambria</vt:lpstr>
      <vt:lpstr>Cambria Math</vt:lpstr>
      <vt:lpstr>Symbol</vt:lpstr>
      <vt:lpstr>Times New Roman</vt:lpstr>
      <vt:lpstr>Wingdings</vt:lpstr>
      <vt:lpstr>Office-téma</vt:lpstr>
      <vt:lpstr>Equation</vt:lpstr>
      <vt:lpstr>A gazdasági növekedés</vt:lpstr>
      <vt:lpstr>A gazdasági növekedés meghatározása</vt:lpstr>
      <vt:lpstr>A gazdasági növekedés forrásai</vt:lpstr>
      <vt:lpstr>Két erőforrásos neoklasszikus modell</vt:lpstr>
      <vt:lpstr>PowerPoint-bemutató</vt:lpstr>
      <vt:lpstr>A gazdasági növekedés elmélete</vt:lpstr>
      <vt:lpstr>Hogyan lehet gyorsan növekedni?</vt:lpstr>
      <vt:lpstr>A termelési függvény</vt:lpstr>
      <vt:lpstr>A makroszintű termelési függvény</vt:lpstr>
      <vt:lpstr>A termelési függvény értelmezése</vt:lpstr>
      <vt:lpstr>A termelési tényezők rugalmassága</vt:lpstr>
      <vt:lpstr>Példák</vt:lpstr>
      <vt:lpstr>Példák II.</vt:lpstr>
      <vt:lpstr>Az autonóm tényező</vt:lpstr>
      <vt:lpstr>A növekedéssel kapcsolatos fő kérdések</vt:lpstr>
      <vt:lpstr>A termelési függvény felírása növekedési ütemekkel</vt:lpstr>
      <vt:lpstr>A termelési függvény felírása növekedési ütemekkel (II.)</vt:lpstr>
      <vt:lpstr>A kifejezés további egyszerűsítése</vt:lpstr>
      <vt:lpstr>Az egy főre jutó GDP növekedése</vt:lpstr>
      <vt:lpstr>PowerPoint-bemutató</vt:lpstr>
      <vt:lpstr>A megtakarítás és az egy főre jutó tőke növekedése</vt:lpstr>
      <vt:lpstr>A beruházás komponensei</vt:lpstr>
      <vt:lpstr>A tőkeállomány változása</vt:lpstr>
      <vt:lpstr>Az egy főre jutó tőkeállomány változása</vt:lpstr>
      <vt:lpstr>Az egyenlet értelmezése</vt:lpstr>
      <vt:lpstr>Az egyenlet általánosított interpretációja</vt:lpstr>
      <vt:lpstr>Az egyenlet üzenete</vt:lpstr>
      <vt:lpstr>A másik három tényező</vt:lpstr>
      <vt:lpstr>A megtakarítási ráta, a monetáris és a fiskális politika</vt:lpstr>
      <vt:lpstr>A gazdaságpolitika hatása a megtakarítási rátára</vt:lpstr>
      <vt:lpstr>A Reaganomics elrettentő példája</vt:lpstr>
      <vt:lpstr>Az optimális megtakarítási ráta</vt:lpstr>
      <vt:lpstr>Az optimális megtakarítási ráta kiszámítása (adott műszaki-technológiai színvonalon)</vt:lpstr>
      <vt:lpstr>Egyszerűsített termelési függvény</vt:lpstr>
      <vt:lpstr>A keresleti oldal</vt:lpstr>
      <vt:lpstr>Az egy főre jutó beruházás</vt:lpstr>
      <vt:lpstr>Értékcsökkenés (amortizáció)</vt:lpstr>
      <vt:lpstr>A stacionárius helyzet</vt:lpstr>
      <vt:lpstr>A megtakarítási ráta változásai</vt:lpstr>
      <vt:lpstr>Az aranyszabály szerinti megtakarítási ráta</vt:lpstr>
      <vt:lpstr>Az aranyszabály szerinti megtakarítási ráta</vt:lpstr>
      <vt:lpstr>Az aranyszabály szerinti növekedési pálya</vt:lpstr>
      <vt:lpstr>Népességnövekedés</vt:lpstr>
      <vt:lpstr>A felhalmozás aranyszabálya  (népességnövekedés mellett)</vt:lpstr>
      <vt:lpstr>Megjegyzések a felhalmozás aranyszabályáról</vt:lpstr>
      <vt:lpstr>Az autonóm növekedési tényező (a)</vt:lpstr>
      <vt:lpstr>A termelékenységet meghatározó tényezők</vt:lpstr>
      <vt:lpstr>A munka technikai felszereltsége, ellátottsága</vt:lpstr>
      <vt:lpstr>A K+F kiadások aránya hazánkban</vt:lpstr>
      <vt:lpstr>Magyar helyzetkép (multik)</vt:lpstr>
      <vt:lpstr>A hazai KKV-k helyzete</vt:lpstr>
      <vt:lpstr>Az innováció jelentősége Porter szerint</vt:lpstr>
      <vt:lpstr>A foglalkoztatottak szakmai felkészültségének színvonala</vt:lpstr>
      <vt:lpstr>A magyar oktatási rendszer helyzete</vt:lpstr>
      <vt:lpstr>A munka társadalmi szervezettségének színvonala</vt:lpstr>
      <vt:lpstr>A Just In Time (JIT) módszer</vt:lpstr>
      <vt:lpstr>A JIT előnyei, követelmények</vt:lpstr>
      <vt:lpstr>További költségcsökkentési lehetőségek</vt:lpstr>
      <vt:lpstr>Környezetvédelem kérdések</vt:lpstr>
      <vt:lpstr>Elfogadható termelékenységi veszteségek</vt:lpstr>
      <vt:lpstr>A munka természetes termelékenysége</vt:lpstr>
      <vt:lpstr>Magyarország helyzete</vt:lpstr>
      <vt:lpstr>A magyar agrárium</vt:lpstr>
      <vt:lpstr>A magyar agrárium problémái</vt:lpstr>
      <vt:lpstr>A vízellátás jelentősége</vt:lpstr>
    </vt:vector>
  </TitlesOfParts>
  <Company>WXPEE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Makromodell és pénzügyek</dc:title>
  <dc:creator>MS-USER</dc:creator>
  <cp:lastModifiedBy>kgt</cp:lastModifiedBy>
  <cp:revision>324</cp:revision>
  <cp:lastPrinted>2012-10-10T16:52:46Z</cp:lastPrinted>
  <dcterms:created xsi:type="dcterms:W3CDTF">2011-02-05T14:04:58Z</dcterms:created>
  <dcterms:modified xsi:type="dcterms:W3CDTF">2017-09-15T14:59:33Z</dcterms:modified>
</cp:coreProperties>
</file>