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D43C-9D07-412E-8B66-50EED0D534BE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E972-E4D0-47DD-911F-19699CED4DE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6753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20D1-57C7-4BC3-9237-BBAC071F7B9E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68FD7-CAFA-49A6-B1B8-360746A3B37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1401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8B91-0379-4434-B57A-CC7C204296FA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C460C-3AAB-441B-8A72-21880591E04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821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C774-9A39-4DF7-BC83-0DCD591EE41E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B7A99-6277-4976-9130-8C5284B74C0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16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7845-5901-4631-8D65-53001478C6B8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90BD6-4D43-404D-BF39-2FECF5DD2E8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13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F73A-1309-4E1E-8154-66B3223FB6BC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17A2-998D-4B0C-9874-F44FC4CB95B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925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6BC3-6E1F-474F-82A5-FC1E14F5BF2B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08CFA-FC11-44C3-A4EE-B91CDF68151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0504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0947-BEDF-432A-A34B-D5A0C0992570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F6C3C-FA8B-464E-ADBE-1E6D947FB32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801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BFB2-08AD-493D-92AF-87DE323C06FE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116BE-82F3-4C10-B3FC-82CB1F58C1D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804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99C2-12CD-488E-9B8F-DF94BF1EDE5C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D7DC5-86E6-4D8C-9630-053598FE7D4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873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2DFF5-2323-41A4-9510-0665DE065C46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0814D-047B-4873-88FB-88ED28B62E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404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4099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21A0D4-679B-4807-9B81-992A24BA31F4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E6B6920-9CF1-4F18-AA6E-C3589B7FC30E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2286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all" dirty="0" smtClean="0"/>
              <a:t>növekedés </a:t>
            </a:r>
            <a:br>
              <a:rPr lang="hu-HU" b="1" cap="all" dirty="0" smtClean="0"/>
            </a:br>
            <a:r>
              <a:rPr lang="hu-HU" b="1" cap="all" dirty="0" smtClean="0"/>
              <a:t>és </a:t>
            </a:r>
            <a:br>
              <a:rPr lang="hu-HU" b="1" cap="all" dirty="0" smtClean="0"/>
            </a:br>
            <a:r>
              <a:rPr lang="hu-HU" b="1" cap="all" dirty="0" smtClean="0"/>
              <a:t>Műszaki haladás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85813" y="3071813"/>
            <a:ext cx="7572375" cy="25669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hu-HU" sz="2200" dirty="0" smtClean="0">
                <a:solidFill>
                  <a:schemeClr val="tx1"/>
                </a:solidFill>
              </a:rPr>
              <a:t>Az elméleti közgazdászok számára a műszaki fejlődés okozza a legnagyobb problémát, mivel a fejlődés nem modellezhető. Nem jósolható meg előre, hogy ki, mikor, hol, mit fog feltalálni és ezzel hogyan módosítja a jövőt. A változások persze nem gyorsak. Az életünket alapjaiban megváltoztató számítástechnika általánosabbá válásához is 50 év kellett. És még hol a vége?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hu-HU" altLang="hu-HU" sz="2800" b="1" smtClean="0"/>
              <a:t>A műszaki fejlődés fogalma:</a:t>
            </a:r>
            <a:endParaRPr lang="hu-HU" altLang="hu-HU" sz="2800" smtClean="0"/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r>
              <a:rPr lang="hu-HU" altLang="hu-HU" sz="2000" b="1" smtClean="0"/>
              <a:t> </a:t>
            </a:r>
            <a:r>
              <a:rPr lang="hu-HU" altLang="hu-HU" sz="2000" smtClean="0"/>
              <a:t>A közgazdászok kétféleképpen értelmezik a fogalmat: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 smtClean="0"/>
              <a:t>I.) </a:t>
            </a:r>
            <a:r>
              <a:rPr lang="hu-HU" altLang="hu-HU" sz="2000" i="1" smtClean="0"/>
              <a:t>a nemzeti jövedelem gyorsabban nő, mint az előállításához szükséges (foglalkoztatott) munkaerő</a:t>
            </a:r>
            <a:r>
              <a:rPr lang="hu-HU" altLang="hu-HU" sz="2000" smtClean="0"/>
              <a:t>. Ez lényegében az egyszektoros modelleknél értelmezhető növekedés, amelynek forrása lehet a termelés technikai felszereltségének növekedése, de lehet a nem technikai felszereltség növekedéséből fakadó is.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 smtClean="0"/>
              <a:t>II.) </a:t>
            </a:r>
            <a:r>
              <a:rPr lang="hu-HU" altLang="hu-HU" sz="2000" i="1" smtClean="0"/>
              <a:t>a nemzeti jövedelem előállításához szükséges többféle erőforrás-ráfordítás együttesen csökken vagy ugyanannyi erőforrás felhasználásával nagyobb nemzeti jövedelmet termelnek</a:t>
            </a:r>
            <a:r>
              <a:rPr lang="hu-HU" altLang="hu-HU" sz="2000" smtClean="0"/>
              <a:t>. Probléma akkor jelentkezik, ha egy új technikai eljárás bevezetésekor az egyik erőforrás csökkenése mellett egy másik felhasználása növekszik. Ekkor a technikai hatékonyság nem meghatározható. A gazdasági hatékonyság dönti el a kérdést. Műszaki fejlődésnek tekinthető egy új technika, technológia, ha kevesebb pénzből állít elő ugyanannyi terméket, vagy ugyanannyi pénzből többet.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63" y="785813"/>
          <a:ext cx="8358187" cy="2017712"/>
        </p:xfrm>
        <a:graphic>
          <a:graphicData uri="http://schemas.openxmlformats.org/drawingml/2006/table">
            <a:tbl>
              <a:tblPr/>
              <a:tblGrid>
                <a:gridCol w="417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I.) felfogás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II.) felfogás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61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Műszaki fejlődés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az, ha az adott termelés eléréséhez szükséges munkaráfordítás csökken és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nem az, ha csökken a munka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termelé-kenysége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Műszaki fejlődés az, ha az elért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megtakarí-tás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nagyobb. mint a tőkeráfordítással járó költségtöbblet, azaz ha az adott termék-mennyiség előállításához szükséges többlet munkaráfordítást ellensúlyozza a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tőkeráfor-dítás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csökkenése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9" name="Cím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53988"/>
          </a:xfrm>
        </p:spPr>
        <p:txBody>
          <a:bodyPr/>
          <a:lstStyle/>
          <a:p>
            <a:endParaRPr lang="hu-HU" altLang="hu-HU" sz="140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592931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u-HU" sz="2000" dirty="0" smtClean="0"/>
              <a:t>Eltérések a két felfogás között:</a:t>
            </a:r>
          </a:p>
          <a:p>
            <a:pPr>
              <a:buFont typeface="Arial" charset="0"/>
              <a:buChar char="•"/>
              <a:defRPr/>
            </a:pPr>
            <a:endParaRPr lang="hu-HU" sz="2000" dirty="0" smtClean="0"/>
          </a:p>
          <a:p>
            <a:pPr>
              <a:buFont typeface="Arial" charset="0"/>
              <a:buChar char="•"/>
              <a:defRPr/>
            </a:pPr>
            <a:endParaRPr lang="hu-HU" sz="2000" dirty="0" smtClean="0"/>
          </a:p>
          <a:p>
            <a:pPr>
              <a:buFont typeface="Arial" charset="0"/>
              <a:buChar char="•"/>
              <a:defRPr/>
            </a:pPr>
            <a:endParaRPr lang="hu-HU" sz="2000" dirty="0" smtClean="0"/>
          </a:p>
          <a:p>
            <a:pPr>
              <a:buFont typeface="Arial" charset="0"/>
              <a:buChar char="•"/>
              <a:defRPr/>
            </a:pPr>
            <a:endParaRPr lang="hu-HU" sz="2000" dirty="0" smtClean="0"/>
          </a:p>
          <a:p>
            <a:pPr>
              <a:buFont typeface="Arial" charset="0"/>
              <a:buChar char="•"/>
              <a:defRPr/>
            </a:pPr>
            <a:endParaRPr lang="hu-HU" sz="2000" dirty="0" smtClean="0"/>
          </a:p>
          <a:p>
            <a:pPr>
              <a:buFont typeface="Arial" charset="0"/>
              <a:buChar char="•"/>
              <a:defRPr/>
            </a:pPr>
            <a:endParaRPr lang="hu-HU" sz="800" dirty="0" smtClean="0"/>
          </a:p>
          <a:p>
            <a:pPr>
              <a:buFont typeface="Arial" charset="0"/>
              <a:buNone/>
              <a:defRPr/>
            </a:pPr>
            <a:r>
              <a:rPr lang="hu-HU" sz="2000" i="1" u="sng" dirty="0" smtClean="0"/>
              <a:t>A műszaki fejlődés típusai</a:t>
            </a:r>
            <a:endParaRPr lang="hu-HU" sz="2000" dirty="0" smtClean="0"/>
          </a:p>
          <a:p>
            <a:pPr marL="0" indent="0">
              <a:buFont typeface="Arial" charset="0"/>
              <a:buNone/>
              <a:defRPr/>
            </a:pPr>
            <a:r>
              <a:rPr lang="hu-HU" sz="2000" dirty="0" smtClean="0"/>
              <a:t>A típusokat két kritérium alapján szokták megkülönböztetni: az egyik a tőkeegyüttható. (k = </a:t>
            </a:r>
            <a:r>
              <a:rPr lang="hu-HU" sz="2000" dirty="0" err="1" smtClean="0"/>
              <a:t>K</a:t>
            </a:r>
            <a:r>
              <a:rPr lang="hu-HU" sz="2000" dirty="0" smtClean="0"/>
              <a:t>/Y), a másik a munka technikai felszereltsége (t = K/L):</a:t>
            </a:r>
          </a:p>
          <a:p>
            <a:pPr>
              <a:buFont typeface="Arial" charset="0"/>
              <a:buChar char="•"/>
              <a:defRPr/>
            </a:pPr>
            <a:r>
              <a:rPr lang="hu-HU" sz="2000" dirty="0" smtClean="0"/>
              <a:t>Az </a:t>
            </a:r>
            <a:r>
              <a:rPr lang="hu-HU" sz="2000" b="1" dirty="0" smtClean="0"/>
              <a:t>I. felfogás értelmezéséhez</a:t>
            </a:r>
            <a:r>
              <a:rPr lang="hu-HU" sz="2000" dirty="0" smtClean="0"/>
              <a:t> legyen a</a:t>
            </a:r>
          </a:p>
          <a:p>
            <a:pPr>
              <a:buFont typeface="Arial" charset="0"/>
              <a:buChar char="•"/>
              <a:defRPr/>
            </a:pPr>
            <a:r>
              <a:rPr lang="hu-HU" sz="2000" dirty="0" smtClean="0"/>
              <a:t> </a:t>
            </a:r>
            <a:r>
              <a:rPr lang="hu-HU" sz="2000" u="sng" dirty="0" smtClean="0"/>
              <a:t>tőke részesedése</a:t>
            </a:r>
            <a:r>
              <a:rPr lang="hu-HU" sz="2000" dirty="0" smtClean="0"/>
              <a:t> (a profit) a nemzeti jövedelemben:</a:t>
            </a:r>
          </a:p>
          <a:p>
            <a:pPr>
              <a:buFont typeface="Arial" charset="0"/>
              <a:buChar char="•"/>
              <a:defRPr/>
            </a:pPr>
            <a:endParaRPr lang="hu-HU" sz="2000" dirty="0" smtClean="0"/>
          </a:p>
          <a:p>
            <a:pPr>
              <a:buFont typeface="Arial" charset="0"/>
              <a:buChar char="•"/>
              <a:defRPr/>
            </a:pPr>
            <a:r>
              <a:rPr lang="hu-HU" sz="2000" dirty="0" smtClean="0"/>
              <a:t>vagyis a kamatláb és a tőkeegyüttható szorzata és így a </a:t>
            </a:r>
            <a:r>
              <a:rPr lang="hu-HU" sz="2000" u="sng" dirty="0" smtClean="0"/>
              <a:t>munka részesedése</a:t>
            </a:r>
            <a:r>
              <a:rPr lang="hu-HU" sz="2000" dirty="0" smtClean="0"/>
              <a:t> a nemzeti jövedelemben:</a:t>
            </a:r>
          </a:p>
          <a:p>
            <a:pPr>
              <a:buFont typeface="Arial" charset="0"/>
              <a:buChar char="•"/>
              <a:defRPr/>
            </a:pPr>
            <a:endParaRPr lang="hu-HU" sz="2000" dirty="0" smtClean="0"/>
          </a:p>
          <a:p>
            <a:pPr>
              <a:buFont typeface="Arial" charset="0"/>
              <a:buChar char="•"/>
              <a:defRPr/>
            </a:pPr>
            <a:r>
              <a:rPr lang="hu-HU" sz="2000" dirty="0" smtClean="0"/>
              <a:t>vagyis az átlagbér és a munka termelékenység </a:t>
            </a:r>
            <a:r>
              <a:rPr lang="hu-HU" sz="2000" dirty="0" err="1" smtClean="0"/>
              <a:t>reciprokának</a:t>
            </a:r>
            <a:r>
              <a:rPr lang="hu-HU" sz="2000" dirty="0" smtClean="0"/>
              <a:t> szorzata.</a:t>
            </a:r>
            <a:endParaRPr lang="hu-HU" sz="2000" dirty="0"/>
          </a:p>
        </p:txBody>
      </p:sp>
      <p:sp>
        <p:nvSpPr>
          <p:cNvPr id="10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677025" y="4071938"/>
          <a:ext cx="15779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054080" imgH="431640" progId="Equation.3">
                  <p:embed/>
                </p:oleObj>
              </mc:Choice>
              <mc:Fallback>
                <p:oleObj name="Equation" r:id="rId3" imgW="10540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4071938"/>
                        <a:ext cx="157797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57625" y="5286375"/>
          <a:ext cx="16652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1130300" imgH="431800" progId="Equation.3">
                  <p:embed/>
                </p:oleObj>
              </mc:Choice>
              <mc:Fallback>
                <p:oleObj name="Equation" r:id="rId5" imgW="1130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5286375"/>
                        <a:ext cx="166528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r>
              <a:rPr lang="hu-HU" altLang="hu-HU" sz="3200" smtClean="0"/>
              <a:t>Az </a:t>
            </a:r>
            <a:r>
              <a:rPr lang="hu-HU" altLang="hu-HU" sz="3200" b="1" smtClean="0"/>
              <a:t>I. felfogás értelmezése</a:t>
            </a:r>
            <a:endParaRPr lang="hu-HU" altLang="hu-HU" sz="3200" smtClean="0"/>
          </a:p>
        </p:txBody>
      </p:sp>
      <p:sp>
        <p:nvSpPr>
          <p:cNvPr id="20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67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6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69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7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71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7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73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74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75" name="Tartalom helye 32"/>
          <p:cNvSpPr>
            <a:spLocks noGrp="1"/>
          </p:cNvSpPr>
          <p:nvPr>
            <p:ph idx="1"/>
          </p:nvPr>
        </p:nvSpPr>
        <p:spPr>
          <a:xfrm>
            <a:off x="457200" y="5214938"/>
            <a:ext cx="8229600" cy="1000125"/>
          </a:xfrm>
        </p:spPr>
        <p:txBody>
          <a:bodyPr/>
          <a:lstStyle/>
          <a:p>
            <a:r>
              <a:rPr lang="hu-HU" altLang="hu-HU" sz="2000" smtClean="0"/>
              <a:t>A tőkeegyüttható alakulása alapján Harrod definiálta először ezeket a fogalmakat.</a:t>
            </a:r>
          </a:p>
        </p:txBody>
      </p:sp>
      <p:graphicFrame>
        <p:nvGraphicFramePr>
          <p:cNvPr id="34" name="Tartalom helye 3"/>
          <p:cNvGraphicFramePr>
            <a:graphicFrameLocks/>
          </p:cNvGraphicFramePr>
          <p:nvPr/>
        </p:nvGraphicFramePr>
        <p:xfrm>
          <a:off x="214313" y="928688"/>
          <a:ext cx="8786813" cy="4211927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tőkeegyüttható szerint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munka technikai felszereltsége szerint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 változatlan kamatláb mellett a tőke részesedése a nemzeti jövedelemben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 változatlan kamatláb mellett a technikai felszereltség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1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tőke-igényes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nő, a munka részesedése csökken: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519238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azaz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nő: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04975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azaz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1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tőke-megta-karító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csökken, a munka részesedése nő: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519238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azaz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csökken: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04975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azaz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1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semleges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 változik: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519238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azaz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 változik: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04975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azaz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1457325" y="2143125"/>
          <a:ext cx="12715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3" imgW="609336" imgH="380835" progId="Equation.3">
                  <p:embed/>
                </p:oleObj>
              </mc:Choice>
              <mc:Fallback>
                <p:oleObj name="Equation" r:id="rId3" imgW="609336" imgH="38083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143125"/>
                        <a:ext cx="1271588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357563" y="2000250"/>
          <a:ext cx="9286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5" imgW="419100" imgH="419100" progId="Equation.3">
                  <p:embed/>
                </p:oleObj>
              </mc:Choice>
              <mc:Fallback>
                <p:oleObj name="Equation" r:id="rId5" imgW="4191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000250"/>
                        <a:ext cx="92868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5226050" y="2143125"/>
          <a:ext cx="13462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7" imgW="622300" imgH="368300" progId="Equation.3">
                  <p:embed/>
                </p:oleObj>
              </mc:Choice>
              <mc:Fallback>
                <p:oleObj name="Equation" r:id="rId7" imgW="6223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2143125"/>
                        <a:ext cx="134620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7286625" y="1928813"/>
          <a:ext cx="85725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9" imgW="406048" imgH="418737" progId="Equation.3">
                  <p:embed/>
                </p:oleObj>
              </mc:Choice>
              <mc:Fallback>
                <p:oleObj name="Equation" r:id="rId9" imgW="406048" imgH="41873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1928813"/>
                        <a:ext cx="857250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57"/>
          <p:cNvGraphicFramePr>
            <a:graphicFrameLocks noChangeAspect="1"/>
          </p:cNvGraphicFramePr>
          <p:nvPr/>
        </p:nvGraphicFramePr>
        <p:xfrm>
          <a:off x="1428750" y="3208338"/>
          <a:ext cx="13573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1" imgW="622300" imgH="368300" progId="Equation.3">
                  <p:embed/>
                </p:oleObj>
              </mc:Choice>
              <mc:Fallback>
                <p:oleObj name="Equation" r:id="rId11" imgW="622300" imgH="3683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208338"/>
                        <a:ext cx="1357313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58"/>
          <p:cNvGraphicFramePr>
            <a:graphicFrameLocks noChangeAspect="1"/>
          </p:cNvGraphicFramePr>
          <p:nvPr/>
        </p:nvGraphicFramePr>
        <p:xfrm>
          <a:off x="3357563" y="3071813"/>
          <a:ext cx="9286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13" imgW="419100" imgH="419100" progId="Equation.3">
                  <p:embed/>
                </p:oleObj>
              </mc:Choice>
              <mc:Fallback>
                <p:oleObj name="Equation" r:id="rId13" imgW="419100" imgH="4191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071813"/>
                        <a:ext cx="928687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59"/>
          <p:cNvGraphicFramePr>
            <a:graphicFrameLocks noChangeAspect="1"/>
          </p:cNvGraphicFramePr>
          <p:nvPr/>
        </p:nvGraphicFramePr>
        <p:xfrm>
          <a:off x="5286375" y="3214688"/>
          <a:ext cx="1346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15" imgW="622300" imgH="368300" progId="Equation.3">
                  <p:embed/>
                </p:oleObj>
              </mc:Choice>
              <mc:Fallback>
                <p:oleObj name="Equation" r:id="rId15" imgW="622300" imgH="3683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3214688"/>
                        <a:ext cx="13462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60"/>
          <p:cNvGraphicFramePr>
            <a:graphicFrameLocks noChangeAspect="1"/>
          </p:cNvGraphicFramePr>
          <p:nvPr/>
        </p:nvGraphicFramePr>
        <p:xfrm>
          <a:off x="7358063" y="3000375"/>
          <a:ext cx="89058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7" imgW="406048" imgH="418737" progId="Equation.3">
                  <p:embed/>
                </p:oleObj>
              </mc:Choice>
              <mc:Fallback>
                <p:oleObj name="Equation" r:id="rId17" imgW="406048" imgH="418737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63" y="3000375"/>
                        <a:ext cx="890587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61"/>
          <p:cNvGraphicFramePr>
            <a:graphicFrameLocks noChangeAspect="1"/>
          </p:cNvGraphicFramePr>
          <p:nvPr/>
        </p:nvGraphicFramePr>
        <p:xfrm>
          <a:off x="1428750" y="4286250"/>
          <a:ext cx="13446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19" imgW="622300" imgH="368300" progId="Equation.3">
                  <p:embed/>
                </p:oleObj>
              </mc:Choice>
              <mc:Fallback>
                <p:oleObj name="Equation" r:id="rId19" imgW="622300" imgH="3683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286250"/>
                        <a:ext cx="134461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62"/>
          <p:cNvGraphicFramePr>
            <a:graphicFrameLocks noChangeAspect="1"/>
          </p:cNvGraphicFramePr>
          <p:nvPr/>
        </p:nvGraphicFramePr>
        <p:xfrm>
          <a:off x="3357563" y="4143375"/>
          <a:ext cx="9286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21" imgW="419100" imgH="419100" progId="Equation.3">
                  <p:embed/>
                </p:oleObj>
              </mc:Choice>
              <mc:Fallback>
                <p:oleObj name="Equation" r:id="rId21" imgW="419100" imgH="4191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4143375"/>
                        <a:ext cx="92868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63"/>
          <p:cNvGraphicFramePr>
            <a:graphicFrameLocks noChangeAspect="1"/>
          </p:cNvGraphicFramePr>
          <p:nvPr/>
        </p:nvGraphicFramePr>
        <p:xfrm>
          <a:off x="5286375" y="4286250"/>
          <a:ext cx="12763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23" imgW="609336" imgH="380835" progId="Equation.3">
                  <p:embed/>
                </p:oleObj>
              </mc:Choice>
              <mc:Fallback>
                <p:oleObj name="Equation" r:id="rId23" imgW="609336" imgH="380835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286250"/>
                        <a:ext cx="127635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64"/>
          <p:cNvGraphicFramePr>
            <a:graphicFrameLocks noChangeAspect="1"/>
          </p:cNvGraphicFramePr>
          <p:nvPr/>
        </p:nvGraphicFramePr>
        <p:xfrm>
          <a:off x="7286625" y="4108450"/>
          <a:ext cx="8572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25" imgW="406048" imgH="418737" progId="Equation.3">
                  <p:embed/>
                </p:oleObj>
              </mc:Choice>
              <mc:Fallback>
                <p:oleObj name="Equation" r:id="rId25" imgW="406048" imgH="418737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4108450"/>
                        <a:ext cx="85725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r>
              <a:rPr lang="hu-HU" altLang="hu-HU" sz="3200" smtClean="0"/>
              <a:t>A </a:t>
            </a:r>
            <a:r>
              <a:rPr lang="hu-HU" altLang="hu-HU" sz="3200" b="1" smtClean="0"/>
              <a:t>II. felfogás értelmezése</a:t>
            </a:r>
            <a:endParaRPr lang="hu-HU" altLang="hu-HU" sz="3200" smtClean="0"/>
          </a:p>
        </p:txBody>
      </p:sp>
      <p:sp>
        <p:nvSpPr>
          <p:cNvPr id="3081" name="Tartalom helye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hu-HU" altLang="hu-HU" sz="1800" smtClean="0"/>
              <a:t>Ennek matematikai megfogalmazása:</a:t>
            </a:r>
          </a:p>
          <a:p>
            <a:endParaRPr lang="hu-HU" altLang="hu-HU" sz="1800" smtClean="0"/>
          </a:p>
          <a:p>
            <a:pPr>
              <a:buFont typeface="Arial" panose="020B0604020202020204" pitchFamily="34" charset="0"/>
              <a:buNone/>
            </a:pPr>
            <a:r>
              <a:rPr lang="hu-HU" altLang="hu-HU" sz="1800" smtClean="0"/>
              <a:t>	ami a költségnövekmény.</a:t>
            </a:r>
          </a:p>
          <a:p>
            <a:endParaRPr lang="hu-HU" altLang="hu-HU" sz="1000" smtClean="0"/>
          </a:p>
          <a:p>
            <a:r>
              <a:rPr lang="hu-HU" altLang="hu-HU" sz="1800" smtClean="0"/>
              <a:t>A termelés munka- és tőkeigénye alapján </a:t>
            </a:r>
            <a:r>
              <a:rPr lang="hu-HU" altLang="hu-HU" sz="1800" i="1" u="sng" smtClean="0"/>
              <a:t>A. E. Ott</a:t>
            </a:r>
            <a:r>
              <a:rPr lang="hu-HU" altLang="hu-HU" sz="1800" smtClean="0"/>
              <a:t> a következő öt típust különbözteti meg:</a:t>
            </a:r>
          </a:p>
          <a:p>
            <a:endParaRPr lang="hu-HU" altLang="hu-HU" sz="1800" smtClean="0"/>
          </a:p>
          <a:p>
            <a:endParaRPr lang="hu-HU" altLang="hu-HU" sz="1800" smtClean="0"/>
          </a:p>
          <a:p>
            <a:endParaRPr lang="hu-HU" altLang="hu-HU" sz="1800" smtClean="0"/>
          </a:p>
          <a:p>
            <a:endParaRPr lang="hu-HU" altLang="hu-HU" sz="1800" smtClean="0"/>
          </a:p>
          <a:p>
            <a:endParaRPr lang="hu-HU" altLang="hu-HU" sz="1800" smtClean="0"/>
          </a:p>
          <a:p>
            <a:endParaRPr lang="hu-HU" altLang="hu-HU" sz="1800" smtClean="0"/>
          </a:p>
          <a:p>
            <a:endParaRPr lang="hu-HU" altLang="hu-HU" sz="1800" smtClean="0"/>
          </a:p>
          <a:p>
            <a:endParaRPr lang="hu-HU" altLang="hu-HU" sz="1800" smtClean="0"/>
          </a:p>
          <a:p>
            <a:endParaRPr lang="hu-HU" altLang="hu-HU" sz="1800" smtClean="0"/>
          </a:p>
          <a:p>
            <a:r>
              <a:rPr lang="hu-HU" altLang="hu-HU" sz="1800" smtClean="0"/>
              <a:t>és még további négy, </a:t>
            </a:r>
            <a:r>
              <a:rPr lang="hu-HU" altLang="hu-HU" sz="1800" b="1" smtClean="0"/>
              <a:t>nem releváns megoldás </a:t>
            </a:r>
            <a:r>
              <a:rPr lang="hu-HU" altLang="hu-HU" sz="1800" smtClean="0"/>
              <a:t>írható fel.</a:t>
            </a:r>
          </a:p>
          <a:p>
            <a:endParaRPr lang="hu-HU" altLang="hu-HU" sz="2000" smtClean="0"/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919663" y="754063"/>
          <a:ext cx="30892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3" imgW="1866600" imgH="406080" progId="Equation.3">
                  <p:embed/>
                </p:oleObj>
              </mc:Choice>
              <mc:Fallback>
                <p:oleObj name="Equation" r:id="rId3" imgW="186660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754063"/>
                        <a:ext cx="308927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500063" y="2714625"/>
          <a:ext cx="7429501" cy="2857500"/>
        </p:xfrm>
        <a:graphic>
          <a:graphicData uri="http://schemas.openxmlformats.org/drawingml/2006/table">
            <a:tbl>
              <a:tblPr/>
              <a:tblGrid>
                <a:gridCol w="35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7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tőke szerint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munka szerint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megtakarító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semleges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semleges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megtakarító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megtakarító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megtakarító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igényes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megtakarító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megtakarító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igényes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2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285875" y="3143250"/>
          <a:ext cx="20716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5" imgW="977900" imgH="279400" progId="Equation.3">
                  <p:embed/>
                </p:oleObj>
              </mc:Choice>
              <mc:Fallback>
                <p:oleObj name="Equation" r:id="rId5" imgW="9779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143250"/>
                        <a:ext cx="207168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1285875" y="3643313"/>
          <a:ext cx="207168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7" imgW="977900" imgH="279400" progId="Equation.3">
                  <p:embed/>
                </p:oleObj>
              </mc:Choice>
              <mc:Fallback>
                <p:oleObj name="Equation" r:id="rId7" imgW="9779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643313"/>
                        <a:ext cx="2071688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1285875" y="4071938"/>
          <a:ext cx="207168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9" imgW="977900" imgH="279400" progId="Equation.3">
                  <p:embed/>
                </p:oleObj>
              </mc:Choice>
              <mc:Fallback>
                <p:oleObj name="Equation" r:id="rId9" imgW="977900" imgH="27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071938"/>
                        <a:ext cx="2071688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078" name="Object 12"/>
          <p:cNvGraphicFramePr>
            <a:graphicFrameLocks noChangeAspect="1"/>
          </p:cNvGraphicFramePr>
          <p:nvPr/>
        </p:nvGraphicFramePr>
        <p:xfrm>
          <a:off x="1285875" y="4572000"/>
          <a:ext cx="20716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11" imgW="977900" imgH="279400" progId="Equation.3">
                  <p:embed/>
                </p:oleObj>
              </mc:Choice>
              <mc:Fallback>
                <p:oleObj name="Equation" r:id="rId11" imgW="977900" imgH="279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572000"/>
                        <a:ext cx="207168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3079" name="Object 14"/>
          <p:cNvGraphicFramePr>
            <a:graphicFrameLocks noChangeAspect="1"/>
          </p:cNvGraphicFramePr>
          <p:nvPr/>
        </p:nvGraphicFramePr>
        <p:xfrm>
          <a:off x="1285875" y="5000625"/>
          <a:ext cx="20716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13" imgW="977900" imgH="279400" progId="Equation.3">
                  <p:embed/>
                </p:oleObj>
              </mc:Choice>
              <mc:Fallback>
                <p:oleObj name="Equation" r:id="rId13" imgW="977900" imgH="279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5000625"/>
                        <a:ext cx="207168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Kép 4" descr="MUSZHAL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143000"/>
            <a:ext cx="884872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hu-HU" altLang="hu-HU" sz="3200" b="1" smtClean="0"/>
              <a:t>Egy harmadik megközelítés</a:t>
            </a:r>
            <a:br>
              <a:rPr lang="hu-HU" altLang="hu-HU" sz="3200" b="1" smtClean="0"/>
            </a:br>
            <a:r>
              <a:rPr lang="hu-HU" altLang="hu-HU" sz="2800" b="1" smtClean="0"/>
              <a:t>az isoquantok elmozdulása alapján</a:t>
            </a:r>
            <a:endParaRPr lang="hu-HU" altLang="hu-HU" sz="2800" smtClean="0"/>
          </a:p>
        </p:txBody>
      </p:sp>
      <p:sp>
        <p:nvSpPr>
          <p:cNvPr id="7172" name="Tartalom helye 2"/>
          <p:cNvSpPr>
            <a:spLocks noGrp="1"/>
          </p:cNvSpPr>
          <p:nvPr>
            <p:ph idx="1"/>
          </p:nvPr>
        </p:nvSpPr>
        <p:spPr>
          <a:xfrm>
            <a:off x="500063" y="3786188"/>
            <a:ext cx="8229600" cy="2482850"/>
          </a:xfrm>
        </p:spPr>
        <p:txBody>
          <a:bodyPr/>
          <a:lstStyle/>
          <a:p>
            <a:r>
              <a:rPr lang="hu-HU" altLang="hu-HU" sz="1800" smtClean="0"/>
              <a:t>ha a munka és a tőke tökéletes helyettesítők, a műszaki fejlődés típusai megkülönböztethetőek az azonos nagyságú termelést eredményező munka- és tőkekombinációkat összekötő K = K(L) isoquantok eltolódása alapján.</a:t>
            </a:r>
          </a:p>
          <a:p>
            <a:r>
              <a:rPr lang="hu-HU" altLang="hu-HU" sz="1800" smtClean="0"/>
              <a:t>Ha a műszaki fejlődés következtében a görbe „párhuzamosan” tolódik el (a. ábra), akkor a fejlődés semleges. A b. ábrán szereplő eltolódást „tőkeigényességtől riasztó”-nak nevezzük , míg a c. ábrán látható eltolódás esetén a tőkeigényes kombinációknál nagyobb a munkaráfordítások csökkenése, ezért ezt a típust „tőkeigényességre ösztönző”-nek.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altLang="hu-HU" smtClean="0"/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hu-HU" altLang="hu-HU" smtClean="0"/>
              <a:t>VÉGE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419</Words>
  <Application>Microsoft Office PowerPoint</Application>
  <PresentationFormat>Diavetítés a képernyőre (4:3 oldalarány)</PresentationFormat>
  <Paragraphs>91</Paragraphs>
  <Slides>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Office-téma</vt:lpstr>
      <vt:lpstr>Microsoft Equation 3.0</vt:lpstr>
      <vt:lpstr>növekedés  és  Műszaki haladás</vt:lpstr>
      <vt:lpstr>A műszaki fejlődés fogalma:</vt:lpstr>
      <vt:lpstr>PowerPoint-bemutató</vt:lpstr>
      <vt:lpstr>Az I. felfogás értelmezése</vt:lpstr>
      <vt:lpstr>A II. felfogás értelmezése</vt:lpstr>
      <vt:lpstr>Egy harmadik megközelítés az isoquantok elmozdulása alapján</vt:lpstr>
      <vt:lpstr>PowerPoint-bemutató</vt:lpstr>
    </vt:vector>
  </TitlesOfParts>
  <Company>WXPEE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Makromodell és pénzügyek</dc:title>
  <dc:creator>MS-USER</dc:creator>
  <cp:lastModifiedBy>kgt</cp:lastModifiedBy>
  <cp:revision>40</cp:revision>
  <dcterms:created xsi:type="dcterms:W3CDTF">2011-02-05T14:04:58Z</dcterms:created>
  <dcterms:modified xsi:type="dcterms:W3CDTF">2017-09-15T15:00:42Z</dcterms:modified>
</cp:coreProperties>
</file>