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8" r:id="rId6"/>
    <p:sldId id="260" r:id="rId7"/>
    <p:sldId id="261" r:id="rId8"/>
    <p:sldId id="276" r:id="rId9"/>
    <p:sldId id="262" r:id="rId10"/>
    <p:sldId id="277" r:id="rId11"/>
    <p:sldId id="263" r:id="rId12"/>
    <p:sldId id="264" r:id="rId13"/>
    <p:sldId id="267" r:id="rId14"/>
    <p:sldId id="268" r:id="rId15"/>
    <p:sldId id="270" r:id="rId16"/>
    <p:sldId id="274" r:id="rId17"/>
    <p:sldId id="271" r:id="rId18"/>
    <p:sldId id="272" r:id="rId19"/>
    <p:sldId id="275" r:id="rId20"/>
    <p:sldId id="281" r:id="rId21"/>
    <p:sldId id="282" r:id="rId22"/>
    <p:sldId id="265" r:id="rId23"/>
    <p:sldId id="266" r:id="rId24"/>
    <p:sldId id="279" r:id="rId25"/>
    <p:sldId id="269" r:id="rId26"/>
    <p:sldId id="280" r:id="rId27"/>
    <p:sldId id="273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69" d="100"/>
          <a:sy n="69" d="100"/>
        </p:scale>
        <p:origin x="14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CBA82-AA53-4CA0-9500-EB113CC2AD4F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8CBF7-64A7-48E2-AEE0-3183AEC7431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9413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CA86-8BF9-4F53-BC85-4D654E93A7EE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56C18-5A1B-4595-A62A-B474F1F1D03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4695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551B-7B4B-4CAC-AA4B-8B50C0063BD6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7DE4B-F28D-4777-A33F-CE90C62AEA0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37440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F561-2D37-4E6A-801C-F6FAE0B32971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4355E-9DB2-44F9-AF54-4D6843E204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8502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852D-55E7-488C-8685-D93EE4C8015A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7179E-E91B-4C97-99DB-8309436C601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450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91FF-1A49-4BA4-8F0A-92FD635F59F1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426C4-A5D3-4D26-8A70-C22731DE12D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180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19A6-EF9D-43A8-86FD-BD09C7F800E7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3E01-2321-46D6-9FA7-B4D16F2294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1243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DEBB-DC5B-425C-96F0-CBA7BD3CACBC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0B8E3-178E-4194-A1CF-1EF5372948A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683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93C4-34A2-4962-8AA7-F3CC091F62D1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8332-3ED4-4E58-872C-BBAE2A5804D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888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15B3-F110-4C51-9FE4-F3E10630077D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67A22-1585-47B1-BCE7-4BBF6604673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28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140B1-6FAC-4850-AA6D-6CD779CB9F5B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DB96-9720-4252-9CEE-03DE9C20664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195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4D18F-CDFA-4440-8D9B-DCEF0304BE97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1DD6F-A8D7-45D5-945D-A830329E8CA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499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8195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A85311-EDF6-4950-8817-FD0222B322D4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9EEB062-0C32-4CA7-AD1A-2D14E921814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b="1" smtClean="0"/>
              <a:t>A Leontief-modell</a:t>
            </a:r>
            <a:endParaRPr lang="hu-HU" altLang="hu-HU" smtClean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12291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928688"/>
            <a:ext cx="8186738" cy="519747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 duálisan megfogalmazott egyenletrendszerben Leontief-mátrix transzponáltja jelenik meg, ami azt mutatja meg, hogy egy adott jószág egységára mekkora hozzáadott érték megtermelését teszi lehetővé adott technológia mellett. A Leontief-inverz transzponáltjának segítségével pedig kiszámítható, hogy adott hozzáadott érték eléréséhez mekkora ár kialakulása szükséges.</a:t>
            </a:r>
          </a:p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Ahhoz, hogy a hozzáadott értékhez ki lehessen számítani a szükséges árrendszert vagy a nettó kibocsátáshoz az összes termelést, fontos, hogy a Leontief-mátrix invertálható legyen. Ezen kívül, ha a Leontief-inverz nem negatív, akkor létezhet csak pozitív árakhoz pozitív hozzáadott érték, és pozitív termeléshez pozitív nettó kibocsátás.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hu-HU" altLang="hu-HU" sz="3200" smtClean="0">
                <a:latin typeface="Arial" panose="020B0604020202020204" pitchFamily="34" charset="0"/>
              </a:rPr>
              <a:t>A Leontief-inverzről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57200" y="1000125"/>
            <a:ext cx="8229600" cy="5286375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Az R mátrix Leontief-inverze létezik és nem negatív, ha </a:t>
            </a:r>
          </a:p>
          <a:p>
            <a:pPr lvl="1" eaLnBrk="1" hangingPunct="1"/>
            <a:r>
              <a:rPr lang="hu-HU" altLang="hu-HU" sz="2000" smtClean="0">
                <a:latin typeface="Arial" panose="020B0604020202020204" pitchFamily="34" charset="0"/>
              </a:rPr>
              <a:t>létezik olyan nem negatív kibocsátási vektor, hogy q &gt; Rq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000" smtClean="0">
                <a:latin typeface="Arial" panose="020B0604020202020204" pitchFamily="34" charset="0"/>
              </a:rPr>
              <a:t>		ezzel egyenértékű állítás, hogy létezik olyan nem negatív 	árrendszer, amely mellett p &gt; pR</a:t>
            </a:r>
          </a:p>
          <a:p>
            <a:pPr lvl="1" eaLnBrk="1" hangingPunct="1"/>
            <a:r>
              <a:rPr lang="hu-HU" altLang="hu-HU" sz="2000" smtClean="0">
                <a:latin typeface="Arial" panose="020B0604020202020204" pitchFamily="34" charset="0"/>
              </a:rPr>
              <a:t>R mátrix végtelen hatványsora konvergens</a:t>
            </a:r>
          </a:p>
          <a:p>
            <a:pPr lvl="1" eaLnBrk="1" hangingPunct="1"/>
            <a:r>
              <a:rPr lang="hu-HU" altLang="hu-HU" sz="2000" smtClean="0">
                <a:latin typeface="Arial" panose="020B0604020202020204" pitchFamily="34" charset="0"/>
              </a:rPr>
              <a:t>R domináns sajátértéke (legnagyobb abszolút értékű sajátértéke) kisebb, mint egy.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fenti három feltétel egyenértékű, ezek egyszerre teljesülnek.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Az első feltétel a gazdasági rendszer </a:t>
            </a:r>
            <a:r>
              <a:rPr lang="hu-HU" altLang="hu-HU" sz="2000" u="sng" smtClean="0">
                <a:latin typeface="Arial" panose="020B0604020202020204" pitchFamily="34" charset="0"/>
              </a:rPr>
              <a:t>produktivitás</a:t>
            </a:r>
            <a:r>
              <a:rPr lang="hu-HU" altLang="hu-HU" sz="2000" smtClean="0">
                <a:latin typeface="Arial" panose="020B0604020202020204" pitchFamily="34" charset="0"/>
              </a:rPr>
              <a:t>át jelenti. Egy rendszer akkor produktív, ha minden szektorban keletkezik hozzáadott érték, és minden szektor realizál profitot. 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Amennyiben bármely két ágazat közötti bármely függőség létét szeretnénk elemezni, akkor az R mátrixból képzett végtelen sorozat összegének elemeit kell vizsgálni, ez azonban megegyezik a Leontief-inverzzel: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000" i="1" smtClean="0">
                <a:latin typeface="Arial" panose="020B0604020202020204" pitchFamily="34" charset="0"/>
              </a:rPr>
              <a:t>	E + R + R</a:t>
            </a:r>
            <a:r>
              <a:rPr lang="hu-HU" altLang="hu-HU" sz="2000" i="1" baseline="30000" smtClean="0">
                <a:latin typeface="Arial" panose="020B0604020202020204" pitchFamily="34" charset="0"/>
              </a:rPr>
              <a:t>2</a:t>
            </a:r>
            <a:r>
              <a:rPr lang="hu-HU" altLang="hu-HU" sz="2000" i="1" smtClean="0">
                <a:latin typeface="Arial" panose="020B0604020202020204" pitchFamily="34" charset="0"/>
              </a:rPr>
              <a:t> + …+ R</a:t>
            </a:r>
            <a:r>
              <a:rPr lang="hu-HU" altLang="hu-HU" sz="2000" i="1" baseline="30000" smtClean="0">
                <a:latin typeface="Arial" panose="020B0604020202020204" pitchFamily="34" charset="0"/>
              </a:rPr>
              <a:t>n </a:t>
            </a:r>
            <a:r>
              <a:rPr lang="hu-HU" altLang="hu-HU" sz="2000" i="1" smtClean="0">
                <a:latin typeface="Arial" panose="020B0604020202020204" pitchFamily="34" charset="0"/>
              </a:rPr>
              <a:t>+…= (E - R)</a:t>
            </a:r>
            <a:r>
              <a:rPr lang="hu-HU" altLang="hu-HU" sz="2000" i="1" baseline="30000" smtClean="0">
                <a:latin typeface="Arial" panose="020B0604020202020204" pitchFamily="34" charset="0"/>
              </a:rPr>
              <a:t> -1</a:t>
            </a:r>
            <a:r>
              <a:rPr lang="hu-HU" altLang="hu-HU" sz="2000" i="1" smtClean="0">
                <a:latin typeface="Arial" panose="020B0604020202020204" pitchFamily="34" charset="0"/>
              </a:rPr>
              <a:t> </a:t>
            </a:r>
            <a:r>
              <a:rPr lang="hu-HU" altLang="hu-HU" sz="2000" smtClean="0">
                <a:latin typeface="Arial" panose="020B0604020202020204" pitchFamily="34" charset="0"/>
              </a:rPr>
              <a:t>	...............		(10)</a:t>
            </a:r>
          </a:p>
          <a:p>
            <a:pPr eaLnBrk="1" hangingPunct="1"/>
            <a:endParaRPr lang="hu-HU" altLang="hu-HU" sz="2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endParaRPr lang="hu-HU" altLang="hu-HU" sz="3200" smtClean="0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másodfokú függőség elemzése szempontjából az R</a:t>
            </a:r>
            <a:r>
              <a:rPr lang="hu-HU" altLang="hu-HU" sz="2000" baseline="30000" smtClean="0">
                <a:latin typeface="Arial" panose="020B0604020202020204" pitchFamily="34" charset="0"/>
              </a:rPr>
              <a:t>2</a:t>
            </a:r>
            <a:r>
              <a:rPr lang="hu-HU" altLang="hu-HU" sz="2000" smtClean="0">
                <a:latin typeface="Arial" panose="020B0604020202020204" pitchFamily="34" charset="0"/>
              </a:rPr>
              <a:t> mátrix elemeinek vizsgálata szükséges, mert ennek elemei mutatják meg, hogy a vizsgált szektorok inputjaihoz milyen erőforrások szükségesek. Ha ennek a mátrixnak egy eleme pozitív, akkor a vizsgált két ágazat között másodfokú függőség figyelhető meg.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folyó ráfordítási mátrix végtelen hatványsora segítségével a szektorok közti kapcsolatokat vizsgálhatjuk meg. Ha R mátrix r</a:t>
            </a:r>
            <a:r>
              <a:rPr lang="hu-HU" altLang="hu-HU" sz="2000" baseline="-25000" smtClean="0">
                <a:latin typeface="Arial" panose="020B0604020202020204" pitchFamily="34" charset="0"/>
              </a:rPr>
              <a:t>ij</a:t>
            </a:r>
            <a:r>
              <a:rPr lang="hu-HU" altLang="hu-HU" sz="2000" smtClean="0">
                <a:latin typeface="Arial" panose="020B0604020202020204" pitchFamily="34" charset="0"/>
              </a:rPr>
              <a:t> eleme pozitív, akkor a j ágazat termelési közvetlenül függ az i ágazat kibocsátásától. </a:t>
            </a:r>
            <a:endParaRPr lang="hu-HU" altLang="hu-HU" sz="2000" smtClean="0"/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(10) szerint a Leontief-inverz bármely elemének pozitivitása azt jelenti, hogy a vizsgált két ágazat között valamilyen fokú függőség biztosan fennáll. Ha egy adott elem nulla, akkor viszont a vizsgált </a:t>
            </a:r>
            <a:r>
              <a:rPr lang="hu-HU" altLang="hu-HU" sz="2000" i="1" smtClean="0">
                <a:latin typeface="Arial" panose="020B0604020202020204" pitchFamily="34" charset="0"/>
              </a:rPr>
              <a:t>j</a:t>
            </a:r>
            <a:r>
              <a:rPr lang="hu-HU" altLang="hu-HU" sz="2000" smtClean="0">
                <a:latin typeface="Arial" panose="020B0604020202020204" pitchFamily="34" charset="0"/>
              </a:rPr>
              <a:t> ágazat teljesen független az </a:t>
            </a:r>
            <a:r>
              <a:rPr lang="hu-HU" altLang="hu-HU" sz="2000" i="1" smtClean="0">
                <a:latin typeface="Arial" panose="020B0604020202020204" pitchFamily="34" charset="0"/>
              </a:rPr>
              <a:t>i</a:t>
            </a:r>
            <a:r>
              <a:rPr lang="hu-HU" altLang="hu-HU" sz="2000" smtClean="0">
                <a:latin typeface="Arial" panose="020B0604020202020204" pitchFamily="34" charset="0"/>
              </a:rPr>
              <a:t> termelésétől.</a:t>
            </a:r>
            <a:r>
              <a:rPr lang="hu-HU" altLang="hu-H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hu-HU" altLang="hu-HU" sz="3200" smtClean="0"/>
              <a:t>Eredeti, Leontief-féle mintapélda</a:t>
            </a:r>
          </a:p>
        </p:txBody>
      </p:sp>
      <p:sp>
        <p:nvSpPr>
          <p:cNvPr id="7172" name="Tartalom helye 4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500688"/>
          </a:xfrm>
        </p:spPr>
        <p:txBody>
          <a:bodyPr/>
          <a:lstStyle/>
          <a:p>
            <a:pPr eaLnBrk="1" hangingPunct="1"/>
            <a:r>
              <a:rPr lang="hu-HU" altLang="hu-HU" sz="2000" smtClean="0"/>
              <a:t>zárt gazdaság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lvl="3" eaLnBrk="1" hangingPunct="1"/>
            <a:endParaRPr lang="hu-HU" altLang="hu-HU" sz="1400" smtClean="0"/>
          </a:p>
          <a:p>
            <a:pPr lvl="3" eaLnBrk="1" hangingPunct="1"/>
            <a:r>
              <a:rPr lang="hu-HU" altLang="hu-HU" smtClean="0"/>
              <a:t>a gazdaság </a:t>
            </a:r>
            <a:r>
              <a:rPr lang="hu-HU" altLang="hu-HU" i="1" u="sng" smtClean="0"/>
              <a:t>szerkezeti mátrix</a:t>
            </a:r>
            <a:r>
              <a:rPr lang="hu-HU" altLang="hu-HU" i="1" smtClean="0"/>
              <a:t>a:</a:t>
            </a:r>
            <a:endParaRPr lang="hu-HU" altLang="hu-HU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endParaRPr lang="hu-HU" altLang="hu-HU" sz="1800" smtClean="0"/>
          </a:p>
          <a:p>
            <a:pPr eaLnBrk="1" hangingPunct="1"/>
            <a:r>
              <a:rPr lang="hu-HU" altLang="hu-HU" sz="1800" smtClean="0"/>
              <a:t>a valóságban értékben (pénzben) készítik, ezért reálértékkel kell számolni!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428625" y="1214438"/>
          <a:ext cx="8143875" cy="1730374"/>
        </p:xfrm>
        <a:graphic>
          <a:graphicData uri="http://schemas.openxmlformats.org/drawingml/2006/table">
            <a:tbl>
              <a:tblPr/>
              <a:tblGrid>
                <a:gridCol w="121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4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61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Fogyasztó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ágazat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ágazat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ágazat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Teljes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Termelő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mezőgazdaság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ipar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háztartás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kibocsátás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vállalati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ágazat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zsák gabona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szektor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ágazat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m vászon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házt-i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szektor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ágazat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ó munka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85813" y="3143250"/>
          <a:ext cx="8699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3" imgW="520560" imgH="469800" progId="Equation.3">
                  <p:embed/>
                </p:oleObj>
              </mc:Choice>
              <mc:Fallback>
                <p:oleObj name="Equation" r:id="rId3" imgW="52056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143250"/>
                        <a:ext cx="8699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785813" y="4000500"/>
          <a:ext cx="6500812" cy="1857375"/>
        </p:xfrm>
        <a:graphic>
          <a:graphicData uri="http://schemas.openxmlformats.org/drawingml/2006/table">
            <a:tbl>
              <a:tblPr/>
              <a:tblGrid>
                <a:gridCol w="207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Fogyasztó: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ágazat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ágazat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ágazat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Termelő: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mezőgazdaság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ipar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háztartás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ágazat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0,183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ágazat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0,100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ágazat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3,60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0,133</a:t>
                      </a:r>
                    </a:p>
                  </a:txBody>
                  <a:tcPr marL="45085" marR="450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hu-HU" altLang="hu-HU" smtClean="0"/>
              <a:t>a számítás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 Leontief mátrix: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z="2000" smtClean="0"/>
          </a:p>
          <a:p>
            <a:pPr eaLnBrk="1" hangingPunct="1"/>
            <a:r>
              <a:rPr lang="hu-HU" altLang="hu-HU" sz="2400" smtClean="0"/>
              <a:t>és inverze:</a:t>
            </a:r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r>
              <a:rPr lang="hu-HU" altLang="hu-HU" sz="2400" smtClean="0"/>
              <a:t>megadja, hogy az x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(mezőgazdaság) és x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(ipar) milyen összetételű kibocsátása felelne meg a „külső” háztartás, mint végső fogyasztó részére: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x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= 1,4570.v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+ 0,6623.v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= 1,4570×55 + 0,6623×30= 100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x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= 0,2318.v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+ 1,2417.v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= 0,2318×55 + 1,2417×30=   50</a:t>
            </a:r>
            <a:endParaRPr lang="hu-HU" altLang="hu-HU" sz="2400" baseline="-250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357313" y="1643063"/>
          <a:ext cx="5429251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u="none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hu-HU" sz="2000" u="none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(1 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0,25)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0,12)</a:t>
                      </a: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357313" y="3071813"/>
          <a:ext cx="5524499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hu-HU" sz="2000" b="1" u="none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2000" b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hu-H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u-HU" sz="2000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hu-HU" sz="20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1,4570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0,6623</a:t>
                      </a: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0,2318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1,2417</a:t>
                      </a: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 v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és v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végső fogyasztás létezésének feltétele, hogy a Leontief-inverz szemipozitív legyen, azaz b</a:t>
            </a:r>
            <a:r>
              <a:rPr lang="hu-HU" altLang="hu-HU" sz="2400" baseline="-25000" smtClean="0"/>
              <a:t>ij</a:t>
            </a:r>
            <a:r>
              <a:rPr lang="hu-HU" altLang="hu-HU" sz="2400" smtClean="0"/>
              <a:t> </a:t>
            </a:r>
            <a:r>
              <a:rPr lang="hu-HU" altLang="hu-HU" sz="2400" smtClean="0">
                <a:sym typeface="Symbol" panose="05050102010706020507" pitchFamily="18" charset="2"/>
              </a:rPr>
              <a:t></a:t>
            </a:r>
            <a:r>
              <a:rPr lang="hu-HU" altLang="hu-HU" sz="2400" smtClean="0"/>
              <a:t> 0, </a:t>
            </a:r>
            <a:r>
              <a:rPr lang="hu-HU" altLang="hu-HU" sz="2400" smtClean="0">
                <a:sym typeface="Symbol" panose="05050102010706020507" pitchFamily="18" charset="2"/>
              </a:rPr>
              <a:t></a:t>
            </a:r>
            <a:r>
              <a:rPr lang="hu-HU" altLang="hu-HU" sz="2400" smtClean="0"/>
              <a:t>i,j-re. A szemipozitívitás elégséges feltétele, hogy a gazdaság szerkezeti mátrixának egyetlen oszlopösszege se legyen nagyobb 1-nél és legalább egy oszlop összege kisebb legyen 1-nél.</a:t>
            </a:r>
          </a:p>
          <a:p>
            <a:pPr eaLnBrk="1" hangingPunct="1"/>
            <a:r>
              <a:rPr lang="hu-HU" altLang="hu-HU" sz="2400" i="1" smtClean="0"/>
              <a:t>A fenti feltételt kielégíteni nem tudó nemzetgazdaság képtelen önmaga fenntartására, mivel az összes ágazat összevont szükségletei meghaladják a teljes termelés lehetőségét</a:t>
            </a:r>
            <a:r>
              <a:rPr lang="hu-HU" altLang="hu-HU" sz="2400" smtClean="0"/>
              <a:t>. Amikor a szerkezeti mátrixot az értékekből vezetik le, a legtöbb esetben a feltételek teljesülnek.</a:t>
            </a:r>
          </a:p>
          <a:p>
            <a:pPr eaLnBrk="1" hangingPunct="1"/>
            <a:endParaRPr lang="hu-HU" alt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hu-HU" altLang="hu-HU" sz="3200" b="1" smtClean="0"/>
              <a:t>Árak az input-output rendszerben</a:t>
            </a:r>
            <a:endParaRPr lang="hu-HU" altLang="hu-HU" sz="320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(</a:t>
            </a:r>
            <a:r>
              <a:rPr lang="hu-HU" altLang="hu-HU" sz="2400" b="1" smtClean="0"/>
              <a:t>E</a:t>
            </a:r>
            <a:r>
              <a:rPr lang="hu-HU" altLang="hu-HU" sz="2400" smtClean="0"/>
              <a:t> </a:t>
            </a:r>
            <a:r>
              <a:rPr lang="hu-HU" altLang="hu-HU" sz="2400" smtClean="0">
                <a:sym typeface="Symbol" panose="05050102010706020507" pitchFamily="18" charset="2"/>
              </a:rPr>
              <a:t></a:t>
            </a:r>
            <a:r>
              <a:rPr lang="hu-HU" altLang="hu-HU" sz="2400" smtClean="0"/>
              <a:t> </a:t>
            </a:r>
            <a:r>
              <a:rPr lang="hu-HU" altLang="hu-HU" sz="2400" b="1" smtClean="0"/>
              <a:t>R</a:t>
            </a:r>
            <a:r>
              <a:rPr lang="hu-HU" altLang="hu-HU" sz="2400" baseline="30000" smtClean="0"/>
              <a:t>T</a:t>
            </a:r>
            <a:r>
              <a:rPr lang="hu-HU" altLang="hu-HU" sz="2400" smtClean="0"/>
              <a:t>).</a:t>
            </a:r>
            <a:r>
              <a:rPr lang="hu-HU" altLang="hu-HU" sz="2400" b="1" smtClean="0"/>
              <a:t>p</a:t>
            </a:r>
            <a:r>
              <a:rPr lang="hu-HU" altLang="hu-HU" sz="2400" smtClean="0"/>
              <a:t> = </a:t>
            </a:r>
            <a:r>
              <a:rPr lang="hu-HU" altLang="hu-HU" sz="2400" b="1" smtClean="0"/>
              <a:t>h</a:t>
            </a:r>
            <a:endParaRPr lang="hu-HU" altLang="hu-HU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b="1" smtClean="0"/>
              <a:t>	p</a:t>
            </a:r>
            <a:r>
              <a:rPr lang="hu-HU" altLang="hu-HU" sz="2400" smtClean="0"/>
              <a:t> = (</a:t>
            </a:r>
            <a:r>
              <a:rPr lang="hu-HU" altLang="hu-HU" sz="2400" b="1" smtClean="0"/>
              <a:t>E</a:t>
            </a:r>
            <a:r>
              <a:rPr lang="hu-HU" altLang="hu-HU" sz="2400" smtClean="0"/>
              <a:t> </a:t>
            </a:r>
            <a:r>
              <a:rPr lang="hu-HU" altLang="hu-HU" sz="2400" smtClean="0">
                <a:sym typeface="Symbol" panose="05050102010706020507" pitchFamily="18" charset="2"/>
              </a:rPr>
              <a:t></a:t>
            </a:r>
            <a:r>
              <a:rPr lang="hu-HU" altLang="hu-HU" sz="2400" smtClean="0"/>
              <a:t> </a:t>
            </a:r>
            <a:r>
              <a:rPr lang="hu-HU" altLang="hu-HU" sz="2400" b="1" smtClean="0"/>
              <a:t>R</a:t>
            </a:r>
            <a:r>
              <a:rPr lang="hu-HU" altLang="hu-HU" sz="2400" baseline="30000" smtClean="0"/>
              <a:t>T</a:t>
            </a:r>
            <a:r>
              <a:rPr lang="hu-HU" altLang="hu-HU" sz="2400" smtClean="0"/>
              <a:t>)</a:t>
            </a:r>
            <a:r>
              <a:rPr lang="hu-HU" altLang="hu-HU" sz="2400" baseline="30000" smtClean="0">
                <a:sym typeface="Symbol" panose="05050102010706020507" pitchFamily="18" charset="2"/>
              </a:rPr>
              <a:t></a:t>
            </a:r>
            <a:r>
              <a:rPr lang="hu-HU" altLang="hu-HU" sz="2400" baseline="30000" smtClean="0"/>
              <a:t>1</a:t>
            </a:r>
            <a:r>
              <a:rPr lang="hu-HU" altLang="hu-HU" sz="2400" smtClean="0"/>
              <a:t>.</a:t>
            </a:r>
            <a:r>
              <a:rPr lang="hu-HU" altLang="hu-HU" sz="2400" b="1" smtClean="0"/>
              <a:t>h</a:t>
            </a:r>
            <a:endParaRPr lang="hu-HU" altLang="hu-HU" sz="2400" smtClean="0"/>
          </a:p>
          <a:p>
            <a:pPr eaLnBrk="1" hangingPunct="1"/>
            <a:r>
              <a:rPr lang="hu-HU" altLang="hu-HU" sz="2400" smtClean="0"/>
              <a:t>p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= 1,4570.h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+ 0, 2318.h</a:t>
            </a:r>
            <a:r>
              <a:rPr lang="hu-HU" altLang="hu-HU" sz="2400" baseline="-25000" smtClean="0"/>
              <a:t>2</a:t>
            </a:r>
            <a:endParaRPr lang="hu-HU" altLang="hu-HU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p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= 0,6623.h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+ 1,2417.h</a:t>
            </a:r>
            <a:r>
              <a:rPr lang="hu-HU" altLang="hu-HU" sz="2400" baseline="-25000" smtClean="0"/>
              <a:t>2</a:t>
            </a:r>
            <a:endParaRPr lang="hu-HU" altLang="hu-HU" sz="2400" smtClean="0"/>
          </a:p>
          <a:p>
            <a:pPr eaLnBrk="1" hangingPunct="1"/>
            <a:r>
              <a:rPr lang="hu-HU" altLang="hu-HU" sz="2400" smtClean="0"/>
              <a:t>Mivel a mezőgazdaság egységtermékére eső munkafelhaszná-lás (tényezőköltség) h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=0,8 mó, az iparéra h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=3,6 mó volt, ezt behelyettesítve kapjuk, hogy p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= 2 $, p</a:t>
            </a:r>
            <a:r>
              <a:rPr lang="hu-HU" altLang="hu-HU" sz="2400" baseline="-25000" smtClean="0"/>
              <a:t>2</a:t>
            </a:r>
            <a:r>
              <a:rPr lang="hu-HU" altLang="hu-HU" sz="2400" smtClean="0"/>
              <a:t> = 5 $. </a:t>
            </a:r>
          </a:p>
          <a:p>
            <a:pPr eaLnBrk="1" hangingPunct="1"/>
            <a:r>
              <a:rPr lang="hu-HU" altLang="hu-HU" sz="2400" u="sng" smtClean="0"/>
              <a:t>Ez az eredmény csak akkor kapható meg, ha az ÁKM-ben fizi-kai egységekben szerepelnek a ráfordítások és a kibocsátások</a:t>
            </a:r>
            <a:r>
              <a:rPr lang="hu-HU" altLang="hu-HU" sz="2400" smtClean="0"/>
              <a:t> (a fizikai mértékegységekben történő számoláshoz legalább két, eltérő időpontban készített ÁKM szükséges).</a:t>
            </a:r>
          </a:p>
          <a:p>
            <a:pPr eaLnBrk="1" hangingPunct="1"/>
            <a:endParaRPr lang="hu-HU" alt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hu-HU" altLang="hu-HU" sz="3200" smtClean="0"/>
              <a:t>Ny</a:t>
            </a:r>
            <a:r>
              <a:rPr lang="hu-HU" altLang="hu-HU" sz="3200" smtClean="0">
                <a:latin typeface="Times New Roman" panose="02020603050405020304" pitchFamily="18" charset="0"/>
              </a:rPr>
              <a:t>i</a:t>
            </a:r>
            <a:r>
              <a:rPr lang="hu-HU" altLang="hu-HU" sz="3200" smtClean="0"/>
              <a:t>tott gazdaság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Az export-import bevezetése: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A teljes végső kereslet új oszlopa a következő lesz: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			v</a:t>
            </a:r>
            <a:r>
              <a:rPr lang="hu-HU" altLang="hu-HU" sz="2400" baseline="-25000" smtClean="0"/>
              <a:t>i</a:t>
            </a:r>
            <a:r>
              <a:rPr lang="hu-HU" altLang="hu-HU" sz="2400" smtClean="0"/>
              <a:t> = x</a:t>
            </a:r>
            <a:r>
              <a:rPr lang="hu-HU" altLang="hu-HU" sz="2400" baseline="-25000" smtClean="0"/>
              <a:t>i,n+1</a:t>
            </a:r>
            <a:r>
              <a:rPr lang="hu-HU" altLang="hu-HU" sz="2400" smtClean="0"/>
              <a:t> + e</a:t>
            </a:r>
            <a:r>
              <a:rPr lang="hu-HU" altLang="hu-HU" sz="2400" baseline="-25000" smtClean="0"/>
              <a:t>i</a:t>
            </a:r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baseline="-25000" smtClean="0"/>
          </a:p>
          <a:p>
            <a:pPr eaLnBrk="1" hangingPunct="1"/>
            <a:endParaRPr lang="hu-HU" altLang="hu-HU" sz="2400" smtClean="0"/>
          </a:p>
          <a:p>
            <a:pPr eaLnBrk="1" hangingPunct="1"/>
            <a:endParaRPr lang="hu-HU" altLang="hu-HU" sz="240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75" y="2500313"/>
          <a:ext cx="7667625" cy="2228850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végső kereslet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Fogyasztó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ágazat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ágazat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ágazat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(+) v.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teljes vég-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teljes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Termelő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mezőgazd.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ipar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háztartás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(</a:t>
                      </a: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ső kereslet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kibocsátás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ágazat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19,04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22,12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(55)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20)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76,16 zsák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ágazat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10,66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6,64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(30)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(+8)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55,30 m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ágazat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60,93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199,07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(40)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ó</a:t>
                      </a:r>
                    </a:p>
                  </a:txBody>
                  <a:tcPr marL="45085" marR="450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 gazdaság teljes munkaszükséglete változatlan maradt, mivel a 20 zsák importált gabona munkatartalma megegyezett a 8 m exportált szövetével.</a:t>
            </a:r>
          </a:p>
          <a:p>
            <a:pPr eaLnBrk="1" hangingPunct="1"/>
            <a:r>
              <a:rPr lang="hu-HU" altLang="hu-HU" sz="2400" smtClean="0"/>
              <a:t>egy x</a:t>
            </a:r>
            <a:r>
              <a:rPr lang="hu-HU" altLang="hu-HU" sz="2400" baseline="-25000" smtClean="0"/>
              <a:t>i</a:t>
            </a:r>
            <a:r>
              <a:rPr lang="hu-HU" altLang="hu-HU" sz="2400" smtClean="0"/>
              <a:t> jószág importjának növekedése csökkenti az ágazat kibocsátását, ami kihat a többi jószág kibocsátására is, csökkentve azokat. </a:t>
            </a:r>
          </a:p>
          <a:p>
            <a:pPr eaLnBrk="1" hangingPunct="1"/>
            <a:r>
              <a:rPr lang="hu-HU" altLang="hu-HU" sz="2400" smtClean="0"/>
              <a:t>Valamilyen ponton az x</a:t>
            </a:r>
            <a:r>
              <a:rPr lang="hu-HU" altLang="hu-HU" sz="2400" baseline="-25000" smtClean="0"/>
              <a:t>i</a:t>
            </a:r>
            <a:r>
              <a:rPr lang="hu-HU" altLang="hu-HU" sz="2400" smtClean="0"/>
              <a:t> kibocsátás zérussá válik, azaz ezen jószág teljes közvetlen és közvetett keresletét importból fedezik. Az ilyen jószágot „versenyen kivüli”-nek nevezzük, különösen akkor, ha a keresletük nagymértékű növekedése sem váltja ki hazai előállításukat (kávé, különféle ásványok, stb.). Ezen jószágok teljes hazai keresletének kiszámítási módja megegyezik a munka iránti kereslet számításával.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ÁKM – Ágazati Kapcsolatok Mérlege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 fentiek alapján elkészíthető egy vállalat, egy iparág, egy régió vagy egy teljes gazdaság ÁKM-je</a:t>
            </a:r>
          </a:p>
          <a:p>
            <a:pPr eaLnBrk="1" hangingPunct="1"/>
            <a:r>
              <a:rPr lang="hu-HU" altLang="hu-HU" sz="2400" smtClean="0"/>
              <a:t>Az ÁKM ismerete sokban segítheti a tervezési munkát, mivel pl. a technológiai együtthatók megmutatják egy soktermékes vállalatnál, hogy az egyik termék előállításához mennyi más termékre, illetve kívülről beszerzett termékre (importra) van szükség.</a:t>
            </a:r>
          </a:p>
          <a:p>
            <a:pPr eaLnBrk="1" hangingPunct="1"/>
            <a:r>
              <a:rPr lang="hu-HU" altLang="hu-HU" sz="2400" smtClean="0"/>
              <a:t>De meghatározható vele a termékárak ismeretében az egyes termékek tényleges hozzáadott értéke (profitabilitása), vagy a munkaráfordítás ismeretében a belső , vállalati termékárak.</a:t>
            </a:r>
          </a:p>
          <a:p>
            <a:pPr eaLnBrk="1" hangingPunct="1"/>
            <a:r>
              <a:rPr lang="hu-HU" altLang="hu-HU" sz="2400" smtClean="0"/>
              <a:t>és még nagyon sok minden ...</a:t>
            </a:r>
          </a:p>
          <a:p>
            <a:pPr eaLnBrk="1" hangingPunct="1"/>
            <a:endParaRPr lang="hu-HU" alt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smtClean="0"/>
              <a:t>Az input-output modell </a:t>
            </a:r>
            <a:endParaRPr lang="hu-HU" altLang="hu-HU" smtClean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 walrasi egyensúlyra és  a lineáris algebrára alapoz</a:t>
            </a:r>
          </a:p>
          <a:p>
            <a:pPr eaLnBrk="1" hangingPunct="1"/>
            <a:r>
              <a:rPr lang="hu-HU" altLang="hu-HU" sz="2400" smtClean="0"/>
              <a:t>egyszerű statisztikai adatokból egy több szektoros gazdaság szektorok közti termék és jövedelem-áramlási adatainak elemzése és tervezése  végezhető el segítségével</a:t>
            </a:r>
          </a:p>
          <a:p>
            <a:pPr eaLnBrk="1" hangingPunct="1"/>
            <a:r>
              <a:rPr lang="hu-HU" altLang="hu-HU" sz="2400" smtClean="0"/>
              <a:t>alkalmas gazdasági egységek termelési folyamatainak elemzésére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- ország (szoc. tervezés 21, EU tervezés 60 szektorral)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- régió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- több termékes vállalat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	esetében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428625"/>
          </a:xfrm>
        </p:spPr>
        <p:txBody>
          <a:bodyPr/>
          <a:lstStyle/>
          <a:p>
            <a:r>
              <a:rPr lang="hu-HU" altLang="hu-HU" sz="3600" smtClean="0"/>
              <a:t>Á</a:t>
            </a:r>
            <a:r>
              <a:rPr lang="hu-HU" altLang="hu-HU" sz="2400" smtClean="0"/>
              <a:t>gazati </a:t>
            </a:r>
            <a:r>
              <a:rPr lang="hu-HU" altLang="hu-HU" sz="3600" smtClean="0"/>
              <a:t>K</a:t>
            </a:r>
            <a:r>
              <a:rPr lang="hu-HU" altLang="hu-HU" sz="2400" smtClean="0"/>
              <a:t>apcsolatok </a:t>
            </a:r>
            <a:r>
              <a:rPr lang="hu-HU" altLang="hu-HU" sz="3600" smtClean="0"/>
              <a:t>M</a:t>
            </a:r>
            <a:r>
              <a:rPr lang="hu-HU" altLang="hu-HU" sz="2400" smtClean="0"/>
              <a:t>érlege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214313" y="642938"/>
          <a:ext cx="4643437" cy="4752973"/>
        </p:xfrm>
        <a:graphic>
          <a:graphicData uri="http://schemas.openxmlformats.org/drawingml/2006/table">
            <a:tbl>
              <a:tblPr/>
              <a:tblGrid>
                <a:gridCol w="23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1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latin typeface="Times New Roman"/>
                          <a:ea typeface="Times New Roman"/>
                        </a:rPr>
                        <a:t>1        </a:t>
                      </a:r>
                      <a:r>
                        <a:rPr lang="hu-HU" sz="1000" baseline="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hu-HU" sz="1000" dirty="0" smtClean="0">
                          <a:latin typeface="Times New Roman"/>
                          <a:ea typeface="Times New Roman"/>
                        </a:rPr>
                        <a:t>                </a:t>
                      </a:r>
                      <a:r>
                        <a:rPr lang="hu-HU" sz="1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 . </a:t>
                      </a:r>
                      <a:r>
                        <a:rPr lang="hu-HU" sz="1000" b="1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hu-HU" sz="1000" dirty="0" smtClean="0">
                          <a:latin typeface="Times New Roman"/>
                          <a:ea typeface="Times New Roman"/>
                        </a:rPr>
                        <a:t>                                 </a:t>
                      </a: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1      </a:t>
                      </a:r>
                      <a:r>
                        <a:rPr lang="hu-HU" sz="1000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hu-HU" sz="1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 . . </a:t>
                      </a: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               v</a:t>
                      </a: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hu-HU" sz="14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hu-HU" sz="14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hu-HU" sz="14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1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Times New Roman"/>
                          <a:ea typeface="Times New Roman"/>
                        </a:rPr>
                        <a:t>H</a:t>
                      </a:r>
                      <a:endParaRPr lang="hu-HU" sz="14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42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1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</a:rPr>
                        <a:t>m</a:t>
                      </a: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1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7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7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7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38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hu-HU" sz="14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12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1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hu-HU" sz="1000" dirty="0"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endParaRPr lang="hu-HU" sz="10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hu-HU" sz="800" dirty="0">
                        <a:latin typeface="Times New Roman"/>
                        <a:ea typeface="Times New Roman"/>
                      </a:endParaRPr>
                    </a:p>
                  </a:txBody>
                  <a:tcPr marL="57873" marR="578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21612" name="Tartalom helye 5"/>
          <p:cNvSpPr>
            <a:spLocks noGrp="1"/>
          </p:cNvSpPr>
          <p:nvPr>
            <p:ph idx="1"/>
          </p:nvPr>
        </p:nvSpPr>
        <p:spPr>
          <a:xfrm>
            <a:off x="457200" y="5572125"/>
            <a:ext cx="8229600" cy="714375"/>
          </a:xfrm>
        </p:spPr>
        <p:txBody>
          <a:bodyPr/>
          <a:lstStyle/>
          <a:p>
            <a:r>
              <a:rPr lang="hu-HU" altLang="hu-HU" sz="2000" smtClean="0"/>
              <a:t>Vízszintesen a felhasználások, függőlegesen a ráfordítások olvashatók le a táblákból.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 bwMode="auto">
          <a:xfrm>
            <a:off x="4929188" y="857250"/>
            <a:ext cx="4214812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u-HU" dirty="0">
                <a:latin typeface="Arial" charset="0"/>
              </a:rPr>
              <a:t>Elszámolási azonosságok:</a:t>
            </a:r>
          </a:p>
          <a:p>
            <a:pPr>
              <a:defRPr/>
            </a:pPr>
            <a:r>
              <a:rPr lang="hu-HU" b="1" dirty="0">
                <a:latin typeface="Arial" charset="0"/>
              </a:rPr>
              <a:t>T×E + Y×E = X</a:t>
            </a:r>
            <a:r>
              <a:rPr lang="hu-HU" dirty="0">
                <a:latin typeface="Arial" charset="0"/>
              </a:rPr>
              <a:t> (értékesítési szemlélet)</a:t>
            </a:r>
          </a:p>
          <a:p>
            <a:pPr>
              <a:defRPr/>
            </a:pPr>
            <a:r>
              <a:rPr lang="hu-HU" b="1" dirty="0">
                <a:latin typeface="Arial" charset="0"/>
              </a:rPr>
              <a:t>E×T + E×H = X</a:t>
            </a:r>
            <a:r>
              <a:rPr lang="hu-HU" dirty="0">
                <a:latin typeface="Arial" charset="0"/>
              </a:rPr>
              <a:t>* (ráfordítási szemlélet)</a:t>
            </a:r>
          </a:p>
          <a:p>
            <a:pPr>
              <a:defRPr/>
            </a:pPr>
            <a:r>
              <a:rPr lang="hu-HU" dirty="0">
                <a:latin typeface="Arial" charset="0"/>
              </a:rPr>
              <a:t>ahol </a:t>
            </a:r>
          </a:p>
          <a:p>
            <a:pPr marL="274638" indent="-274638">
              <a:defRPr/>
            </a:pPr>
            <a:r>
              <a:rPr lang="hu-HU" b="1" dirty="0">
                <a:latin typeface="Arial" charset="0"/>
              </a:rPr>
              <a:t>T</a:t>
            </a:r>
            <a:r>
              <a:rPr lang="hu-HU" dirty="0">
                <a:latin typeface="Arial" charset="0"/>
              </a:rPr>
              <a:t> az ágazatközi áramlások n×n-es mátrixa (belső négyzet)</a:t>
            </a:r>
          </a:p>
          <a:p>
            <a:pPr marL="274638" indent="-274638">
              <a:defRPr/>
            </a:pPr>
            <a:r>
              <a:rPr lang="hu-HU" b="1" dirty="0">
                <a:latin typeface="Arial" charset="0"/>
              </a:rPr>
              <a:t>X</a:t>
            </a:r>
            <a:r>
              <a:rPr lang="hu-HU" dirty="0">
                <a:latin typeface="Arial" charset="0"/>
              </a:rPr>
              <a:t>  a teljes termelés </a:t>
            </a:r>
            <a:r>
              <a:rPr lang="hu-HU" dirty="0" err="1">
                <a:latin typeface="Arial" charset="0"/>
              </a:rPr>
              <a:t>n-elemű</a:t>
            </a:r>
            <a:r>
              <a:rPr lang="hu-HU" dirty="0">
                <a:latin typeface="Arial" charset="0"/>
              </a:rPr>
              <a:t> vektora</a:t>
            </a:r>
          </a:p>
          <a:p>
            <a:pPr marL="274638" indent="-274638">
              <a:defRPr/>
            </a:pPr>
            <a:r>
              <a:rPr lang="hu-HU" b="1" dirty="0">
                <a:latin typeface="Arial" charset="0"/>
              </a:rPr>
              <a:t>Y</a:t>
            </a:r>
            <a:r>
              <a:rPr lang="hu-HU" dirty="0">
                <a:latin typeface="Arial" charset="0"/>
              </a:rPr>
              <a:t> a külső felhasználások v×n-es mátrixa (oldalsó szárny)</a:t>
            </a:r>
          </a:p>
          <a:p>
            <a:pPr marL="274638" indent="-274638">
              <a:defRPr/>
            </a:pPr>
            <a:r>
              <a:rPr lang="hu-HU" b="1" dirty="0">
                <a:latin typeface="Arial" charset="0"/>
              </a:rPr>
              <a:t>H </a:t>
            </a:r>
            <a:r>
              <a:rPr lang="hu-HU" dirty="0">
                <a:latin typeface="Arial" charset="0"/>
              </a:rPr>
              <a:t>a hozzáadott értékek összetevőinek n×m-es mátrixa (alsó szárny)</a:t>
            </a:r>
          </a:p>
          <a:p>
            <a:pPr marL="274638" indent="-274638">
              <a:defRPr/>
            </a:pPr>
            <a:endParaRPr lang="hu-HU" b="1" dirty="0">
              <a:latin typeface="Arial" charset="0"/>
            </a:endParaRPr>
          </a:p>
          <a:p>
            <a:pPr>
              <a:defRPr/>
            </a:pPr>
            <a:r>
              <a:rPr lang="hu-HU" sz="2000" u="sng" dirty="0">
                <a:latin typeface="Arial" charset="0"/>
              </a:rPr>
              <a:t>A valóságban a táblát értékben (pénzben) készítik, ezért reálértékkel kell számolni (két év táblája kell)!</a:t>
            </a:r>
            <a:r>
              <a:rPr lang="hu-HU" sz="2000" dirty="0">
                <a:latin typeface="Arial" charset="0"/>
              </a:rPr>
              <a:t> </a:t>
            </a:r>
          </a:p>
          <a:p>
            <a:pPr marL="274638" indent="-274638">
              <a:defRPr/>
            </a:pPr>
            <a:endParaRPr lang="hu-HU" b="1" dirty="0">
              <a:latin typeface="Arial" charset="0"/>
            </a:endParaRPr>
          </a:p>
          <a:p>
            <a:pPr>
              <a:defRPr/>
            </a:pPr>
            <a:endParaRPr lang="hu-HU" dirty="0">
              <a:latin typeface="Arial" charset="0"/>
            </a:endParaRPr>
          </a:p>
          <a:p>
            <a:pPr>
              <a:defRPr/>
            </a:pPr>
            <a:r>
              <a:rPr lang="hu-HU" sz="2000" dirty="0"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r>
              <a:rPr lang="hu-HU" altLang="hu-HU" sz="2400" b="1" smtClean="0"/>
              <a:t>T</a:t>
            </a:r>
            <a:r>
              <a:rPr lang="hu-HU" altLang="hu-HU" sz="2400" smtClean="0"/>
              <a:t> elemei az ágazatok, vagy szektorok  kibocsátását vagy felhasználását mutatják</a:t>
            </a:r>
          </a:p>
          <a:p>
            <a:r>
              <a:rPr lang="hu-HU" altLang="hu-HU" sz="2400" b="1" smtClean="0"/>
              <a:t>Y</a:t>
            </a:r>
            <a:r>
              <a:rPr lang="hu-HU" altLang="hu-HU" sz="2400" smtClean="0"/>
              <a:t> elemei a háztartási, közösségi fogyasztás, a bruttó állóeszköz és a készletváltozás (ezek együtt adják a felhalmozást), az export-import</a:t>
            </a:r>
          </a:p>
          <a:p>
            <a:r>
              <a:rPr lang="hu-HU" altLang="hu-HU" sz="2400" b="1" smtClean="0"/>
              <a:t>H</a:t>
            </a:r>
            <a:r>
              <a:rPr lang="hu-HU" altLang="hu-HU" sz="2400" smtClean="0"/>
              <a:t> elemei a munkavállalói jövedelmek,  nettó működési eredmények (profit), értékcsökkenés és termelési adók, támogatások</a:t>
            </a:r>
          </a:p>
          <a:p>
            <a:r>
              <a:rPr lang="hu-HU" altLang="hu-HU" sz="2400" b="1" smtClean="0"/>
              <a:t>X</a:t>
            </a:r>
            <a:r>
              <a:rPr lang="hu-HU" altLang="hu-HU" sz="2400" smtClean="0"/>
              <a:t> az összes felhasználás</a:t>
            </a:r>
          </a:p>
          <a:p>
            <a:r>
              <a:rPr lang="hu-HU" altLang="hu-HU" sz="2400" b="1" smtClean="0"/>
              <a:t>X*</a:t>
            </a:r>
            <a:r>
              <a:rPr lang="hu-HU" altLang="hu-HU" sz="2400" smtClean="0"/>
              <a:t> az összes kibocsátás</a:t>
            </a:r>
          </a:p>
          <a:p>
            <a:endParaRPr lang="hu-HU" altLang="hu-H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u-HU" altLang="hu-HU" sz="3200" b="1" smtClean="0">
                <a:latin typeface="Arial" panose="020B0604020202020204" pitchFamily="34" charset="0"/>
              </a:rPr>
              <a:t>A dinamikus Leontief-modell</a:t>
            </a:r>
            <a:r>
              <a:rPr lang="hu-HU" altLang="hu-HU" smtClean="0"/>
              <a:t> 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dinamikus Leontief-model vizsgálatához szükséges a készletek alakulásának elemzése is. A termeléshez szükséges inputokból a szektorok készleteket képeznek, ez a termelési folyamat időszükséglete miatt elengedhetetlen. Az adott időszak termeléséből eredő nettó kibocsátás készletváltozást jelent az időszakok között. 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Mivel az összes inputból képződhetnek készletek, ezért a következőkben bemutatott modell </a:t>
            </a:r>
            <a:r>
              <a:rPr lang="hu-HU" altLang="hu-HU" sz="2000" b="1" smtClean="0">
                <a:latin typeface="Arial" panose="020B0604020202020204" pitchFamily="34" charset="0"/>
              </a:rPr>
              <a:t>készletlekötési mátrix</a:t>
            </a:r>
            <a:r>
              <a:rPr lang="hu-HU" altLang="hu-HU" sz="2000" smtClean="0">
                <a:latin typeface="Arial" panose="020B0604020202020204" pitchFamily="34" charset="0"/>
              </a:rPr>
              <a:t>ot használ.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Ennek egy eleme azt mutatja meg, hogy egységnyi termelés eléréséhez a vizsgált inputból mekkora készletmennyiséget kell felhalmoznunk. 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fajlagos készletigények a készletlekötési mátrixban (</a:t>
            </a:r>
            <a:r>
              <a:rPr lang="hu-HU" altLang="hu-HU" sz="2000" b="1" smtClean="0">
                <a:latin typeface="Arial" panose="020B0604020202020204" pitchFamily="34" charset="0"/>
              </a:rPr>
              <a:t>B</a:t>
            </a:r>
            <a:r>
              <a:rPr lang="hu-HU" altLang="hu-HU" sz="2000" smtClean="0">
                <a:latin typeface="Arial" panose="020B0604020202020204" pitchFamily="34" charset="0"/>
              </a:rPr>
              <a:t>) állnak. Ennek szerkezete tükrözi a folyó ráfordítási mátrix szerkezetét, hiszen csak olyan erőforrásokból szükséges készleteket képeznünk, amelyeket a termelésben felhasználunk. A folyó ráfordítási együtthatókon kívül azonban a készletek várható élettartama szintén meghatározza B szerkezetét. Ezért </a:t>
            </a:r>
            <a:r>
              <a:rPr lang="hu-HU" altLang="hu-HU" sz="2000" b="1" smtClean="0">
                <a:latin typeface="Arial" panose="020B0604020202020204" pitchFamily="34" charset="0"/>
              </a:rPr>
              <a:t>B</a:t>
            </a:r>
            <a:r>
              <a:rPr lang="hu-HU" altLang="hu-HU" sz="2000" smtClean="0">
                <a:latin typeface="Arial" panose="020B0604020202020204" pitchFamily="34" charset="0"/>
              </a:rPr>
              <a:t> mátrix szinguláris is lehet.</a:t>
            </a:r>
            <a:r>
              <a:rPr lang="hu-HU" altLang="hu-H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857250"/>
            <a:ext cx="8229600" cy="5524500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 dinamikus Leontief-modell tehát primális formájában azt fejezi ki, hogy a készletek változása megegyezik a vizsgált időszak nettó kibocsátásával. Duális formájában pedig a készletek értékváltozása a hozzáadott értékkel egyenlő. Ezeket az egyenletrendszereket így írhatjuk fel: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200" smtClean="0">
                <a:latin typeface="Arial" panose="020B0604020202020204" pitchFamily="34" charset="0"/>
              </a:rPr>
              <a:t>		B(t)q(t+1) – B(t)q(t) + v(t) = q(t) – R(t)q(t)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200" smtClean="0">
                <a:latin typeface="Arial" panose="020B0604020202020204" pitchFamily="34" charset="0"/>
              </a:rPr>
              <a:t>		p(t+1)B(t) = p(t) – p(t)R(t)	.............		(11)</a:t>
            </a:r>
          </a:p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 (11) egyenletrendszer nem feltételezi a technológia állandóságát az egyes időszakok között, hiszen a folyó ráfordítási mátrix és a készletlekötési mátrix is változhat. Ráadásul az egyenletrendszerek megoldhatóságához fel kell tételeznünk azt, hogy a készletlekötési mátrix nem szinguláris. </a:t>
            </a:r>
          </a:p>
          <a:p>
            <a:pPr eaLnBrk="1" hangingPunct="1">
              <a:lnSpc>
                <a:spcPct val="80000"/>
              </a:lnSpc>
            </a:pPr>
            <a:endParaRPr lang="hu-HU" altLang="hu-HU" sz="20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hu-HU" altLang="hu-HU" sz="1300" smtClean="0">
              <a:latin typeface="Arial" panose="020B0604020202020204" pitchFamily="34" charset="0"/>
            </a:endParaRPr>
          </a:p>
        </p:txBody>
      </p:sp>
      <p:sp>
        <p:nvSpPr>
          <p:cNvPr id="24579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endParaRPr lang="hu-HU" altLang="hu-H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problémát úgy lehet kiküszöbölni, hogy a (11) rendszer egyensúlyi megoldását vizsgáljuk. Az egyensúly akkor alakul ki, ha az árakat és kibocsátási szinteket meghatározó vektor időben nem változik, ez viszont akkor lehet, ha a folyó ráfordítási és készletlekötési mátrix is konstans. Az egyensúly a következő formában írható fel: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000" smtClean="0">
                <a:latin typeface="Arial" panose="020B0604020202020204" pitchFamily="34" charset="0"/>
              </a:rPr>
              <a:t>		q = (E –</a:t>
            </a:r>
            <a:r>
              <a:rPr lang="hu-HU" altLang="hu-HU" sz="2000" smtClean="0">
                <a:latin typeface="Symbol" panose="05050102010706020507" pitchFamily="18" charset="2"/>
              </a:rPr>
              <a:t> l</a:t>
            </a:r>
            <a:r>
              <a:rPr lang="hu-HU" altLang="hu-HU" sz="2000" smtClean="0">
                <a:latin typeface="Arial" panose="020B0604020202020204" pitchFamily="34" charset="0"/>
              </a:rPr>
              <a:t>B)q							p = (E –</a:t>
            </a:r>
            <a:r>
              <a:rPr lang="hu-HU" altLang="hu-HU" sz="2000" smtClean="0">
                <a:latin typeface="Symbol" panose="05050102010706020507" pitchFamily="18" charset="2"/>
              </a:rPr>
              <a:t> l</a:t>
            </a:r>
            <a:r>
              <a:rPr lang="hu-HU" altLang="hu-HU" sz="2000" smtClean="0">
                <a:latin typeface="Arial" panose="020B0604020202020204" pitchFamily="34" charset="0"/>
              </a:rPr>
              <a:t>B)p		........................			(12)</a:t>
            </a:r>
          </a:p>
          <a:p>
            <a:r>
              <a:rPr lang="hu-HU" altLang="hu-HU" sz="2000" smtClean="0">
                <a:latin typeface="Arial" panose="020B0604020202020204" pitchFamily="34" charset="0"/>
              </a:rPr>
              <a:t>A (12) egyenletrendszerben λ a termelés egyensúlyi növekedési üteme, a duális egyenletrendszerben pedig az egyensúlyi profitrátát fejezi ki. Vagyis ha egyensúly van a gazdaságban, akkor ez szükségessé teszi a termelés valamilyen változását és valamekkora realizálható profitrátát is. Másként kifejezve nem lehet bármely növekedési és profitráta egyensúlyi. Az egyensúlyi növekedési és profitráta pedig a technológia és a termeléshez szükséges készlet által meghatározható.</a:t>
            </a:r>
          </a:p>
          <a:p>
            <a:endParaRPr lang="hu-HU" altLang="hu-H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(12) egyenletrendszer alapján az egyensúlyi növekedési ráta úgy határozható meg, hogy az egyenletrendszer jobb oldalán álló mátrix domináns sajátértékének egységnyinek kell lennie. Vagyis azt a növekedési rátát keressük, amely mellett a jobb oldalon álló mátrix teljesíti a fenti feltételt.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domináns sajátértékhez tartozhat csak pozitív sajátvektor [a Perron-Frobenius tételek miatt] a negatív és komplex sajátvektorok viszont a rendszer oszcillációját eredményezik az egyensúly körül. Mivel azonban ez az egyensúlyi növekedési ráta az egységnyi domináns sajátérték mellett alakul ki, ezért a szektorok kibocsátásának és a termékek árainak oszcillációja nem csillapul idővel, hanem állandó.</a:t>
            </a:r>
          </a:p>
          <a:p>
            <a:pPr eaLnBrk="1" hangingPunct="1"/>
            <a:endParaRPr lang="hu-HU" altLang="hu-H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054600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 szektorok  ciklikus ingadozása amiatt alakul ki, hogy a túlkeresletre és túlkínálatra nem tudnak azonnal reagálni a vállalatok. A túlkeresletet csak a készletszintek csökkenéséből, a túlkínálatot a készletek növekedéséből észlelik. Így a reakciójuk nem lehet azonnali, vagyis a piaci mozgás következtében alakul ki a kibocsátások ciklikus ingadozása.</a:t>
            </a:r>
          </a:p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Az árak és mennyiségek oszcillációja nem azonos hosszúságú, a ciklusok hossza a negatív és komplex sajátértékektől függ.</a:t>
            </a:r>
          </a:p>
          <a:p>
            <a:pPr eaLnBrk="1" hangingPunct="1"/>
            <a:r>
              <a:rPr lang="hu-HU" altLang="hu-HU" sz="2200" smtClean="0">
                <a:latin typeface="Arial" panose="020B0604020202020204" pitchFamily="34" charset="0"/>
              </a:rPr>
              <a:t>A megoldás menete: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200" smtClean="0"/>
              <a:t>	(</a:t>
            </a:r>
            <a:r>
              <a:rPr lang="hu-HU" altLang="hu-HU" sz="2200" b="1" smtClean="0"/>
              <a:t>E</a:t>
            </a:r>
            <a:r>
              <a:rPr lang="hu-HU" altLang="hu-HU" sz="2200" smtClean="0"/>
              <a:t> </a:t>
            </a:r>
            <a:r>
              <a:rPr lang="hu-HU" altLang="hu-HU" sz="2200" smtClean="0">
                <a:sym typeface="Symbol" panose="05050102010706020507" pitchFamily="18" charset="2"/>
              </a:rPr>
              <a:t></a:t>
            </a:r>
            <a:r>
              <a:rPr lang="hu-HU" altLang="hu-HU" sz="2200" smtClean="0"/>
              <a:t> </a:t>
            </a:r>
            <a:r>
              <a:rPr lang="hu-HU" altLang="hu-HU" sz="2200" b="1" smtClean="0"/>
              <a:t>R</a:t>
            </a:r>
            <a:r>
              <a:rPr lang="hu-HU" altLang="hu-HU" sz="2200" smtClean="0"/>
              <a:t> + </a:t>
            </a:r>
            <a:r>
              <a:rPr lang="hu-HU" altLang="hu-HU" sz="2200" b="1" smtClean="0"/>
              <a:t>B</a:t>
            </a:r>
            <a:r>
              <a:rPr lang="hu-HU" altLang="hu-HU" sz="2200" smtClean="0"/>
              <a:t>).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t</a:t>
            </a:r>
            <a:r>
              <a:rPr lang="hu-HU" altLang="hu-HU" sz="2200" smtClean="0"/>
              <a:t> </a:t>
            </a:r>
            <a:r>
              <a:rPr lang="hu-HU" altLang="hu-HU" sz="2200" smtClean="0">
                <a:sym typeface="Symbol" panose="05050102010706020507" pitchFamily="18" charset="2"/>
              </a:rPr>
              <a:t></a:t>
            </a:r>
            <a:r>
              <a:rPr lang="hu-HU" altLang="hu-HU" sz="2200" smtClean="0"/>
              <a:t> </a:t>
            </a:r>
            <a:r>
              <a:rPr lang="hu-HU" altLang="hu-HU" sz="2200" b="1" smtClean="0"/>
              <a:t>B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t+1</a:t>
            </a:r>
            <a:r>
              <a:rPr lang="hu-HU" altLang="hu-HU" sz="2200" smtClean="0"/>
              <a:t> = </a:t>
            </a:r>
            <a:r>
              <a:rPr lang="hu-HU" altLang="hu-HU" sz="2200" b="1" smtClean="0"/>
              <a:t>v</a:t>
            </a:r>
            <a:r>
              <a:rPr lang="hu-HU" altLang="hu-HU" sz="2200" baseline="30000" smtClean="0"/>
              <a:t>t</a:t>
            </a:r>
            <a:r>
              <a:rPr lang="hu-HU" altLang="hu-HU" sz="2200" smtClean="0"/>
              <a:t> 	a (11) általános felírásából: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200" b="1" smtClean="0"/>
              <a:t>		G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1</a:t>
            </a:r>
            <a:r>
              <a:rPr lang="hu-HU" altLang="hu-HU" sz="2200" smtClean="0"/>
              <a:t> </a:t>
            </a:r>
            <a:r>
              <a:rPr lang="hu-HU" altLang="hu-HU" sz="2200" smtClean="0">
                <a:sym typeface="Symbol" panose="05050102010706020507" pitchFamily="18" charset="2"/>
              </a:rPr>
              <a:t></a:t>
            </a:r>
            <a:r>
              <a:rPr lang="hu-HU" altLang="hu-HU" sz="2200" smtClean="0"/>
              <a:t> </a:t>
            </a:r>
            <a:r>
              <a:rPr lang="hu-HU" altLang="hu-HU" sz="2200" b="1" smtClean="0"/>
              <a:t>B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2</a:t>
            </a:r>
            <a:r>
              <a:rPr lang="hu-HU" altLang="hu-HU" sz="2200" smtClean="0"/>
              <a:t> = </a:t>
            </a:r>
            <a:r>
              <a:rPr lang="hu-HU" altLang="hu-HU" sz="2200" b="1" smtClean="0"/>
              <a:t>v</a:t>
            </a:r>
            <a:r>
              <a:rPr lang="hu-HU" altLang="hu-HU" sz="2200" baseline="30000" smtClean="0"/>
              <a:t>1</a:t>
            </a:r>
            <a:endParaRPr lang="hu-HU" altLang="hu-HU" sz="2200" smtClean="0"/>
          </a:p>
          <a:p>
            <a:pPr>
              <a:buFont typeface="Arial" panose="020B0604020202020204" pitchFamily="34" charset="0"/>
              <a:buNone/>
            </a:pPr>
            <a:r>
              <a:rPr lang="hu-HU" altLang="hu-HU" sz="2200" b="1" smtClean="0"/>
              <a:t>		G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2</a:t>
            </a:r>
            <a:r>
              <a:rPr lang="hu-HU" altLang="hu-HU" sz="2200" smtClean="0"/>
              <a:t> </a:t>
            </a:r>
            <a:r>
              <a:rPr lang="hu-HU" altLang="hu-HU" sz="2200" smtClean="0">
                <a:sym typeface="Symbol" panose="05050102010706020507" pitchFamily="18" charset="2"/>
              </a:rPr>
              <a:t></a:t>
            </a:r>
            <a:r>
              <a:rPr lang="hu-HU" altLang="hu-HU" sz="2200" smtClean="0"/>
              <a:t> </a:t>
            </a:r>
            <a:r>
              <a:rPr lang="hu-HU" altLang="hu-HU" sz="2200" b="1" smtClean="0"/>
              <a:t>B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3</a:t>
            </a:r>
            <a:r>
              <a:rPr lang="hu-HU" altLang="hu-HU" sz="2200" smtClean="0"/>
              <a:t> = </a:t>
            </a:r>
            <a:r>
              <a:rPr lang="hu-HU" altLang="hu-HU" sz="2200" b="1" smtClean="0"/>
              <a:t>v</a:t>
            </a:r>
            <a:r>
              <a:rPr lang="hu-HU" altLang="hu-HU" sz="2200" baseline="30000" smtClean="0"/>
              <a:t>2</a:t>
            </a:r>
            <a:endParaRPr lang="hu-HU" altLang="hu-HU" sz="2200" smtClean="0"/>
          </a:p>
          <a:p>
            <a:pPr>
              <a:buFont typeface="Arial" panose="020B0604020202020204" pitchFamily="34" charset="0"/>
              <a:buNone/>
            </a:pPr>
            <a:r>
              <a:rPr lang="hu-HU" altLang="hu-HU" sz="2200" b="1" smtClean="0"/>
              <a:t>		G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3</a:t>
            </a:r>
            <a:r>
              <a:rPr lang="hu-HU" altLang="hu-HU" sz="2200" smtClean="0"/>
              <a:t> </a:t>
            </a:r>
            <a:r>
              <a:rPr lang="hu-HU" altLang="hu-HU" sz="2200" smtClean="0">
                <a:sym typeface="Symbol" panose="05050102010706020507" pitchFamily="18" charset="2"/>
              </a:rPr>
              <a:t></a:t>
            </a:r>
            <a:r>
              <a:rPr lang="hu-HU" altLang="hu-HU" sz="2200" smtClean="0"/>
              <a:t> </a:t>
            </a:r>
            <a:r>
              <a:rPr lang="hu-HU" altLang="hu-HU" sz="2200" b="1" smtClean="0"/>
              <a:t>B</a:t>
            </a:r>
            <a:r>
              <a:rPr lang="hu-HU" altLang="hu-HU" sz="2200" smtClean="0"/>
              <a:t>.</a:t>
            </a:r>
            <a:r>
              <a:rPr lang="hu-HU" altLang="hu-HU" sz="2200" b="1" smtClean="0"/>
              <a:t>x</a:t>
            </a:r>
            <a:r>
              <a:rPr lang="hu-HU" altLang="hu-HU" sz="2200" baseline="30000" smtClean="0"/>
              <a:t>4</a:t>
            </a:r>
            <a:r>
              <a:rPr lang="hu-HU" altLang="hu-HU" sz="2200" smtClean="0"/>
              <a:t> = </a:t>
            </a:r>
            <a:r>
              <a:rPr lang="hu-HU" altLang="hu-HU" sz="2200" b="1" smtClean="0"/>
              <a:t>v</a:t>
            </a:r>
            <a:r>
              <a:rPr lang="hu-HU" altLang="hu-HU" sz="2200" baseline="30000" smtClean="0"/>
              <a:t>3</a:t>
            </a:r>
            <a:r>
              <a:rPr lang="hu-HU" altLang="hu-HU" sz="2200" smtClean="0"/>
              <a:t>  	s ezekből az x-ek rendre kiszámíthatók.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z="2000" smtClean="0"/>
          </a:p>
          <a:p>
            <a:pPr eaLnBrk="1" hangingPunct="1"/>
            <a:endParaRPr lang="hu-HU" altLang="hu-HU" sz="2000" smtClean="0">
              <a:latin typeface="Arial" panose="020B0604020202020204" pitchFamily="34" charset="0"/>
            </a:endParaRPr>
          </a:p>
          <a:p>
            <a:endParaRPr lang="hu-HU" altLang="hu-H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  <a:p>
            <a:pPr eaLnBrk="1" hangingPunct="1"/>
            <a:endParaRPr lang="hu-HU" altLang="hu-HU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6000" b="1" smtClean="0"/>
              <a:t>VÉGE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 smtClean="0"/>
              <a:t>A modell feltételei</a:t>
            </a:r>
            <a:endParaRPr lang="hu-HU" sz="2800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u="sng" dirty="0" smtClean="0"/>
              <a:t>kompetitív piacok</a:t>
            </a:r>
            <a:r>
              <a:rPr lang="hu-HU" sz="2400" dirty="0" smtClean="0"/>
              <a:t>at tételez fel, ahol a vállalatok árelfogadóak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2400" dirty="0" smtClean="0"/>
              <a:t>a gazdaságban </a:t>
            </a:r>
            <a:r>
              <a:rPr lang="hu-HU" sz="2400" u="sng" dirty="0" smtClean="0"/>
              <a:t>n szektor</a:t>
            </a:r>
            <a:r>
              <a:rPr lang="hu-HU" sz="2400" dirty="0" smtClean="0"/>
              <a:t> működik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2400" dirty="0" smtClean="0"/>
              <a:t>minden szektor csak egy terméket termel, azaz minden terméket csak egy szektor állít elő. Ez azt jelenti, hogy </a:t>
            </a:r>
            <a:r>
              <a:rPr lang="hu-HU" sz="2400" u="sng" dirty="0" smtClean="0"/>
              <a:t>nincs ikertermék és ikertermelés</a:t>
            </a:r>
            <a:r>
              <a:rPr lang="hu-HU" sz="2400" dirty="0" smtClean="0"/>
              <a:t> a gazdaságban. (Ennek a figyelembe vétele a lineáris tevékenységelemzési modell segítségével történhet.)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2400" dirty="0" smtClean="0"/>
              <a:t>Az elemzés rövid távra igaz, az inputokat nem lehet egymással helyettesíteni. Az erőforrások </a:t>
            </a:r>
            <a:r>
              <a:rPr lang="hu-HU" sz="2400" b="1" u="sng" dirty="0" smtClean="0"/>
              <a:t>tökéletes kiegészítők</a:t>
            </a:r>
            <a:r>
              <a:rPr lang="hu-HU" sz="2400" dirty="0" smtClean="0"/>
              <a:t>, rögzített arányban használhatók fel a termelési folyamatban. Ekkor a termelési függvényt például a következő formában lehet megadni, ha csupán két erőforrást, munkát és tőkét használ fel a gazdaság:</a:t>
            </a:r>
          </a:p>
          <a:p>
            <a:pPr lvl="8">
              <a:buFont typeface="Arial" pitchFamily="34" charset="0"/>
              <a:buNone/>
              <a:defRPr/>
            </a:pPr>
            <a:r>
              <a:rPr lang="hu-HU" sz="2400" dirty="0" smtClean="0"/>
              <a:t>.............................      		(1)</a:t>
            </a:r>
          </a:p>
          <a:p>
            <a:pPr marL="342000" lvl="8">
              <a:buFont typeface="Arial" pitchFamily="34" charset="0"/>
              <a:buNone/>
              <a:defRPr/>
            </a:pPr>
            <a:endParaRPr lang="hu-HU" dirty="0" smtClean="0"/>
          </a:p>
          <a:p>
            <a:pPr marL="342000" lvl="8">
              <a:buFont typeface="Arial" pitchFamily="34" charset="0"/>
              <a:buNone/>
              <a:defRPr/>
            </a:pPr>
            <a:r>
              <a:rPr lang="hu-HU" dirty="0" smtClean="0"/>
              <a:t>	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03300" y="5870575"/>
          <a:ext cx="22082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30040" imgH="203040" progId="Equation.3">
                  <p:embed/>
                </p:oleObj>
              </mc:Choice>
              <mc:Fallback>
                <p:oleObj name="Equation" r:id="rId3" imgW="11300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870575"/>
                        <a:ext cx="220821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hu-HU" altLang="hu-HU" b="1" smtClean="0"/>
              <a:t>Fajtái:</a:t>
            </a:r>
            <a:endParaRPr lang="hu-HU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800" b="1" dirty="0" err="1" smtClean="0"/>
              <a:t>exogén</a:t>
            </a:r>
            <a:r>
              <a:rPr lang="hu-HU" sz="3800" b="1" dirty="0" smtClean="0"/>
              <a:t> változókat tekintve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	Zárt modell: minden egyes input termelése a modellben leírt 	folyamatok által meghatározott, és így nincs olyan felhasználás, 	amelynek szintje vagy arányai külső adottságot jelentenének. 	Ekkor a kormányzat, a háztartás is termelő szektornak minősül. 	Nincs </a:t>
            </a:r>
            <a:r>
              <a:rPr lang="hu-HU" sz="3800" dirty="0" err="1" smtClean="0"/>
              <a:t>exogén</a:t>
            </a:r>
            <a:r>
              <a:rPr lang="hu-HU" sz="3800" dirty="0" smtClean="0"/>
              <a:t> változó.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	Nyílt modell: az elsődleges erőforrások vagy a végső felhasználásra 	kerülő termékek mennyisége adott, és ezek alapján határozzuk 	meg az egyes szektorok kibocsátását.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hu-HU" sz="3800" dirty="0" smtClean="0"/>
              <a:t>Külkereskedelmi szempontból nyílt modell: az egyes jószágok nettó exportja (export, import különbsége) </a:t>
            </a:r>
            <a:r>
              <a:rPr lang="hu-HU" sz="3800" dirty="0" err="1" smtClean="0"/>
              <a:t>exogén</a:t>
            </a:r>
            <a:endParaRPr lang="hu-HU" sz="3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3800" b="1" dirty="0" smtClean="0"/>
              <a:t>Időbeli folyamatok szempontjából</a:t>
            </a:r>
            <a:r>
              <a:rPr lang="hu-HU" sz="3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	statikus: egy időszakos modell, adott kibocsátáshoz határozza meg a 	szükséges inputráfordításokat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	dinamikus: a készletek, végső felhasználási szintek időbeli alakulását 	vizsgálja a megadott technológia alapján. Lehet diszkrét és 	folytonos.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2054" name="Tartalom hely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ln>
            <a:miter lim="800000"/>
            <a:headEnd/>
            <a:tailEnd/>
          </a:ln>
        </p:spPr>
        <p:txBody>
          <a:bodyPr/>
          <a:lstStyle/>
          <a:p>
            <a:pPr marL="342900" lvl="8" indent="-34290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hu-HU" sz="2400" dirty="0" smtClean="0"/>
              <a:t>Tökéletesen kiegészítő inputtényezők esetén az </a:t>
            </a:r>
            <a:r>
              <a:rPr lang="hu-HU" sz="2400" dirty="0" err="1" smtClean="0"/>
              <a:t>isoquant</a:t>
            </a:r>
            <a:r>
              <a:rPr lang="hu-HU" sz="2400" dirty="0" smtClean="0"/>
              <a:t> görbék „L” alakúak, a sarokpontokon átmenő egyenes meredekségét pedig a kiegészítés fentebb megadott aránya határozza meg. </a:t>
            </a:r>
            <a:endParaRPr lang="hu-HU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hu-HU" sz="2400" dirty="0" smtClean="0"/>
              <a:t>Ekkor a kiegészítés arányát a termelési függvényben megadott pozitív paraméterek aránya alapján lehet kiszámítani. Ebben az esetben egységnyi kibocsátás megtermeléséhez          tőketényező és        munkaerő szükséges,  	vagyis a kiegészítés rögzített aránya          . Az ettől eltérő arányú inputfelhasználás esetén valamelyik erőforrás felhasználása nem hatékony.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u-HU" sz="2400" dirty="0" smtClean="0"/>
              <a:t>	</a:t>
            </a:r>
          </a:p>
          <a:p>
            <a:pPr>
              <a:buFont typeface="Arial" charset="0"/>
              <a:buChar char="•"/>
              <a:defRPr/>
            </a:pPr>
            <a:endParaRPr lang="hu-HU" dirty="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215188" y="3160713"/>
          <a:ext cx="3571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53800" imgH="406080" progId="Equation.3">
                  <p:embed/>
                </p:oleObj>
              </mc:Choice>
              <mc:Fallback>
                <p:oleObj name="Equation" r:id="rId3" imgW="25380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3160713"/>
                        <a:ext cx="3571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786063" y="3517900"/>
          <a:ext cx="3571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241200" imgH="406080" progId="Equation.3">
                  <p:embed/>
                </p:oleObj>
              </mc:Choice>
              <mc:Fallback>
                <p:oleObj name="Equation" r:id="rId5" imgW="24120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517900"/>
                        <a:ext cx="35718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3071813" y="3876675"/>
          <a:ext cx="4540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253800" imgH="406080" progId="Equation.3">
                  <p:embed/>
                </p:oleObj>
              </mc:Choice>
              <mc:Fallback>
                <p:oleObj name="Equation" r:id="rId7" imgW="2538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876675"/>
                        <a:ext cx="4540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pPr eaLnBrk="1" hangingPunct="1"/>
            <a:endParaRPr lang="hu-HU" altLang="hu-HU" sz="2400" smtClean="0"/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428625" y="534988"/>
            <a:ext cx="8229600" cy="5597525"/>
          </a:xfrm>
        </p:spPr>
        <p:txBody>
          <a:bodyPr bIns="108000" anchor="ctr">
            <a:spAutoFit/>
          </a:bodyPr>
          <a:lstStyle/>
          <a:p>
            <a:pPr eaLnBrk="1" hangingPunct="1"/>
            <a:r>
              <a:rPr lang="hu-HU" altLang="hu-HU" sz="2100" smtClean="0"/>
              <a:t>a </a:t>
            </a:r>
            <a:r>
              <a:rPr lang="hu-HU" altLang="hu-HU" sz="2100" b="1" smtClean="0"/>
              <a:t>termelési függvény</a:t>
            </a:r>
            <a:r>
              <a:rPr lang="hu-HU" altLang="hu-HU" sz="2100" smtClean="0"/>
              <a:t>ben lévő paraméterek a </a:t>
            </a:r>
            <a:r>
              <a:rPr lang="hu-HU" altLang="hu-HU" sz="2100" b="1" smtClean="0"/>
              <a:t>parciális termelési függvény </a:t>
            </a:r>
            <a:r>
              <a:rPr lang="hu-HU" altLang="hu-HU" sz="2100" smtClean="0"/>
              <a:t>meghatározásához is szükségesek. A kibocsátás az egyes erőforrások függvényében a következők szerint alakul: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100" smtClean="0"/>
              <a:t>	 				</a:t>
            </a:r>
            <a:r>
              <a:rPr lang="hu-HU" altLang="hu-HU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			 (2)</a:t>
            </a:r>
          </a:p>
          <a:p>
            <a:pPr eaLnBrk="1" hangingPunct="1"/>
            <a:endParaRPr lang="hu-HU" altLang="hu-HU" sz="2100" smtClean="0"/>
          </a:p>
          <a:p>
            <a:pPr eaLnBrk="1" hangingPunct="1"/>
            <a:r>
              <a:rPr lang="hu-HU" altLang="hu-HU" sz="2100" smtClean="0"/>
              <a:t>Ez azt jelenti, hogy a termelési tényezők és a kibocsátás között lineáris összefüggés van, ezért nevezik a Leontief-modellt lineáris modellnek is.</a:t>
            </a:r>
          </a:p>
          <a:p>
            <a:pPr eaLnBrk="1" hangingPunct="1"/>
            <a:r>
              <a:rPr lang="hu-HU" altLang="hu-HU" sz="2100" smtClean="0"/>
              <a:t>Több terméknél az egyes termékek kibocsátása a (3) módon határozható meg: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u-HU" altLang="hu-HU" sz="2100" i="1" smtClean="0"/>
              <a:t>	</a:t>
            </a:r>
            <a:r>
              <a:rPr lang="hu-HU" altLang="hu-HU" sz="2100" smtClean="0">
                <a:latin typeface="Bell MT" panose="02020503060305020303" pitchFamily="18" charset="0"/>
              </a:rPr>
              <a:t>q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j</a:t>
            </a:r>
            <a:r>
              <a:rPr lang="hu-HU" altLang="hu-HU" sz="2100" smtClean="0">
                <a:latin typeface="Bell MT" panose="02020503060305020303" pitchFamily="18" charset="0"/>
              </a:rPr>
              <a:t> = min{</a:t>
            </a:r>
            <a:r>
              <a:rPr lang="hu-HU" altLang="hu-HU" sz="2100" smtClean="0">
                <a:latin typeface="Symbol" panose="05050102010706020507" pitchFamily="18" charset="2"/>
              </a:rPr>
              <a:t>a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1j</a:t>
            </a:r>
            <a:r>
              <a:rPr lang="hu-HU" altLang="hu-HU" sz="2100" smtClean="0">
                <a:latin typeface="Bell MT" panose="02020503060305020303" pitchFamily="18" charset="0"/>
              </a:rPr>
              <a:t>.q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1j</a:t>
            </a:r>
            <a:r>
              <a:rPr lang="hu-HU" altLang="hu-HU" sz="2100" smtClean="0">
                <a:latin typeface="Bell MT" panose="02020503060305020303" pitchFamily="18" charset="0"/>
              </a:rPr>
              <a:t>; </a:t>
            </a:r>
            <a:r>
              <a:rPr lang="hu-HU" altLang="hu-HU" sz="2100" smtClean="0">
                <a:latin typeface="Symbol" panose="05050102010706020507" pitchFamily="18" charset="2"/>
              </a:rPr>
              <a:t>a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2j</a:t>
            </a:r>
            <a:r>
              <a:rPr lang="hu-HU" altLang="hu-HU" sz="2100" smtClean="0">
                <a:latin typeface="Bell MT" panose="02020503060305020303" pitchFamily="18" charset="0"/>
              </a:rPr>
              <a:t>.q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2j</a:t>
            </a:r>
            <a:r>
              <a:rPr lang="hu-HU" altLang="hu-HU" sz="2100" smtClean="0">
                <a:latin typeface="Bell MT" panose="02020503060305020303" pitchFamily="18" charset="0"/>
              </a:rPr>
              <a:t>; ... </a:t>
            </a:r>
            <a:r>
              <a:rPr lang="hu-HU" altLang="hu-HU" sz="2100" smtClean="0">
                <a:latin typeface="Symbol" panose="05050102010706020507" pitchFamily="18" charset="2"/>
              </a:rPr>
              <a:t>a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jj</a:t>
            </a:r>
            <a:r>
              <a:rPr lang="hu-HU" altLang="hu-HU" sz="2100" smtClean="0">
                <a:latin typeface="Bell MT" panose="02020503060305020303" pitchFamily="18" charset="0"/>
              </a:rPr>
              <a:t>.q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jj</a:t>
            </a:r>
            <a:r>
              <a:rPr lang="hu-HU" altLang="hu-HU" sz="2100" smtClean="0">
                <a:latin typeface="Bell MT" panose="02020503060305020303" pitchFamily="18" charset="0"/>
              </a:rPr>
              <a:t>; ... </a:t>
            </a:r>
            <a:r>
              <a:rPr lang="hu-HU" altLang="hu-HU" sz="2100" smtClean="0">
                <a:latin typeface="Symbol" panose="05050102010706020507" pitchFamily="18" charset="2"/>
              </a:rPr>
              <a:t>a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nj</a:t>
            </a:r>
            <a:r>
              <a:rPr lang="hu-HU" altLang="hu-HU" sz="2100" smtClean="0">
                <a:latin typeface="Bell MT" panose="02020503060305020303" pitchFamily="18" charset="0"/>
              </a:rPr>
              <a:t>.q</a:t>
            </a:r>
            <a:r>
              <a:rPr lang="hu-HU" altLang="hu-HU" sz="2100" baseline="-25000" smtClean="0">
                <a:latin typeface="Bell MT" panose="02020503060305020303" pitchFamily="18" charset="0"/>
              </a:rPr>
              <a:t>nj</a:t>
            </a:r>
            <a:r>
              <a:rPr lang="hu-HU" altLang="hu-HU" sz="2100" smtClean="0">
                <a:latin typeface="Bell MT" panose="02020503060305020303" pitchFamily="18" charset="0"/>
              </a:rPr>
              <a:t>}</a:t>
            </a:r>
            <a:r>
              <a:rPr lang="hu-HU" altLang="hu-HU" sz="2100" i="1" smtClean="0"/>
              <a:t>	.........</a:t>
            </a:r>
            <a:r>
              <a:rPr lang="hu-HU" altLang="hu-HU" sz="2100" smtClean="0"/>
              <a:t>	(3)</a:t>
            </a:r>
          </a:p>
          <a:p>
            <a:pPr eaLnBrk="1" hangingPunct="1"/>
            <a:r>
              <a:rPr lang="hu-HU" altLang="hu-HU" sz="2100" smtClean="0"/>
              <a:t>Tehát egy-egy termék kibocsátását az erőforrások (a többi termék, azaz a szektorok) közül a </a:t>
            </a:r>
            <a:r>
              <a:rPr lang="hu-HU" altLang="hu-HU" sz="2100" b="1" smtClean="0"/>
              <a:t>szűk keresztmetszet </a:t>
            </a:r>
            <a:r>
              <a:rPr lang="hu-HU" altLang="hu-HU" sz="2100" smtClean="0"/>
              <a:t>határozza meg. </a:t>
            </a:r>
          </a:p>
          <a:p>
            <a:pPr eaLnBrk="1" hangingPunct="1"/>
            <a:r>
              <a:rPr lang="hu-HU" altLang="hu-HU" sz="2100" smtClean="0"/>
              <a:t>A lineáris parciális termelési függvényeknek köszönhetően a </a:t>
            </a:r>
            <a:r>
              <a:rPr lang="hu-HU" altLang="hu-HU" sz="2100" b="1" smtClean="0"/>
              <a:t>termelés átlagterméke</a:t>
            </a:r>
            <a:r>
              <a:rPr lang="hu-HU" altLang="hu-HU" sz="2100" smtClean="0"/>
              <a:t> és ennek reciproka a </a:t>
            </a:r>
            <a:r>
              <a:rPr lang="hu-HU" altLang="hu-HU" sz="2100" b="1" smtClean="0"/>
              <a:t>ráfordítási együttható </a:t>
            </a:r>
            <a:r>
              <a:rPr lang="hu-HU" altLang="hu-HU" sz="2100" smtClean="0"/>
              <a:t>is állandó.</a:t>
            </a:r>
          </a:p>
          <a:p>
            <a:pPr eaLnBrk="1" hangingPunct="1"/>
            <a:endParaRPr lang="hu-HU" altLang="hu-HU" sz="21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3000" y="1643063"/>
          <a:ext cx="9334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33160" imgH="419040" progId="Equation.3">
                  <p:embed/>
                </p:oleObj>
              </mc:Choice>
              <mc:Fallback>
                <p:oleObj name="Equation" r:id="rId3" imgW="5331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43063"/>
                        <a:ext cx="9334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357188"/>
          </a:xfrm>
        </p:spPr>
        <p:txBody>
          <a:bodyPr/>
          <a:lstStyle/>
          <a:p>
            <a:pPr eaLnBrk="1" hangingPunct="1"/>
            <a:endParaRPr lang="hu-HU" altLang="hu-HU" sz="3200" smtClean="0"/>
          </a:p>
        </p:txBody>
      </p:sp>
      <p:sp>
        <p:nvSpPr>
          <p:cNvPr id="4100" name="Tartalom helye 2"/>
          <p:cNvSpPr>
            <a:spLocks noGrp="1"/>
          </p:cNvSpPr>
          <p:nvPr>
            <p:ph idx="1"/>
          </p:nvPr>
        </p:nvSpPr>
        <p:spPr>
          <a:xfrm>
            <a:off x="481013" y="1000125"/>
            <a:ext cx="8229600" cy="5302250"/>
          </a:xfrm>
        </p:spPr>
        <p:txBody>
          <a:bodyPr/>
          <a:lstStyle/>
          <a:p>
            <a:pPr eaLnBrk="1" hangingPunct="1"/>
            <a:r>
              <a:rPr lang="hu-HU" altLang="hu-HU" sz="2100" smtClean="0"/>
              <a:t>Tehát a </a:t>
            </a:r>
            <a:r>
              <a:rPr lang="hu-HU" altLang="hu-HU" sz="2100" b="1" smtClean="0"/>
              <a:t>ráfordítási együttható</a:t>
            </a:r>
            <a:r>
              <a:rPr lang="hu-HU" altLang="hu-HU" sz="2100" smtClean="0"/>
              <a:t> (i,j = 1, 2, ..., n):</a:t>
            </a:r>
            <a:endParaRPr lang="hu-HU" altLang="hu-HU" sz="2100" b="1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100" smtClean="0"/>
              <a:t>					.....................................		(4)</a:t>
            </a:r>
          </a:p>
          <a:p>
            <a:pPr eaLnBrk="1" hangingPunct="1"/>
            <a:endParaRPr lang="hu-HU" altLang="hu-HU" sz="2100" smtClean="0"/>
          </a:p>
          <a:p>
            <a:pPr eaLnBrk="1" hangingPunct="1"/>
            <a:r>
              <a:rPr lang="hu-HU" altLang="hu-HU" sz="2100" smtClean="0"/>
              <a:t>A (4) összefüggés a </a:t>
            </a:r>
            <a:r>
              <a:rPr lang="hu-HU" altLang="hu-HU" sz="2100" i="1" smtClean="0"/>
              <a:t>j. </a:t>
            </a:r>
            <a:r>
              <a:rPr lang="hu-HU" altLang="hu-HU" sz="2100" smtClean="0"/>
              <a:t>jószág kibocsátásához szükséges </a:t>
            </a:r>
            <a:r>
              <a:rPr lang="hu-HU" altLang="hu-HU" sz="2100" i="1" smtClean="0"/>
              <a:t>i.</a:t>
            </a:r>
            <a:r>
              <a:rPr lang="hu-HU" altLang="hu-HU" sz="2100" smtClean="0"/>
              <a:t> input-mennyiséget mutatja meg, így az </a:t>
            </a:r>
            <a:r>
              <a:rPr lang="hu-HU" altLang="hu-HU" sz="2100" i="1" smtClean="0"/>
              <a:t>α</a:t>
            </a:r>
            <a:r>
              <a:rPr lang="hu-HU" altLang="hu-HU" sz="2100" smtClean="0"/>
              <a:t> paraméter a </a:t>
            </a:r>
            <a:r>
              <a:rPr lang="hu-HU" altLang="hu-HU" sz="2100" i="1" smtClean="0"/>
              <a:t>j. </a:t>
            </a:r>
            <a:r>
              <a:rPr lang="hu-HU" altLang="hu-HU" sz="2100" smtClean="0"/>
              <a:t>outputhoz felhasznált </a:t>
            </a:r>
            <a:r>
              <a:rPr lang="hu-HU" altLang="hu-HU" sz="2100" i="1" smtClean="0"/>
              <a:t>i.</a:t>
            </a:r>
            <a:r>
              <a:rPr lang="hu-HU" altLang="hu-HU" sz="2100" smtClean="0"/>
              <a:t> input együtthatója a termelési függvényben. </a:t>
            </a:r>
          </a:p>
          <a:p>
            <a:pPr eaLnBrk="1" hangingPunct="1"/>
            <a:r>
              <a:rPr lang="hu-HU" altLang="hu-HU" sz="2100" u="sng" smtClean="0"/>
              <a:t>A </a:t>
            </a:r>
            <a:r>
              <a:rPr lang="hu-HU" altLang="hu-HU" sz="2100" b="1" u="sng" smtClean="0"/>
              <a:t>ráfordítási együttható </a:t>
            </a:r>
            <a:r>
              <a:rPr lang="hu-HU" altLang="hu-HU" sz="2100" u="sng" smtClean="0"/>
              <a:t>tehát azt mutatja meg, hogy egységnyi kibocsátás megtermeléséhez az adott inputtényezőből mennyi szükséges.</a:t>
            </a:r>
          </a:p>
          <a:p>
            <a:pPr eaLnBrk="1" hangingPunct="1"/>
            <a:r>
              <a:rPr lang="hu-HU" altLang="hu-HU" sz="2100" smtClean="0"/>
              <a:t>A ráfordítási együtthatókat a </a:t>
            </a:r>
            <a:r>
              <a:rPr lang="hu-HU" altLang="hu-HU" sz="2100" b="1" smtClean="0"/>
              <a:t>folyó ráfordítási mátrix </a:t>
            </a:r>
            <a:r>
              <a:rPr lang="hu-HU" altLang="hu-HU" sz="2100" smtClean="0"/>
              <a:t>(</a:t>
            </a:r>
            <a:r>
              <a:rPr lang="hu-HU" altLang="hu-HU" sz="2100" b="1" smtClean="0"/>
              <a:t>R</a:t>
            </a:r>
            <a:r>
              <a:rPr lang="hu-HU" altLang="hu-HU" sz="2100" smtClean="0"/>
              <a:t>) tartalmazza. Az </a:t>
            </a:r>
            <a:r>
              <a:rPr lang="hu-HU" altLang="hu-HU" sz="2100" b="1" smtClean="0"/>
              <a:t>R</a:t>
            </a:r>
            <a:r>
              <a:rPr lang="hu-HU" altLang="hu-HU" sz="2100" smtClean="0"/>
              <a:t> mátrix négyzetes mátrix, mert az ágazatok és termékek száma egyaránt n.</a:t>
            </a:r>
          </a:p>
          <a:p>
            <a:pPr eaLnBrk="1" hangingPunct="1"/>
            <a:r>
              <a:rPr lang="hu-HU" altLang="hu-HU" sz="2100" smtClean="0"/>
              <a:t>A folyó ráfordítási mátrix nem szinguláris, mert szingularitása azonos arányú inputfelhasználást jelentene bizonyos ágazatokban, és ez ellentmondana az ikertermékek és iker-termelési eljárások kizárásának.</a:t>
            </a:r>
          </a:p>
          <a:p>
            <a:pPr eaLnBrk="1" hangingPunct="1"/>
            <a:endParaRPr lang="hu-HU" altLang="hu-HU" sz="21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z="21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z="1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hu-HU" altLang="hu-HU" sz="1400" smtClean="0"/>
          </a:p>
          <a:p>
            <a:pPr eaLnBrk="1" hangingPunct="1"/>
            <a:endParaRPr lang="hu-HU" altLang="hu-HU" sz="1400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939800" y="1357313"/>
          <a:ext cx="16938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gyenlet" r:id="rId3" imgW="888840" imgH="469800" progId="Equation.3">
                  <p:embed/>
                </p:oleObj>
              </mc:Choice>
              <mc:Fallback>
                <p:oleObj name="Egyenlet" r:id="rId3" imgW="88884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357313"/>
                        <a:ext cx="169386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hu-HU" altLang="hu-HU" sz="3200" b="1" smtClean="0"/>
              <a:t>A statikus Leontief modell</a:t>
            </a:r>
            <a:endParaRPr lang="hu-HU" altLang="hu-HU" sz="320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000" dirty="0" smtClean="0"/>
              <a:t>A szektorok nettó kibocsátása azt jelenti, hogy az adott termék termelési mennyisége és többi szektorban felhasznált mennyiségének mekkora a különbsége. Egy ágazatra a nettó kibocsátás: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2000" dirty="0" smtClean="0"/>
          </a:p>
          <a:p>
            <a:pPr lvl="7">
              <a:buFont typeface="Arial" pitchFamily="34" charset="0"/>
              <a:buNone/>
              <a:defRPr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......................		(5)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2000" dirty="0" smtClean="0"/>
              <a:t>Ezt mátrixos alakba írva összefoglalhatjuk az összes vizsgált ágazatra:</a:t>
            </a:r>
          </a:p>
          <a:p>
            <a:pPr lvl="7">
              <a:buFont typeface="Arial" pitchFamily="34" charset="0"/>
              <a:buNone/>
              <a:defRPr/>
            </a:pPr>
            <a:r>
              <a:rPr lang="hu-HU" dirty="0" smtClean="0"/>
              <a:t>..................................			(6)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2000" dirty="0" smtClean="0"/>
              <a:t>A </a:t>
            </a:r>
            <a:r>
              <a:rPr lang="hu-HU" sz="2000" i="1" dirty="0" smtClean="0"/>
              <a:t>v</a:t>
            </a:r>
            <a:r>
              <a:rPr lang="hu-HU" sz="2000" dirty="0" smtClean="0"/>
              <a:t> a nettó kibocsátások vektora, </a:t>
            </a:r>
            <a:r>
              <a:rPr lang="hu-HU" sz="2000" i="1" dirty="0" smtClean="0"/>
              <a:t>q</a:t>
            </a:r>
            <a:r>
              <a:rPr lang="hu-HU" sz="2000" dirty="0" smtClean="0"/>
              <a:t> az összes kibocsátást mutatja meg, </a:t>
            </a:r>
            <a:r>
              <a:rPr lang="hu-HU" sz="2000" i="1" dirty="0" err="1" smtClean="0"/>
              <a:t>Rq</a:t>
            </a:r>
            <a:r>
              <a:rPr lang="hu-HU" sz="2000" dirty="0" smtClean="0"/>
              <a:t> pedig a termelő felhasználást az összes inputból. Az </a:t>
            </a:r>
            <a:r>
              <a:rPr lang="hu-HU" sz="2000" i="1" dirty="0" smtClean="0"/>
              <a:t>(E </a:t>
            </a:r>
            <a:r>
              <a:rPr lang="hu-HU" sz="2000" i="1" dirty="0" smtClean="0">
                <a:sym typeface="Symbol"/>
              </a:rPr>
              <a:t></a:t>
            </a:r>
            <a:r>
              <a:rPr lang="hu-HU" sz="2000" i="1" dirty="0" smtClean="0"/>
              <a:t> R)</a:t>
            </a:r>
            <a:r>
              <a:rPr lang="hu-HU" sz="2000" dirty="0" smtClean="0"/>
              <a:t> mátrixot </a:t>
            </a:r>
            <a:r>
              <a:rPr lang="hu-HU" sz="2000" dirty="0" err="1" smtClean="0"/>
              <a:t>Leontief-mátrixnak</a:t>
            </a:r>
            <a:r>
              <a:rPr lang="hu-HU" sz="2000" dirty="0" smtClean="0"/>
              <a:t> nevezik, és azt mutatja meg, hogy adott kibocsátás mekkora végső fogyasztást tesz lehetővé. A </a:t>
            </a:r>
            <a:r>
              <a:rPr lang="hu-HU" sz="2000" dirty="0" err="1" smtClean="0"/>
              <a:t>Leontief</a:t>
            </a:r>
            <a:r>
              <a:rPr lang="hu-HU" sz="2000" dirty="0" smtClean="0"/>
              <a:t> mátrix inverze, a </a:t>
            </a:r>
            <a:r>
              <a:rPr lang="hu-HU" sz="2000" dirty="0" err="1" smtClean="0"/>
              <a:t>Leontief-inverz</a:t>
            </a:r>
            <a:r>
              <a:rPr lang="hu-HU" sz="2000" dirty="0" smtClean="0"/>
              <a:t> segítségével pedig kiszámítható, hogy adott végső felhasználáshoz mekkora szektoronkénti kibocsátás szükséges, hiszen: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2038" y="2270125"/>
          <a:ext cx="273208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562040" imgH="380880" progId="Equation.3">
                  <p:embed/>
                </p:oleObj>
              </mc:Choice>
              <mc:Fallback>
                <p:oleObj name="Equation" r:id="rId3" imgW="156204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2270125"/>
                        <a:ext cx="273208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57250" y="3286125"/>
          <a:ext cx="24288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358640" imgH="203040" progId="Equation.3">
                  <p:embed/>
                </p:oleObj>
              </mc:Choice>
              <mc:Fallback>
                <p:oleObj name="Equation" r:id="rId5" imgW="13586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86125"/>
                        <a:ext cx="24288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71875" y="5500688"/>
          <a:ext cx="18049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927000" imgH="228600" progId="Equation.3">
                  <p:embed/>
                </p:oleObj>
              </mc:Choice>
              <mc:Fallback>
                <p:oleObj name="Equation" r:id="rId7" imgW="927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500688"/>
                        <a:ext cx="18049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hu-HU" altLang="hu-HU" sz="3200" b="1" smtClean="0">
                <a:latin typeface="Arial" panose="020B0604020202020204" pitchFamily="34" charset="0"/>
              </a:rPr>
              <a:t>A duális feladat</a:t>
            </a:r>
          </a:p>
        </p:txBody>
      </p:sp>
      <p:sp>
        <p:nvSpPr>
          <p:cNvPr id="6149" name="Rectangle 3"/>
          <p:cNvSpPr>
            <a:spLocks noGrp="1"/>
          </p:cNvSpPr>
          <p:nvPr>
            <p:ph type="body" sz="half" idx="1"/>
          </p:nvPr>
        </p:nvSpPr>
        <p:spPr>
          <a:xfrm>
            <a:off x="500063" y="1071563"/>
            <a:ext cx="7931150" cy="5072062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 Leontief-modell segítségével a hozzáadott értékek is meghatározhatók szektoronként. A hozzáadott érték (profit) azt jelenti, hogy adott termék egységára és átlagköltsége között mekkora a különbség. Egy szektor hozzáadott értéke megegyezik az egységár és az egyes inputok fajlagos költségeinek a különbségével, vagyis a j termék profitja: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000" smtClean="0">
                <a:latin typeface="Arial" panose="020B0604020202020204" pitchFamily="34" charset="0"/>
              </a:rPr>
              <a:t>													......................... 			(8)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Vagyis a j. ágazat hozzáadott értéke megegyezik a j. ágazatban érvényes egységár és a termeléshez felhasznált inputok egységköltségének különbségével.</a:t>
            </a:r>
          </a:p>
          <a:p>
            <a:pPr eaLnBrk="1" hangingPunct="1"/>
            <a:r>
              <a:rPr lang="hu-HU" altLang="hu-HU" sz="2000" smtClean="0">
                <a:latin typeface="Arial" panose="020B0604020202020204" pitchFamily="34" charset="0"/>
              </a:rPr>
              <a:t>Az összes ágazat hozzáadott értékeit a következő egyenletrendszer mutatja meg: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000" smtClean="0">
                <a:latin typeface="Arial" panose="020B0604020202020204" pitchFamily="34" charset="0"/>
              </a:rPr>
              <a:t>	</a:t>
            </a:r>
            <a:r>
              <a:rPr lang="hu-HU" altLang="hu-HU" sz="2000" b="1" smtClean="0">
                <a:latin typeface="Arial" panose="020B0604020202020204" pitchFamily="34" charset="0"/>
              </a:rPr>
              <a:t>h = p –R</a:t>
            </a:r>
            <a:r>
              <a:rPr lang="hu-HU" altLang="hu-HU" sz="2000" b="1" baseline="30000" smtClean="0">
                <a:latin typeface="Arial" panose="020B0604020202020204" pitchFamily="34" charset="0"/>
              </a:rPr>
              <a:t>T</a:t>
            </a:r>
            <a:r>
              <a:rPr lang="hu-HU" altLang="hu-HU" sz="2000" b="1" smtClean="0">
                <a:latin typeface="Arial" panose="020B0604020202020204" pitchFamily="34" charset="0"/>
              </a:rPr>
              <a:t>p = (E – R</a:t>
            </a:r>
            <a:r>
              <a:rPr lang="hu-HU" altLang="hu-HU" sz="2000" b="1" baseline="30000" smtClean="0">
                <a:latin typeface="Arial" panose="020B0604020202020204" pitchFamily="34" charset="0"/>
              </a:rPr>
              <a:t>T</a:t>
            </a:r>
            <a:r>
              <a:rPr lang="hu-HU" altLang="hu-HU" sz="2000" b="1" smtClean="0">
                <a:latin typeface="Arial" panose="020B0604020202020204" pitchFamily="34" charset="0"/>
              </a:rPr>
              <a:t>)p</a:t>
            </a:r>
            <a:r>
              <a:rPr lang="hu-HU" altLang="hu-HU" sz="2000" smtClean="0">
                <a:latin typeface="Arial" panose="020B0604020202020204" pitchFamily="34" charset="0"/>
              </a:rPr>
              <a:t>	..........................			(9)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28688" y="2928938"/>
          <a:ext cx="32956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650960" imgH="393480" progId="Equation.3">
                  <p:embed/>
                </p:oleObj>
              </mc:Choice>
              <mc:Fallback>
                <p:oleObj name="Equation" r:id="rId3" imgW="1650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928938"/>
                        <a:ext cx="32956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1714</Words>
  <Application>Microsoft Office PowerPoint</Application>
  <PresentationFormat>Diavetítés a képernyőre (4:3 oldalarány)</PresentationFormat>
  <Paragraphs>292</Paragraphs>
  <Slides>27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Bell MT</vt:lpstr>
      <vt:lpstr>Symbol</vt:lpstr>
      <vt:lpstr>Office-téma</vt:lpstr>
      <vt:lpstr>Microsoft Equation 3.0</vt:lpstr>
      <vt:lpstr>A Leontief-modell</vt:lpstr>
      <vt:lpstr>Az input-output modell </vt:lpstr>
      <vt:lpstr>A modell feltételei</vt:lpstr>
      <vt:lpstr>Fajtái:</vt:lpstr>
      <vt:lpstr>PowerPoint-bemutató</vt:lpstr>
      <vt:lpstr>PowerPoint-bemutató</vt:lpstr>
      <vt:lpstr>PowerPoint-bemutató</vt:lpstr>
      <vt:lpstr>A statikus Leontief modell</vt:lpstr>
      <vt:lpstr>A duális feladat</vt:lpstr>
      <vt:lpstr>PowerPoint-bemutató</vt:lpstr>
      <vt:lpstr>A Leontief-inverzről</vt:lpstr>
      <vt:lpstr>PowerPoint-bemutató</vt:lpstr>
      <vt:lpstr>Eredeti, Leontief-féle mintapélda</vt:lpstr>
      <vt:lpstr>a számítás</vt:lpstr>
      <vt:lpstr>PowerPoint-bemutató</vt:lpstr>
      <vt:lpstr>Árak az input-output rendszerben</vt:lpstr>
      <vt:lpstr>Nyitott gazdaság</vt:lpstr>
      <vt:lpstr>PowerPoint-bemutató</vt:lpstr>
      <vt:lpstr>ÁKM – Ágazati Kapcsolatok Mérlege</vt:lpstr>
      <vt:lpstr>Ágazati Kapcsolatok Mérlege</vt:lpstr>
      <vt:lpstr>PowerPoint-bemutató</vt:lpstr>
      <vt:lpstr>A dinamikus Leontief-modell 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WXPEE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Leontief-modell</dc:title>
  <dc:creator>MS-USER</dc:creator>
  <cp:lastModifiedBy>kgt</cp:lastModifiedBy>
  <cp:revision>141</cp:revision>
  <dcterms:created xsi:type="dcterms:W3CDTF">2009-09-25T07:15:38Z</dcterms:created>
  <dcterms:modified xsi:type="dcterms:W3CDTF">2017-09-15T15:01:58Z</dcterms:modified>
</cp:coreProperties>
</file>