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58" r:id="rId4"/>
    <p:sldId id="259" r:id="rId5"/>
    <p:sldId id="260" r:id="rId6"/>
    <p:sldId id="261" r:id="rId7"/>
    <p:sldId id="262" r:id="rId8"/>
    <p:sldId id="292" r:id="rId9"/>
    <p:sldId id="263" r:id="rId10"/>
    <p:sldId id="264" r:id="rId11"/>
    <p:sldId id="265" r:id="rId12"/>
    <p:sldId id="274" r:id="rId13"/>
    <p:sldId id="275" r:id="rId14"/>
    <p:sldId id="266" r:id="rId15"/>
    <p:sldId id="267" r:id="rId16"/>
    <p:sldId id="268" r:id="rId17"/>
    <p:sldId id="269" r:id="rId18"/>
    <p:sldId id="270" r:id="rId19"/>
    <p:sldId id="271" r:id="rId20"/>
    <p:sldId id="272" r:id="rId21"/>
    <p:sldId id="273"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4" r:id="rId40"/>
    <p:sldId id="295" r:id="rId41"/>
    <p:sldId id="296"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hu-HU"/>
          </a:p>
        </p:txBody>
      </p:sp>
      <p:sp>
        <p:nvSpPr>
          <p:cNvPr id="3" name="Dátum hely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8A138F4E-B031-4364-A269-8564D412CDCD}" type="datetimeFigureOut">
              <a:rPr lang="hu-HU"/>
              <a:pPr>
                <a:defRPr/>
              </a:pPr>
              <a:t>2017.09.15.</a:t>
            </a:fld>
            <a:endParaRPr lang="hu-HU" dirty="0"/>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hu-HU" noProof="0" dirty="0" smtClean="0"/>
          </a:p>
        </p:txBody>
      </p:sp>
      <p:sp>
        <p:nvSpPr>
          <p:cNvPr id="5" name="Jegyzetek hely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6" name="Élőláb hely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hu-HU"/>
          </a:p>
        </p:txBody>
      </p:sp>
      <p:sp>
        <p:nvSpPr>
          <p:cNvPr id="7" name="Dia számának helye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DC4247-C1DF-4A79-8375-1D57C3CC8A4C}"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0FF92D2-0EFD-423D-A13F-215B2E321C21}" type="slidenum">
              <a:rPr lang="hu-HU" altLang="en-US">
                <a:latin typeface="Arial" panose="020B0604020202020204" pitchFamily="34" charset="0"/>
              </a:rPr>
              <a:pPr eaLnBrk="1" hangingPunct="1">
                <a:spcBef>
                  <a:spcPct val="0"/>
                </a:spcBef>
              </a:pPr>
              <a:t>42</a:t>
            </a:fld>
            <a:endParaRPr lang="hu-HU"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01341C1-83DE-48AD-B58F-8854B68B150C}" type="slidenum">
              <a:rPr lang="hu-HU" altLang="en-US">
                <a:latin typeface="Arial" panose="020B0604020202020204" pitchFamily="34" charset="0"/>
              </a:rPr>
              <a:pPr eaLnBrk="1" hangingPunct="1">
                <a:spcBef>
                  <a:spcPct val="0"/>
                </a:spcBef>
              </a:pPr>
              <a:t>67</a:t>
            </a:fld>
            <a:endParaRPr lang="hu-HU"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78FED37-7D3C-4883-B3C8-AAE1403E6E97}" type="slidenum">
              <a:rPr lang="hu-HU" altLang="en-US">
                <a:latin typeface="Arial" panose="020B0604020202020204" pitchFamily="34" charset="0"/>
              </a:rPr>
              <a:pPr eaLnBrk="1" hangingPunct="1">
                <a:spcBef>
                  <a:spcPct val="0"/>
                </a:spcBef>
              </a:pPr>
              <a:t>70</a:t>
            </a:fld>
            <a:endParaRPr lang="hu-HU"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1BBC39D-C569-42DC-8CEC-1498E9EA6DCC}" type="slidenum">
              <a:rPr lang="hu-HU" altLang="en-US">
                <a:latin typeface="Arial" panose="020B0604020202020204" pitchFamily="34" charset="0"/>
              </a:rPr>
              <a:pPr eaLnBrk="1" hangingPunct="1">
                <a:spcBef>
                  <a:spcPct val="0"/>
                </a:spcBef>
              </a:pPr>
              <a:t>73</a:t>
            </a:fld>
            <a:endParaRPr lang="hu-HU"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3E253743-D444-45E1-B033-FBEFC93D45B6}" type="datetime1">
              <a:rPr lang="hu-HU"/>
              <a:pPr>
                <a:defRPr/>
              </a:pPr>
              <a:t>2017.09.15.</a:t>
            </a:fld>
            <a:endParaRPr lang="hu-HU" dirty="0"/>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AA5CF449-6004-4998-8385-42EE7B256803}" type="slidenum">
              <a:rPr lang="hu-HU" altLang="hu-HU"/>
              <a:pPr/>
              <a:t>‹#›</a:t>
            </a:fld>
            <a:endParaRPr lang="hu-HU" altLang="hu-HU"/>
          </a:p>
        </p:txBody>
      </p:sp>
    </p:spTree>
    <p:extLst>
      <p:ext uri="{BB962C8B-B14F-4D97-AF65-F5344CB8AC3E}">
        <p14:creationId xmlns:p14="http://schemas.microsoft.com/office/powerpoint/2010/main" val="297058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7E165E65-2885-44FE-B03C-951474F78DC5}" type="datetime1">
              <a:rPr lang="hu-HU"/>
              <a:pPr>
                <a:defRPr/>
              </a:pPr>
              <a:t>2017.09.15.</a:t>
            </a:fld>
            <a:endParaRPr lang="hu-HU" dirty="0"/>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B9ACD0A4-4877-498B-B215-A6281A138D57}" type="slidenum">
              <a:rPr lang="hu-HU" altLang="hu-HU"/>
              <a:pPr/>
              <a:t>‹#›</a:t>
            </a:fld>
            <a:endParaRPr lang="hu-HU" altLang="hu-HU"/>
          </a:p>
        </p:txBody>
      </p:sp>
    </p:spTree>
    <p:extLst>
      <p:ext uri="{BB962C8B-B14F-4D97-AF65-F5344CB8AC3E}">
        <p14:creationId xmlns:p14="http://schemas.microsoft.com/office/powerpoint/2010/main" val="206436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C75C2ED9-0930-4ABF-B50E-187B72EFA65D}" type="datetime1">
              <a:rPr lang="hu-HU"/>
              <a:pPr>
                <a:defRPr/>
              </a:pPr>
              <a:t>2017.09.15.</a:t>
            </a:fld>
            <a:endParaRPr lang="hu-HU" dirty="0"/>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BF12191C-AAB3-4E04-9CEF-E9F2E657239C}" type="slidenum">
              <a:rPr lang="hu-HU" altLang="hu-HU"/>
              <a:pPr/>
              <a:t>‹#›</a:t>
            </a:fld>
            <a:endParaRPr lang="hu-HU" altLang="hu-HU"/>
          </a:p>
        </p:txBody>
      </p:sp>
    </p:spTree>
    <p:extLst>
      <p:ext uri="{BB962C8B-B14F-4D97-AF65-F5344CB8AC3E}">
        <p14:creationId xmlns:p14="http://schemas.microsoft.com/office/powerpoint/2010/main" val="78991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0A978CE3-E889-4D8E-A37E-BF361A7C68B8}" type="datetime1">
              <a:rPr lang="hu-HU"/>
              <a:pPr>
                <a:defRPr/>
              </a:pPr>
              <a:t>2017.09.15.</a:t>
            </a:fld>
            <a:endParaRPr lang="hu-HU" dirty="0"/>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0E7CE36B-B171-4BF1-8635-15495CF4E77F}" type="slidenum">
              <a:rPr lang="hu-HU" altLang="hu-HU"/>
              <a:pPr/>
              <a:t>‹#›</a:t>
            </a:fld>
            <a:endParaRPr lang="hu-HU" altLang="hu-HU"/>
          </a:p>
        </p:txBody>
      </p:sp>
    </p:spTree>
    <p:extLst>
      <p:ext uri="{BB962C8B-B14F-4D97-AF65-F5344CB8AC3E}">
        <p14:creationId xmlns:p14="http://schemas.microsoft.com/office/powerpoint/2010/main" val="306143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6D44A668-7D05-4913-BE36-3A43F3F27B57}" type="datetime1">
              <a:rPr lang="hu-HU"/>
              <a:pPr>
                <a:defRPr/>
              </a:pPr>
              <a:t>2017.09.15.</a:t>
            </a:fld>
            <a:endParaRPr lang="hu-HU" dirty="0"/>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3ED376C3-7AC3-49C9-BF37-22165CE96196}" type="slidenum">
              <a:rPr lang="hu-HU" altLang="hu-HU"/>
              <a:pPr/>
              <a:t>‹#›</a:t>
            </a:fld>
            <a:endParaRPr lang="hu-HU" altLang="hu-HU"/>
          </a:p>
        </p:txBody>
      </p:sp>
    </p:spTree>
    <p:extLst>
      <p:ext uri="{BB962C8B-B14F-4D97-AF65-F5344CB8AC3E}">
        <p14:creationId xmlns:p14="http://schemas.microsoft.com/office/powerpoint/2010/main" val="202424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249F2563-820A-4C56-852A-E602C2987967}" type="datetime1">
              <a:rPr lang="hu-HU"/>
              <a:pPr>
                <a:defRPr/>
              </a:pPr>
              <a:t>2017.09.15.</a:t>
            </a:fld>
            <a:endParaRPr lang="hu-HU" dirty="0"/>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F10AB548-CB0A-4D3C-AC10-6AD5CE8F1072}" type="slidenum">
              <a:rPr lang="hu-HU" altLang="hu-HU"/>
              <a:pPr/>
              <a:t>‹#›</a:t>
            </a:fld>
            <a:endParaRPr lang="hu-HU" altLang="hu-HU"/>
          </a:p>
        </p:txBody>
      </p:sp>
    </p:spTree>
    <p:extLst>
      <p:ext uri="{BB962C8B-B14F-4D97-AF65-F5344CB8AC3E}">
        <p14:creationId xmlns:p14="http://schemas.microsoft.com/office/powerpoint/2010/main" val="165640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02676635-8A9F-4EA9-A493-4FF06C8E6B36}" type="datetime1">
              <a:rPr lang="hu-HU"/>
              <a:pPr>
                <a:defRPr/>
              </a:pPr>
              <a:t>2017.09.15.</a:t>
            </a:fld>
            <a:endParaRPr lang="hu-HU" dirty="0"/>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fld id="{B0BD3EA8-320F-47B0-B11A-7CF60EF5E073}" type="slidenum">
              <a:rPr lang="hu-HU" altLang="hu-HU"/>
              <a:pPr/>
              <a:t>‹#›</a:t>
            </a:fld>
            <a:endParaRPr lang="hu-HU" altLang="hu-HU"/>
          </a:p>
        </p:txBody>
      </p:sp>
    </p:spTree>
    <p:extLst>
      <p:ext uri="{BB962C8B-B14F-4D97-AF65-F5344CB8AC3E}">
        <p14:creationId xmlns:p14="http://schemas.microsoft.com/office/powerpoint/2010/main" val="88239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EAB499B8-660C-4416-B5F1-8A1C8D30AC0F}" type="datetime1">
              <a:rPr lang="hu-HU"/>
              <a:pPr>
                <a:defRPr/>
              </a:pPr>
              <a:t>2017.09.15.</a:t>
            </a:fld>
            <a:endParaRPr lang="hu-HU" dirty="0"/>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fld id="{20AEDE50-49DB-4AFE-AE06-C995CCDB98AE}" type="slidenum">
              <a:rPr lang="hu-HU" altLang="hu-HU"/>
              <a:pPr/>
              <a:t>‹#›</a:t>
            </a:fld>
            <a:endParaRPr lang="hu-HU" altLang="hu-HU"/>
          </a:p>
        </p:txBody>
      </p:sp>
    </p:spTree>
    <p:extLst>
      <p:ext uri="{BB962C8B-B14F-4D97-AF65-F5344CB8AC3E}">
        <p14:creationId xmlns:p14="http://schemas.microsoft.com/office/powerpoint/2010/main" val="117508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DC6AC674-E13A-4190-A3DC-8D101B225851}" type="datetime1">
              <a:rPr lang="hu-HU"/>
              <a:pPr>
                <a:defRPr/>
              </a:pPr>
              <a:t>2017.09.15.</a:t>
            </a:fld>
            <a:endParaRPr lang="hu-HU" dirty="0"/>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fld id="{497A2F6B-7286-440E-95EA-A4832F6DC640}" type="slidenum">
              <a:rPr lang="hu-HU" altLang="hu-HU"/>
              <a:pPr/>
              <a:t>‹#›</a:t>
            </a:fld>
            <a:endParaRPr lang="hu-HU" altLang="hu-HU"/>
          </a:p>
        </p:txBody>
      </p:sp>
    </p:spTree>
    <p:extLst>
      <p:ext uri="{BB962C8B-B14F-4D97-AF65-F5344CB8AC3E}">
        <p14:creationId xmlns:p14="http://schemas.microsoft.com/office/powerpoint/2010/main" val="380149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C576C287-3D63-4654-961C-02B13556D2D1}" type="datetime1">
              <a:rPr lang="hu-HU"/>
              <a:pPr>
                <a:defRPr/>
              </a:pPr>
              <a:t>2017.09.15.</a:t>
            </a:fld>
            <a:endParaRPr lang="hu-HU" dirty="0"/>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508F94BD-606B-4E93-AE6C-EC487F4196EA}" type="slidenum">
              <a:rPr lang="hu-HU" altLang="hu-HU"/>
              <a:pPr/>
              <a:t>‹#›</a:t>
            </a:fld>
            <a:endParaRPr lang="hu-HU" altLang="hu-HU"/>
          </a:p>
        </p:txBody>
      </p:sp>
    </p:spTree>
    <p:extLst>
      <p:ext uri="{BB962C8B-B14F-4D97-AF65-F5344CB8AC3E}">
        <p14:creationId xmlns:p14="http://schemas.microsoft.com/office/powerpoint/2010/main" val="94863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dirty="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6CCFC5FB-780B-4165-AA37-60984C819129}" type="datetime1">
              <a:rPr lang="hu-HU"/>
              <a:pPr>
                <a:defRPr/>
              </a:pPr>
              <a:t>2017.09.15.</a:t>
            </a:fld>
            <a:endParaRPr lang="hu-HU" dirty="0"/>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62AA7637-680E-41D7-B07A-4BF45737987E}" type="slidenum">
              <a:rPr lang="hu-HU" altLang="hu-HU"/>
              <a:pPr/>
              <a:t>‹#›</a:t>
            </a:fld>
            <a:endParaRPr lang="hu-HU" altLang="hu-HU"/>
          </a:p>
        </p:txBody>
      </p:sp>
    </p:spTree>
    <p:extLst>
      <p:ext uri="{BB962C8B-B14F-4D97-AF65-F5344CB8AC3E}">
        <p14:creationId xmlns:p14="http://schemas.microsoft.com/office/powerpoint/2010/main" val="55443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en-US"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E25CD48-AE82-45EA-B887-0D44BF974465}" type="datetime1">
              <a:rPr lang="hu-HU"/>
              <a:pPr>
                <a:defRPr/>
              </a:pPr>
              <a:t>2017.09.15.</a:t>
            </a:fld>
            <a:endParaRPr lang="hu-HU" dirty="0"/>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2E2475D-C680-457B-9200-A817F8F59B4F}"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ím 1"/>
          <p:cNvSpPr>
            <a:spLocks noGrp="1"/>
          </p:cNvSpPr>
          <p:nvPr>
            <p:ph type="ctrTitle"/>
          </p:nvPr>
        </p:nvSpPr>
        <p:spPr/>
        <p:txBody>
          <a:bodyPr/>
          <a:lstStyle/>
          <a:p>
            <a:pPr eaLnBrk="1" hangingPunct="1"/>
            <a:r>
              <a:rPr lang="hu-HU" altLang="en-US" smtClean="0"/>
              <a:t>A gazdaság ingadozása, munkanélküliség és infláció</a:t>
            </a:r>
          </a:p>
        </p:txBody>
      </p:sp>
      <p:sp>
        <p:nvSpPr>
          <p:cNvPr id="3" name="Alcím 2"/>
          <p:cNvSpPr>
            <a:spLocks noGrp="1"/>
          </p:cNvSpPr>
          <p:nvPr>
            <p:ph type="subTitle" idx="1"/>
          </p:nvPr>
        </p:nvSpPr>
        <p:spPr/>
        <p:txBody>
          <a:bodyPr rtlCol="0">
            <a:normAutofit/>
          </a:bodyPr>
          <a:lstStyle/>
          <a:p>
            <a:pPr eaLnBrk="1" fontAlgn="auto" hangingPunct="1">
              <a:spcAft>
                <a:spcPts val="0"/>
              </a:spcAft>
              <a:defRPr/>
            </a:pPr>
            <a:r>
              <a:rPr lang="hu-HU" dirty="0" smtClean="0"/>
              <a:t>Válogatott fejezetek közgazdaságtanból</a:t>
            </a: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3B4C4-90C0-4190-8C14-FADB53289810}" type="slidenum">
              <a:rPr lang="hu-HU" altLang="hu-HU">
                <a:solidFill>
                  <a:srgbClr val="898989"/>
                </a:solidFill>
                <a:latin typeface="Calibri" panose="020F0502020204030204" pitchFamily="34" charset="0"/>
              </a:rPr>
              <a:pPr eaLnBrk="1" hangingPunct="1"/>
              <a:t>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xfrm>
            <a:off x="468313" y="6350"/>
            <a:ext cx="8229600" cy="1143000"/>
          </a:xfrm>
        </p:spPr>
        <p:txBody>
          <a:bodyPr/>
          <a:lstStyle/>
          <a:p>
            <a:pPr eaLnBrk="1" hangingPunct="1"/>
            <a:r>
              <a:rPr lang="hu-HU" altLang="en-US" smtClean="0"/>
              <a:t>Frikciós munkanélküliség</a:t>
            </a:r>
          </a:p>
        </p:txBody>
      </p:sp>
      <p:sp>
        <p:nvSpPr>
          <p:cNvPr id="3" name="Tartalom helye 2"/>
          <p:cNvSpPr>
            <a:spLocks noGrp="1"/>
          </p:cNvSpPr>
          <p:nvPr>
            <p:ph idx="1"/>
          </p:nvPr>
        </p:nvSpPr>
        <p:spPr>
          <a:xfrm>
            <a:off x="457200" y="981075"/>
            <a:ext cx="8229600" cy="5145088"/>
          </a:xfrm>
        </p:spPr>
        <p:txBody>
          <a:bodyPr/>
          <a:lstStyle/>
          <a:p>
            <a:pPr eaLnBrk="1" hangingPunct="1">
              <a:buFont typeface="Arial" charset="0"/>
              <a:buChar char="•"/>
              <a:defRPr/>
            </a:pPr>
            <a:r>
              <a:rPr lang="hu-HU" dirty="0" smtClean="0"/>
              <a:t>A munkásoknak és a munkaadóknak időre van szükségük, hogy jó álláshoz jussanak, illetve megfelelő munkaerőt találjanak, amikor felvétel van. </a:t>
            </a:r>
          </a:p>
          <a:p>
            <a:pPr eaLnBrk="1" hangingPunct="1">
              <a:buFont typeface="Arial" charset="0"/>
              <a:buChar char="•"/>
              <a:defRPr/>
            </a:pPr>
            <a:r>
              <a:rPr lang="hu-HU" dirty="0" smtClean="0"/>
              <a:t>Tehát bizonyos mértékű munkanélküliség nemcsak elkerülhetetlen, hanem a gazdaság működése miatt kívánatos is. Az ilyen típusú munkanélküliséget frikciós vagy súrlódásos munkanélküliségnek nevezzük.</a:t>
            </a:r>
          </a:p>
          <a:p>
            <a:pPr marL="0" indent="0" eaLnBrk="1" hangingPunct="1">
              <a:buFont typeface="Arial" charset="0"/>
              <a:buNone/>
              <a:defRPr/>
            </a:pPr>
            <a:r>
              <a:rPr lang="hu-HU" dirty="0" smtClean="0"/>
              <a:t>	(</a:t>
            </a:r>
            <a:r>
              <a:rPr lang="hu-HU" dirty="0" smtClean="0">
                <a:sym typeface="Wingdings" pitchFamily="2" charset="2"/>
              </a:rPr>
              <a:t>munkanélküliség természetes rátája)</a:t>
            </a: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17CA6F-0924-47AD-B5A4-516C1B6E25F2}" type="slidenum">
              <a:rPr lang="hu-HU" altLang="hu-HU">
                <a:solidFill>
                  <a:srgbClr val="898989"/>
                </a:solidFill>
                <a:latin typeface="Calibri" panose="020F0502020204030204" pitchFamily="34" charset="0"/>
              </a:rPr>
              <a:pPr eaLnBrk="1" hangingPunct="1"/>
              <a:t>10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a:xfrm>
            <a:off x="468313" y="0"/>
            <a:ext cx="8229600" cy="1143000"/>
          </a:xfrm>
        </p:spPr>
        <p:txBody>
          <a:bodyPr/>
          <a:lstStyle/>
          <a:p>
            <a:pPr eaLnBrk="1" hangingPunct="1"/>
            <a:r>
              <a:rPr lang="hu-HU" altLang="en-US" smtClean="0"/>
              <a:t>Ciklikus munkanélküliség</a:t>
            </a:r>
          </a:p>
        </p:txBody>
      </p:sp>
      <p:sp>
        <p:nvSpPr>
          <p:cNvPr id="12291" name="Tartalom helye 2"/>
          <p:cNvSpPr>
            <a:spLocks noGrp="1"/>
          </p:cNvSpPr>
          <p:nvPr>
            <p:ph idx="1"/>
          </p:nvPr>
        </p:nvSpPr>
        <p:spPr>
          <a:xfrm>
            <a:off x="179388" y="1052513"/>
            <a:ext cx="8785225" cy="5400675"/>
          </a:xfrm>
        </p:spPr>
        <p:txBody>
          <a:bodyPr/>
          <a:lstStyle/>
          <a:p>
            <a:pPr eaLnBrk="1" hangingPunct="1"/>
            <a:r>
              <a:rPr lang="hu-HU" altLang="en-US" smtClean="0"/>
              <a:t>Amikor a gazdaság lefelé megy, vagyis recesszióba kerül, akkor a munkanélküliek száma, illetve a munkanélküliségi ráta növekszik.</a:t>
            </a:r>
          </a:p>
          <a:p>
            <a:pPr eaLnBrk="1" hangingPunct="1"/>
            <a:r>
              <a:rPr lang="hu-HU" altLang="en-US" smtClean="0"/>
              <a:t>Miért maradhat a munkanélküliség hosszú ideig a frikciós munkanélküliséget meghaladó szinten? Ha a munkapiac tökéletes versenypiacként működne, akkor a keresletet meghaladó kínálat következtében a béreknek csökkennie kellene és egy alacsonyabb bérszínvonalon helyreállna a piaci egyensúly. A valóságban azonban a piac nem így, vagy legalábbis nem mindig így működik.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A0491D-6F26-4340-AAB6-E28935A978EC}" type="slidenum">
              <a:rPr lang="hu-HU" altLang="hu-HU">
                <a:solidFill>
                  <a:srgbClr val="898989"/>
                </a:solidFill>
                <a:latin typeface="Calibri" panose="020F0502020204030204" pitchFamily="34" charset="0"/>
              </a:rPr>
              <a:pPr eaLnBrk="1" hangingPunct="1"/>
              <a:t>11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p:cNvSpPr>
            <a:spLocks noGrp="1"/>
          </p:cNvSpPr>
          <p:nvPr>
            <p:ph type="title"/>
          </p:nvPr>
        </p:nvSpPr>
        <p:spPr/>
        <p:txBody>
          <a:bodyPr/>
          <a:lstStyle/>
          <a:p>
            <a:pPr eaLnBrk="1" hangingPunct="1"/>
            <a:r>
              <a:rPr lang="hu-HU" altLang="en-US" smtClean="0"/>
              <a:t>A „piaci” megoldás: alacsonyabb bérekkel nincs munkanélküliség</a:t>
            </a:r>
          </a:p>
        </p:txBody>
      </p:sp>
      <p:sp>
        <p:nvSpPr>
          <p:cNvPr id="13315" name="Tartalom helye 2"/>
          <p:cNvSpPr>
            <a:spLocks noGrp="1"/>
          </p:cNvSpPr>
          <p:nvPr>
            <p:ph idx="1"/>
          </p:nvPr>
        </p:nvSpPr>
        <p:spPr/>
        <p:txBody>
          <a:bodyPr/>
          <a:lstStyle/>
          <a:p>
            <a:pPr eaLnBrk="1" hangingPunct="1"/>
            <a:r>
              <a:rPr lang="hu-HU" altLang="en-US" smtClean="0"/>
              <a:t>Tegyük fel, hogy a vállalat termékei iránti keresleti görbe eltolódik balra (pl. a jövedelmek csökkenése miatt).</a:t>
            </a:r>
          </a:p>
          <a:p>
            <a:pPr eaLnBrk="1" hangingPunct="1"/>
            <a:r>
              <a:rPr lang="hu-HU" altLang="en-US" smtClean="0"/>
              <a:t>A vállalat a munkásokhoz fordul, és azt mondja, hogy ha egyetértenek a bércsökkentéssel, a vállalat alacsonyabb áron értékesíti a termékeit, addig a pontig, hogy ugyanannyit termeljen és adjon el, mint korábban.</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B2CF5E-F381-4CCB-93B3-FC90BDD4B33E}" type="slidenum">
              <a:rPr lang="hu-HU" altLang="hu-HU">
                <a:solidFill>
                  <a:srgbClr val="898989"/>
                </a:solidFill>
                <a:latin typeface="Calibri" panose="020F0502020204030204" pitchFamily="34" charset="0"/>
              </a:rPr>
              <a:pPr eaLnBrk="1" hangingPunct="1"/>
              <a:t>12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a:xfrm>
            <a:off x="468313" y="0"/>
            <a:ext cx="8229600" cy="1143000"/>
          </a:xfrm>
        </p:spPr>
        <p:txBody>
          <a:bodyPr/>
          <a:lstStyle/>
          <a:p>
            <a:pPr eaLnBrk="1" hangingPunct="1"/>
            <a:r>
              <a:rPr lang="hu-HU" altLang="en-US" smtClean="0"/>
              <a:t>Az alacsonyabb bér és ár hatása</a:t>
            </a:r>
          </a:p>
        </p:txBody>
      </p:sp>
      <p:sp>
        <p:nvSpPr>
          <p:cNvPr id="14339" name="Tartalom helye 2"/>
          <p:cNvSpPr>
            <a:spLocks noGrp="1"/>
          </p:cNvSpPr>
          <p:nvPr>
            <p:ph idx="1"/>
          </p:nvPr>
        </p:nvSpPr>
        <p:spPr>
          <a:xfrm>
            <a:off x="468313" y="1052513"/>
            <a:ext cx="8229600" cy="4525962"/>
          </a:xfrm>
        </p:spPr>
        <p:txBody>
          <a:bodyPr/>
          <a:lstStyle/>
          <a:p>
            <a:pPr eaLnBrk="1" hangingPunct="1"/>
            <a:r>
              <a:rPr lang="hu-HU" altLang="en-US" smtClean="0"/>
              <a:t>Ha a vállalat csökkenti az árait, a termékei iránti kereslet nőni fog. Ha a vállalat eléggé csökkenti az árait, ugyanazt a mennyiséget fogja eladni, mint keresleti görbéjének eltolódása előtt. </a:t>
            </a:r>
          </a:p>
          <a:p>
            <a:pPr eaLnBrk="1" hangingPunct="1"/>
            <a:r>
              <a:rPr lang="hu-HU" altLang="en-US" smtClean="0"/>
              <a:t>A keresleti görbe (D) balra tolódik (a jövedelmek csökkenése miatt), és a határköltség-görbe (MC) annyira tolódik el (az alacsonyabb munkaköltségek miatt), hogy az output optimális volumene ugyanannyi legyen, mint a kereslet eltolódása előtt.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785AE3-EA53-4700-AD08-3FCE0A79DFD4}" type="slidenum">
              <a:rPr lang="hu-HU" altLang="hu-HU">
                <a:solidFill>
                  <a:srgbClr val="898989"/>
                </a:solidFill>
                <a:latin typeface="Calibri" panose="020F0502020204030204" pitchFamily="34" charset="0"/>
              </a:rPr>
              <a:pPr eaLnBrk="1" hangingPunct="1"/>
              <a:t>13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p:txBody>
          <a:bodyPr/>
          <a:lstStyle/>
          <a:p>
            <a:pPr eaLnBrk="1" hangingPunct="1"/>
            <a:r>
              <a:rPr lang="hu-HU" altLang="en-US" smtClean="0"/>
              <a:t>Ragadós bérek elmélete</a:t>
            </a:r>
          </a:p>
        </p:txBody>
      </p:sp>
      <p:sp>
        <p:nvSpPr>
          <p:cNvPr id="15363" name="Tartalom helye 2"/>
          <p:cNvSpPr>
            <a:spLocks noGrp="1"/>
          </p:cNvSpPr>
          <p:nvPr>
            <p:ph idx="1"/>
          </p:nvPr>
        </p:nvSpPr>
        <p:spPr/>
        <p:txBody>
          <a:bodyPr/>
          <a:lstStyle/>
          <a:p>
            <a:pPr eaLnBrk="1" hangingPunct="1"/>
            <a:r>
              <a:rPr lang="hu-HU" altLang="en-US" smtClean="0"/>
              <a:t>A frikciós munkanélküliséget meghaladó munkanélküliség egyik magyarázata lehet, hogy a bérek lefelé (a csökkenés irányában) merevek, „ragadósak”. </a:t>
            </a:r>
          </a:p>
          <a:p>
            <a:pPr eaLnBrk="1" hangingPunct="1"/>
            <a:r>
              <a:rPr lang="hu-HU" altLang="en-US" smtClean="0"/>
              <a:t>Erre a jelenségre van ugyan néhány magyarázat, de egyik mögött sem alakult ki széles körű konszenzus.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CF97B3-B1A6-4578-943F-987DEC1D5057}" type="slidenum">
              <a:rPr lang="hu-HU" altLang="hu-HU">
                <a:solidFill>
                  <a:srgbClr val="898989"/>
                </a:solidFill>
                <a:latin typeface="Calibri" panose="020F0502020204030204" pitchFamily="34" charset="0"/>
              </a:rPr>
              <a:pPr eaLnBrk="1" hangingPunct="1"/>
              <a:t>14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a:xfrm>
            <a:off x="468313" y="0"/>
            <a:ext cx="8229600" cy="1143000"/>
          </a:xfrm>
        </p:spPr>
        <p:txBody>
          <a:bodyPr/>
          <a:lstStyle/>
          <a:p>
            <a:pPr eaLnBrk="1" hangingPunct="1"/>
            <a:r>
              <a:rPr lang="hu-HU" altLang="en-US" smtClean="0"/>
              <a:t>A ragadós bérek oka I.</a:t>
            </a:r>
          </a:p>
        </p:txBody>
      </p:sp>
      <p:sp>
        <p:nvSpPr>
          <p:cNvPr id="16387" name="Tartalom helye 2"/>
          <p:cNvSpPr>
            <a:spLocks noGrp="1"/>
          </p:cNvSpPr>
          <p:nvPr>
            <p:ph idx="1"/>
          </p:nvPr>
        </p:nvSpPr>
        <p:spPr>
          <a:xfrm>
            <a:off x="468313" y="1052513"/>
            <a:ext cx="8229600" cy="4525962"/>
          </a:xfrm>
        </p:spPr>
        <p:txBody>
          <a:bodyPr/>
          <a:lstStyle/>
          <a:p>
            <a:pPr eaLnBrk="1" hangingPunct="1"/>
            <a:r>
              <a:rPr lang="hu-HU" altLang="en-US" smtClean="0"/>
              <a:t>Az egyik magyarázat szerint, ha a munkások béreiket más vállalatok és iparágak munkásainak béréhez viszonyítják, nem lesznek hajlandóak elfogadni egy bércsökkenést, hacsak nem tudják, hogy az összes többi munkás hasonló mértékű csökkentést elfogad. </a:t>
            </a:r>
          </a:p>
          <a:p>
            <a:pPr eaLnBrk="1" hangingPunct="1"/>
            <a:r>
              <a:rPr lang="hu-HU" altLang="en-US" smtClean="0"/>
              <a:t>A munkások egyes csoportjainak nehéz megbizonyosodni arról, hogy az összes többi munkás ugyanabban a helyzetben van, így ellenállhatnak bérük csökkentésének.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DC10A5-B4C8-43FF-A2A3-9888D178033D}" type="slidenum">
              <a:rPr lang="hu-HU" altLang="hu-HU">
                <a:solidFill>
                  <a:srgbClr val="898989"/>
                </a:solidFill>
                <a:latin typeface="Calibri" panose="020F0502020204030204" pitchFamily="34" charset="0"/>
              </a:rPr>
              <a:pPr eaLnBrk="1" hangingPunct="1"/>
              <a:t>15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p:cNvSpPr>
            <a:spLocks noGrp="1"/>
          </p:cNvSpPr>
          <p:nvPr>
            <p:ph type="title"/>
          </p:nvPr>
        </p:nvSpPr>
        <p:spPr/>
        <p:txBody>
          <a:bodyPr/>
          <a:lstStyle/>
          <a:p>
            <a:pPr eaLnBrk="1" hangingPunct="1"/>
            <a:r>
              <a:rPr lang="hu-HU" altLang="en-US" smtClean="0"/>
              <a:t>A ragadós bérek oka II.</a:t>
            </a:r>
          </a:p>
        </p:txBody>
      </p:sp>
      <p:sp>
        <p:nvSpPr>
          <p:cNvPr id="17411" name="Tartalom helye 2"/>
          <p:cNvSpPr>
            <a:spLocks noGrp="1"/>
          </p:cNvSpPr>
          <p:nvPr>
            <p:ph idx="1"/>
          </p:nvPr>
        </p:nvSpPr>
        <p:spPr/>
        <p:txBody>
          <a:bodyPr/>
          <a:lstStyle/>
          <a:p>
            <a:pPr eaLnBrk="1" hangingPunct="1"/>
            <a:r>
              <a:rPr lang="hu-HU" altLang="en-US" smtClean="0"/>
              <a:t>Egy másik érvelés szerint a vállalatok egy „társadalmi” szerződést kötnek munkavállalóikkal, hogy nominálbérüket nem csökkentik. Természetesen lehetnek olyan események, pl. depresszió, dereguláció vagy csőd, amelyek a bérek (vagy bérpótlékok) csökkentésére kényszerítik a vállalatokat, de ezek kivételek az általános szabály alól. </a:t>
            </a:r>
          </a:p>
          <a:p>
            <a:pPr eaLnBrk="1" hangingPunct="1"/>
            <a:r>
              <a:rPr lang="hu-HU" altLang="en-US" smtClean="0"/>
              <a:t>Inkább szociológiai, mint gazdasági okok miatt számít tabunak a bércsökkentés.</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A006D3-3596-45AE-9BD0-503FD079A9B8}" type="slidenum">
              <a:rPr lang="hu-HU" altLang="hu-HU">
                <a:solidFill>
                  <a:srgbClr val="898989"/>
                </a:solidFill>
                <a:latin typeface="Calibri" panose="020F0502020204030204" pitchFamily="34" charset="0"/>
              </a:rPr>
              <a:pPr eaLnBrk="1" hangingPunct="1"/>
              <a:t>16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p:txBody>
          <a:bodyPr/>
          <a:lstStyle/>
          <a:p>
            <a:pPr eaLnBrk="1" hangingPunct="1"/>
            <a:r>
              <a:rPr lang="hu-HU" altLang="en-US" smtClean="0"/>
              <a:t>A ragadós bérek oka III.</a:t>
            </a:r>
          </a:p>
        </p:txBody>
      </p:sp>
      <p:sp>
        <p:nvSpPr>
          <p:cNvPr id="18435" name="Tartalom helye 2"/>
          <p:cNvSpPr>
            <a:spLocks noGrp="1"/>
          </p:cNvSpPr>
          <p:nvPr>
            <p:ph idx="1"/>
          </p:nvPr>
        </p:nvSpPr>
        <p:spPr/>
        <p:txBody>
          <a:bodyPr/>
          <a:lstStyle/>
          <a:p>
            <a:pPr eaLnBrk="1" hangingPunct="1"/>
            <a:r>
              <a:rPr lang="hu-HU" altLang="en-US" sz="2800" smtClean="0"/>
              <a:t>Egy harmadik magyarázat szerint a bérek mind felfelé, mind lefelé ragadósak lehetnek. A munkások határozott időre (egy-három évre) szerződést írnak alá a vállalatokkal. A szerződés, érvényességének időtartalma alatt minden évre meghatározza a munkás bérét.</a:t>
            </a:r>
          </a:p>
          <a:p>
            <a:pPr eaLnBrk="1" hangingPunct="1"/>
            <a:r>
              <a:rPr lang="hu-HU" altLang="en-US" sz="2800" smtClean="0"/>
              <a:t>Ilyen esetekben a bér a gazdasági feltételek hatására nem ingadozik sem felfelé, sem lefelé.</a:t>
            </a:r>
          </a:p>
          <a:p>
            <a:pPr eaLnBrk="1" hangingPunct="1"/>
            <a:r>
              <a:rPr lang="hu-HU" altLang="en-US" sz="2800" smtClean="0"/>
              <a:t>Ha a gazdaság lefelé megy és a vállalatoknak kevesebb munkásra van szükségük, a bérek nem csökkennek, inkább munkásokat bocsátanak el.</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F0C079-D09C-41BD-9C30-916C50388D9C}" type="slidenum">
              <a:rPr lang="hu-HU" altLang="hu-HU">
                <a:solidFill>
                  <a:srgbClr val="898989"/>
                </a:solidFill>
                <a:latin typeface="Calibri" panose="020F0502020204030204" pitchFamily="34" charset="0"/>
              </a:rPr>
              <a:pPr eaLnBrk="1" hangingPunct="1"/>
              <a:t>17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ím 1"/>
          <p:cNvSpPr>
            <a:spLocks noGrp="1"/>
          </p:cNvSpPr>
          <p:nvPr>
            <p:ph type="title"/>
          </p:nvPr>
        </p:nvSpPr>
        <p:spPr>
          <a:xfrm>
            <a:off x="468313" y="28575"/>
            <a:ext cx="8229600" cy="1143000"/>
          </a:xfrm>
        </p:spPr>
        <p:txBody>
          <a:bodyPr/>
          <a:lstStyle/>
          <a:p>
            <a:pPr eaLnBrk="1" hangingPunct="1"/>
            <a:r>
              <a:rPr lang="hu-HU" altLang="en-US" smtClean="0"/>
              <a:t>Speciális szerződések</a:t>
            </a:r>
          </a:p>
        </p:txBody>
      </p:sp>
      <p:sp>
        <p:nvSpPr>
          <p:cNvPr id="19459" name="Tartalom helye 2"/>
          <p:cNvSpPr>
            <a:spLocks noGrp="1"/>
          </p:cNvSpPr>
          <p:nvPr>
            <p:ph idx="1"/>
          </p:nvPr>
        </p:nvSpPr>
        <p:spPr>
          <a:xfrm>
            <a:off x="457200" y="981075"/>
            <a:ext cx="8229600" cy="5145088"/>
          </a:xfrm>
        </p:spPr>
        <p:txBody>
          <a:bodyPr/>
          <a:lstStyle/>
          <a:p>
            <a:pPr eaLnBrk="1" hangingPunct="1"/>
            <a:r>
              <a:rPr lang="hu-HU" altLang="en-US" sz="2800" smtClean="0"/>
              <a:t>Olyan szerződések is vannak, amelyek a megélhetőségi költségekhez való igazodást irányozzák elő. Ez védi a munkásokat az inflációs ráta váratlan növekedésétől.</a:t>
            </a:r>
          </a:p>
          <a:p>
            <a:pPr eaLnBrk="1" hangingPunct="1"/>
            <a:r>
              <a:rPr lang="hu-HU" altLang="en-US" sz="2800" smtClean="0"/>
              <a:t>Ha az infláció váratlanul magas, így a korábbi bérek alacsonynak bizonyulnak, a béreket automatikusan az inflációhoz igazítják (indexálják).</a:t>
            </a:r>
          </a:p>
          <a:p>
            <a:pPr eaLnBrk="1" hangingPunct="1"/>
            <a:r>
              <a:rPr lang="hu-HU" altLang="en-US" sz="2800" smtClean="0"/>
              <a:t>Sok szerződés viszont nem tartalmaz ilyen pontot, ami azt jelenti, hogy nem nyújt védelmet a munkásoknak az infláció váratlan növekedésével szemben, sőt még azok a szerződések sem igazítják egy az egyben a béreket az inflációs rátához, amelyek ilyen kitételt alkalmaznak.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C6BFF1-6F8C-4FAF-B489-7E8AEFC128FC}" type="slidenum">
              <a:rPr lang="hu-HU" altLang="hu-HU">
                <a:solidFill>
                  <a:srgbClr val="898989"/>
                </a:solidFill>
                <a:latin typeface="Calibri" panose="020F0502020204030204" pitchFamily="34" charset="0"/>
              </a:rPr>
              <a:pPr eaLnBrk="1" hangingPunct="1"/>
              <a:t>18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ím 1"/>
          <p:cNvSpPr>
            <a:spLocks noGrp="1"/>
          </p:cNvSpPr>
          <p:nvPr>
            <p:ph type="title"/>
          </p:nvPr>
        </p:nvSpPr>
        <p:spPr/>
        <p:txBody>
          <a:bodyPr/>
          <a:lstStyle/>
          <a:p>
            <a:pPr eaLnBrk="1" hangingPunct="1"/>
            <a:r>
              <a:rPr lang="hu-HU" altLang="en-US" smtClean="0"/>
              <a:t>A rögzített bérek következménye</a:t>
            </a:r>
          </a:p>
        </p:txBody>
      </p:sp>
      <p:sp>
        <p:nvSpPr>
          <p:cNvPr id="20483" name="Tartalom helye 2"/>
          <p:cNvSpPr>
            <a:spLocks noGrp="1"/>
          </p:cNvSpPr>
          <p:nvPr>
            <p:ph idx="1"/>
          </p:nvPr>
        </p:nvSpPr>
        <p:spPr>
          <a:xfrm>
            <a:off x="468313" y="1268413"/>
            <a:ext cx="8229600" cy="4525962"/>
          </a:xfrm>
        </p:spPr>
        <p:txBody>
          <a:bodyPr/>
          <a:lstStyle/>
          <a:p>
            <a:pPr eaLnBrk="1" hangingPunct="1"/>
            <a:r>
              <a:rPr lang="hu-HU" altLang="en-US" smtClean="0"/>
              <a:t>Ami a szerződéseknek a munkanélküliségre gyakorolt hatását illeti, kulcskérdés, hogy mi van akkor, ha a rögzített bér túl magasnak bizonyul?</a:t>
            </a:r>
          </a:p>
          <a:p>
            <a:pPr eaLnBrk="1" hangingPunct="1"/>
            <a:r>
              <a:rPr lang="hu-HU" altLang="en-US" smtClean="0"/>
              <a:t>Ha a bérek nem csökkenthetők, mert azokat előre rögzítették a szerződésben, akkor a vállalatok inkább munkavállalókat fognak elbocsátani egy nem várt recesszió esetén, minthogy a béreket nem csökkenthetik.</a:t>
            </a:r>
          </a:p>
          <a:p>
            <a:pPr eaLnBrk="1" hangingPunct="1"/>
            <a:r>
              <a:rPr lang="hu-HU" altLang="en-US" smtClean="0"/>
              <a:t>Miért értenek ezzel egyet a munkavállalók?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D1DACD-188B-4EFE-B95D-027066D24268}" type="slidenum">
              <a:rPr lang="hu-HU" altLang="hu-HU">
                <a:solidFill>
                  <a:srgbClr val="898989"/>
                </a:solidFill>
                <a:latin typeface="Calibri" panose="020F0502020204030204" pitchFamily="34" charset="0"/>
              </a:rPr>
              <a:pPr eaLnBrk="1" hangingPunct="1"/>
              <a:t>19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ím 1"/>
          <p:cNvSpPr>
            <a:spLocks noGrp="1"/>
          </p:cNvSpPr>
          <p:nvPr>
            <p:ph type="title"/>
          </p:nvPr>
        </p:nvSpPr>
        <p:spPr>
          <a:xfrm>
            <a:off x="468313" y="0"/>
            <a:ext cx="8229600" cy="1143000"/>
          </a:xfrm>
        </p:spPr>
        <p:txBody>
          <a:bodyPr/>
          <a:lstStyle/>
          <a:p>
            <a:pPr eaLnBrk="1" hangingPunct="1"/>
            <a:r>
              <a:rPr lang="hu-HU" altLang="en-US" smtClean="0"/>
              <a:t>Az üzleti ciklusok</a:t>
            </a:r>
          </a:p>
        </p:txBody>
      </p:sp>
      <p:sp>
        <p:nvSpPr>
          <p:cNvPr id="3" name="Tartalom helye 2"/>
          <p:cNvSpPr>
            <a:spLocks noGrp="1"/>
          </p:cNvSpPr>
          <p:nvPr>
            <p:ph idx="1"/>
          </p:nvPr>
        </p:nvSpPr>
        <p:spPr>
          <a:xfrm>
            <a:off x="457200" y="1052513"/>
            <a:ext cx="8229600" cy="5472112"/>
          </a:xfrm>
        </p:spPr>
        <p:txBody>
          <a:bodyPr rtlCol="0">
            <a:normAutofit fontScale="92500" lnSpcReduction="10000"/>
          </a:bodyPr>
          <a:lstStyle/>
          <a:p>
            <a:pPr eaLnBrk="1" fontAlgn="auto" hangingPunct="1">
              <a:spcAft>
                <a:spcPts val="0"/>
              </a:spcAft>
              <a:defRPr/>
            </a:pPr>
            <a:r>
              <a:rPr lang="hu-HU" dirty="0" smtClean="0"/>
              <a:t>1823-tól nagyjából rendszeresen visszatérő időközönként – kb. 10 évenként – gazdasági válságok bontakoztak ki, amelyek közül a legsúlyosabb az 1929-33 közötti nagy gazdasági válság volt, amely alapjaiban rázta meg a tőkés társadalmat.</a:t>
            </a:r>
          </a:p>
          <a:p>
            <a:pPr eaLnBrk="1" fontAlgn="auto" hangingPunct="1">
              <a:spcAft>
                <a:spcPts val="0"/>
              </a:spcAft>
              <a:defRPr/>
            </a:pPr>
            <a:r>
              <a:rPr lang="hu-HU" dirty="0" smtClean="0"/>
              <a:t>A II. világháború utáni időszakban, egészen a ‘70-es évek elejéig úgy tűnt, hogy a keynes-i elméleti alapokon álló gazdaságpolitikának sikerült kiküszöbölnie a gazdaság ciklikus mozgását, ugyanis kisebb termelés-visszaesésektől eltekintve nem alakult ki gazdasági válság.</a:t>
            </a: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86A9DB-204C-4388-83A9-7ED7D1D595E9}" type="slidenum">
              <a:rPr lang="hu-HU" altLang="hu-HU">
                <a:solidFill>
                  <a:srgbClr val="898989"/>
                </a:solidFill>
                <a:latin typeface="Calibri" panose="020F0502020204030204" pitchFamily="34" charset="0"/>
              </a:rPr>
              <a:pPr eaLnBrk="1" hangingPunct="1"/>
              <a:t>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ím 1"/>
          <p:cNvSpPr>
            <a:spLocks noGrp="1"/>
          </p:cNvSpPr>
          <p:nvPr>
            <p:ph type="title"/>
          </p:nvPr>
        </p:nvSpPr>
        <p:spPr/>
        <p:txBody>
          <a:bodyPr/>
          <a:lstStyle/>
          <a:p>
            <a:pPr eaLnBrk="1" hangingPunct="1"/>
            <a:r>
              <a:rPr lang="hu-HU" altLang="en-US" smtClean="0"/>
              <a:t>Régi és új munkavállalók</a:t>
            </a:r>
          </a:p>
        </p:txBody>
      </p:sp>
      <p:sp>
        <p:nvSpPr>
          <p:cNvPr id="21507" name="Tartalom helye 2"/>
          <p:cNvSpPr>
            <a:spLocks noGrp="1"/>
          </p:cNvSpPr>
          <p:nvPr>
            <p:ph idx="1"/>
          </p:nvPr>
        </p:nvSpPr>
        <p:spPr>
          <a:xfrm>
            <a:off x="468313" y="1268413"/>
            <a:ext cx="8229600" cy="4525962"/>
          </a:xfrm>
        </p:spPr>
        <p:txBody>
          <a:bodyPr/>
          <a:lstStyle/>
          <a:p>
            <a:pPr eaLnBrk="1" hangingPunct="1"/>
            <a:r>
              <a:rPr lang="hu-HU" altLang="en-US" sz="2800" smtClean="0"/>
              <a:t>Az egyik magyarázat szerint, amikor elbocsátásokra kerül a sor, elsősorban az újabb (fiatalabb) munkavállalókat bocsátják el.</a:t>
            </a:r>
          </a:p>
          <a:p>
            <a:pPr eaLnBrk="1" hangingPunct="1"/>
            <a:r>
              <a:rPr lang="hu-HU" altLang="en-US" sz="2800" smtClean="0"/>
              <a:t>Ha a régebbi (idősebb) munkavállalók rendelkeznek nagyobb befolyással a szakszervezetekben, akkor nyugodtan aláírhatnak olyan kollektív szerződést, amely a rossz időkre elbocsátásokat irányoz elő a bérek csökkentése helyett, hiszen tudják, hogy nem ők lesznek az elsők, akiket elbocsátanak.</a:t>
            </a:r>
          </a:p>
          <a:p>
            <a:pPr eaLnBrk="1" hangingPunct="1"/>
            <a:r>
              <a:rPr lang="hu-HU" altLang="en-US" sz="2800" smtClean="0"/>
              <a:t>Az újabb (fiatalabb) munkavállalók inkább a bércsökkentést preferálnák az elbocsátásokkal szemben, de a régiek kezében van a „hatalom”.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04BB95-7768-450A-B75F-86C0C45520C4}" type="slidenum">
              <a:rPr lang="hu-HU" altLang="hu-HU">
                <a:solidFill>
                  <a:srgbClr val="898989"/>
                </a:solidFill>
                <a:latin typeface="Calibri" panose="020F0502020204030204" pitchFamily="34" charset="0"/>
              </a:rPr>
              <a:pPr eaLnBrk="1" hangingPunct="1"/>
              <a:t>20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ím 1"/>
          <p:cNvSpPr>
            <a:spLocks noGrp="1"/>
          </p:cNvSpPr>
          <p:nvPr>
            <p:ph type="title"/>
          </p:nvPr>
        </p:nvSpPr>
        <p:spPr>
          <a:xfrm>
            <a:off x="468313" y="115888"/>
            <a:ext cx="8229600" cy="1143000"/>
          </a:xfrm>
        </p:spPr>
        <p:txBody>
          <a:bodyPr/>
          <a:lstStyle/>
          <a:p>
            <a:pPr eaLnBrk="1" hangingPunct="1"/>
            <a:r>
              <a:rPr lang="hu-HU" altLang="en-US" smtClean="0"/>
              <a:t>Információs magyarázat</a:t>
            </a:r>
          </a:p>
        </p:txBody>
      </p:sp>
      <p:sp>
        <p:nvSpPr>
          <p:cNvPr id="22531" name="Tartalom helye 2"/>
          <p:cNvSpPr>
            <a:spLocks noGrp="1"/>
          </p:cNvSpPr>
          <p:nvPr>
            <p:ph idx="1"/>
          </p:nvPr>
        </p:nvSpPr>
        <p:spPr>
          <a:xfrm>
            <a:off x="468313" y="1341438"/>
            <a:ext cx="8229600" cy="4525962"/>
          </a:xfrm>
        </p:spPr>
        <p:txBody>
          <a:bodyPr/>
          <a:lstStyle/>
          <a:p>
            <a:pPr eaLnBrk="1" hangingPunct="1"/>
            <a:r>
              <a:rPr lang="hu-HU" altLang="en-US" smtClean="0"/>
              <a:t>Egy másik magyarázat szerint a munkások és a menedzsment eltérő információkkal rendelkezzenek a vállalatról. Egy tipikus vállalat sokféle terméket ad el, nemcsak egyet, és így a vállalat sokféle árat állapít meg.</a:t>
            </a:r>
          </a:p>
          <a:p>
            <a:pPr eaLnBrk="1" hangingPunct="1"/>
            <a:r>
              <a:rPr lang="hu-HU" altLang="en-US" smtClean="0"/>
              <a:t>Amikor a munkavállalókhoz fordul és közli, hogy a termékei iránti keresletben egy kedvezőtlen eltolódás következett be, ezért csökkenti kell a béreket, honnan tudják a munkások, hogy ez igaz-e?</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A408DB-09FE-4710-832E-C18A3DCB550E}" type="slidenum">
              <a:rPr lang="hu-HU" altLang="hu-HU">
                <a:solidFill>
                  <a:srgbClr val="898989"/>
                </a:solidFill>
                <a:latin typeface="Calibri" panose="020F0502020204030204" pitchFamily="34" charset="0"/>
              </a:rPr>
              <a:pPr eaLnBrk="1" hangingPunct="1"/>
              <a:t>21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p:txBody>
          <a:bodyPr/>
          <a:lstStyle/>
          <a:p>
            <a:pPr eaLnBrk="1" hangingPunct="1"/>
            <a:r>
              <a:rPr lang="hu-HU" altLang="en-US" smtClean="0"/>
              <a:t>Információs magyarázat II.</a:t>
            </a:r>
          </a:p>
        </p:txBody>
      </p:sp>
      <p:sp>
        <p:nvSpPr>
          <p:cNvPr id="23555" name="Tartalom helye 2"/>
          <p:cNvSpPr>
            <a:spLocks noGrp="1"/>
          </p:cNvSpPr>
          <p:nvPr>
            <p:ph idx="1"/>
          </p:nvPr>
        </p:nvSpPr>
        <p:spPr/>
        <p:txBody>
          <a:bodyPr/>
          <a:lstStyle/>
          <a:p>
            <a:pPr eaLnBrk="1" hangingPunct="1"/>
            <a:r>
              <a:rPr lang="hu-HU" altLang="en-US" smtClean="0"/>
              <a:t>Mondjuk, beleegyeznek béreik csökkentésébe, és a vállalat azt mondja, oly mértékben fogja csökkenteni az árakat, hogy ugyanazt a mennyiséget termelje meg, mint korábban.</a:t>
            </a:r>
          </a:p>
          <a:p>
            <a:pPr eaLnBrk="1" hangingPunct="1"/>
            <a:r>
              <a:rPr lang="hu-HU" altLang="en-US" smtClean="0"/>
              <a:t>Mivel egy tipikus vállalat a különböző típusú és minőségű termékekre sokféle árat állapít meg, a munkások nem képesek minden árat ellenőrizni.</a:t>
            </a:r>
          </a:p>
          <a:p>
            <a:pPr eaLnBrk="1" hangingPunct="1"/>
            <a:endParaRPr lang="hu-HU" altLang="en-US"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594EAF-E088-48AE-802E-543C0485ADF9}" type="slidenum">
              <a:rPr lang="hu-HU" altLang="hu-HU">
                <a:solidFill>
                  <a:srgbClr val="898989"/>
                </a:solidFill>
                <a:latin typeface="Calibri" panose="020F0502020204030204" pitchFamily="34" charset="0"/>
              </a:rPr>
              <a:pPr eaLnBrk="1" hangingPunct="1"/>
              <a:t>22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xfrm>
            <a:off x="468313" y="115888"/>
            <a:ext cx="8229600" cy="1143000"/>
          </a:xfrm>
        </p:spPr>
        <p:txBody>
          <a:bodyPr/>
          <a:lstStyle/>
          <a:p>
            <a:pPr eaLnBrk="1" hangingPunct="1"/>
            <a:r>
              <a:rPr lang="hu-HU" altLang="en-US" smtClean="0"/>
              <a:t>Információs magyarázat III.</a:t>
            </a:r>
          </a:p>
        </p:txBody>
      </p:sp>
      <p:sp>
        <p:nvSpPr>
          <p:cNvPr id="24579" name="Tartalom helye 2"/>
          <p:cNvSpPr>
            <a:spLocks noGrp="1"/>
          </p:cNvSpPr>
          <p:nvPr>
            <p:ph idx="1"/>
          </p:nvPr>
        </p:nvSpPr>
        <p:spPr>
          <a:xfrm>
            <a:off x="468313" y="1125538"/>
            <a:ext cx="8229600" cy="4525962"/>
          </a:xfrm>
        </p:spPr>
        <p:txBody>
          <a:bodyPr/>
          <a:lstStyle/>
          <a:p>
            <a:pPr eaLnBrk="1" hangingPunct="1"/>
            <a:r>
              <a:rPr lang="hu-HU" altLang="en-US" smtClean="0"/>
              <a:t>Amit egyértelműen konstatálnak az, hogy a vállalat, amely a bérüket csökkentette ugyanazt a mennyiséget termeli, mint korábban.</a:t>
            </a:r>
          </a:p>
          <a:p>
            <a:pPr eaLnBrk="1" hangingPunct="1"/>
            <a:r>
              <a:rPr lang="hu-HU" altLang="en-US" smtClean="0"/>
              <a:t>Amit a vállalat az áraival tesz, sokkal nehezebb meghatározni és a dolgozók ilyen helyzetekben nem bíznak a vállalatban. </a:t>
            </a:r>
          </a:p>
          <a:p>
            <a:pPr eaLnBrk="1" hangingPunct="1"/>
            <a:r>
              <a:rPr lang="hu-HU" altLang="en-US" smtClean="0"/>
              <a:t>Ezért valószínűleg nem fognak egyetérteni egy olyan megállapodással, amely csökkenti a béreket, de csupán az árcsökkentések szándékát irányozza elő.</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92EC47-4D32-48AB-B962-08D04F78B3CD}" type="slidenum">
              <a:rPr lang="hu-HU" altLang="hu-HU">
                <a:solidFill>
                  <a:srgbClr val="898989"/>
                </a:solidFill>
                <a:latin typeface="Calibri" panose="020F0502020204030204" pitchFamily="34" charset="0"/>
              </a:rPr>
              <a:pPr eaLnBrk="1" hangingPunct="1"/>
              <a:t>23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a:xfrm>
            <a:off x="457200" y="0"/>
            <a:ext cx="8229600" cy="1417638"/>
          </a:xfrm>
        </p:spPr>
        <p:txBody>
          <a:bodyPr/>
          <a:lstStyle/>
          <a:p>
            <a:pPr eaLnBrk="1" hangingPunct="1"/>
            <a:r>
              <a:rPr lang="hu-HU" altLang="en-US" smtClean="0"/>
              <a:t>Információs magyarázat IV.</a:t>
            </a:r>
          </a:p>
        </p:txBody>
      </p:sp>
      <p:sp>
        <p:nvSpPr>
          <p:cNvPr id="25603" name="Tartalom helye 2"/>
          <p:cNvSpPr>
            <a:spLocks noGrp="1"/>
          </p:cNvSpPr>
          <p:nvPr>
            <p:ph idx="1"/>
          </p:nvPr>
        </p:nvSpPr>
        <p:spPr>
          <a:xfrm>
            <a:off x="323850" y="1125538"/>
            <a:ext cx="8362950" cy="5000625"/>
          </a:xfrm>
        </p:spPr>
        <p:txBody>
          <a:bodyPr/>
          <a:lstStyle/>
          <a:p>
            <a:pPr eaLnBrk="1" hangingPunct="1"/>
            <a:r>
              <a:rPr lang="hu-HU" altLang="en-US" smtClean="0"/>
              <a:t>Az elbocsátások esetében a munkások számára elérhető információ sokkal világosabb.</a:t>
            </a:r>
          </a:p>
          <a:p>
            <a:pPr eaLnBrk="1" hangingPunct="1"/>
            <a:r>
              <a:rPr lang="hu-HU" altLang="en-US" smtClean="0"/>
              <a:t>Látják, hogy a vállalat kevesebbet termel, és amikor a vállalat a munkásokhoz fordul és jelenti, hogy kénytelen néhány munkást elbocsátani, mindenki megérti ezt a lépést.</a:t>
            </a:r>
          </a:p>
          <a:p>
            <a:pPr eaLnBrk="1" hangingPunct="1"/>
            <a:r>
              <a:rPr lang="hu-HU" altLang="en-US" smtClean="0"/>
              <a:t>A munkavállalók a gyakorlatban könnyebben elfogadhatják az elbocsátásokat (mint a bércsökkenést), mivel ebben az esetben könnyebben ellenőrizhetik a vállalat magatartását.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7B7D49-685B-4D8B-8048-3941DFEA544A}" type="slidenum">
              <a:rPr lang="hu-HU" altLang="hu-HU">
                <a:solidFill>
                  <a:srgbClr val="898989"/>
                </a:solidFill>
                <a:latin typeface="Calibri" panose="020F0502020204030204" pitchFamily="34" charset="0"/>
              </a:rPr>
              <a:pPr eaLnBrk="1" hangingPunct="1"/>
              <a:t>24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ím 1"/>
          <p:cNvSpPr>
            <a:spLocks noGrp="1"/>
          </p:cNvSpPr>
          <p:nvPr>
            <p:ph type="title"/>
          </p:nvPr>
        </p:nvSpPr>
        <p:spPr/>
        <p:txBody>
          <a:bodyPr/>
          <a:lstStyle/>
          <a:p>
            <a:pPr eaLnBrk="1" hangingPunct="1"/>
            <a:r>
              <a:rPr lang="hu-HU" altLang="en-US" smtClean="0"/>
              <a:t>Várakozási hibák</a:t>
            </a:r>
          </a:p>
        </p:txBody>
      </p:sp>
      <p:sp>
        <p:nvSpPr>
          <p:cNvPr id="26627" name="Tartalom helye 2"/>
          <p:cNvSpPr>
            <a:spLocks noGrp="1"/>
          </p:cNvSpPr>
          <p:nvPr>
            <p:ph idx="1"/>
          </p:nvPr>
        </p:nvSpPr>
        <p:spPr/>
        <p:txBody>
          <a:bodyPr/>
          <a:lstStyle/>
          <a:p>
            <a:pPr eaLnBrk="1" hangingPunct="1"/>
            <a:r>
              <a:rPr lang="hu-HU" altLang="en-US" sz="2800" smtClean="0"/>
              <a:t>A várakozási hibák egy további magyarázatát adják a munkanélküliség okának, amely a feltételezésen azon alapul, hogy a gazdasági szereplők nem ismerik a piactisztító bért, így rosszul határozzák meg a bérajánlataikat (vagy várakozásaikat).</a:t>
            </a:r>
          </a:p>
          <a:p>
            <a:pPr eaLnBrk="1" hangingPunct="1"/>
            <a:r>
              <a:rPr lang="hu-HU" altLang="en-US" sz="2800" smtClean="0"/>
              <a:t>Az érvelés érdekében tételezzük fel, hogy a bérek tökéletesen rugalmasak, és a vállalatok bármilyen bért megállapíthatnak.</a:t>
            </a:r>
          </a:p>
          <a:p>
            <a:pPr eaLnBrk="1" hangingPunct="1"/>
            <a:r>
              <a:rPr lang="hu-HU" altLang="en-US" sz="2800" smtClean="0"/>
              <a:t>Mint látni fogjuk, a munkanélküliség még ebben az esetben is létezhet, ha a vállalatok várakozásai nem helyesek.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4391DF-DFF0-4D12-8146-7BF9DA1434A8}" type="slidenum">
              <a:rPr lang="hu-HU" altLang="hu-HU">
                <a:solidFill>
                  <a:srgbClr val="898989"/>
                </a:solidFill>
                <a:latin typeface="Calibri" panose="020F0502020204030204" pitchFamily="34" charset="0"/>
              </a:rPr>
              <a:pPr eaLnBrk="1" hangingPunct="1"/>
              <a:t>25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ím 1"/>
          <p:cNvSpPr>
            <a:spLocks noGrp="1"/>
          </p:cNvSpPr>
          <p:nvPr>
            <p:ph type="title"/>
          </p:nvPr>
        </p:nvSpPr>
        <p:spPr/>
        <p:txBody>
          <a:bodyPr/>
          <a:lstStyle/>
          <a:p>
            <a:r>
              <a:rPr lang="hu-HU" altLang="en-US" smtClean="0"/>
              <a:t>Hogyan állapítják meg az árakat a vállalatok?</a:t>
            </a:r>
          </a:p>
        </p:txBody>
      </p:sp>
      <p:sp>
        <p:nvSpPr>
          <p:cNvPr id="27651" name="Tartalom helye 2"/>
          <p:cNvSpPr>
            <a:spLocks noGrp="1"/>
          </p:cNvSpPr>
          <p:nvPr>
            <p:ph idx="1"/>
          </p:nvPr>
        </p:nvSpPr>
        <p:spPr>
          <a:xfrm>
            <a:off x="250825" y="1600200"/>
            <a:ext cx="8435975" cy="4525963"/>
          </a:xfrm>
        </p:spPr>
        <p:txBody>
          <a:bodyPr/>
          <a:lstStyle/>
          <a:p>
            <a:r>
              <a:rPr lang="hu-HU" altLang="en-US" sz="2800" smtClean="0"/>
              <a:t>Tekintsük át, hogyan állapítják meg a nem tökéletesen versenyző vállalatok a béreket/árakat!</a:t>
            </a:r>
          </a:p>
          <a:p>
            <a:r>
              <a:rPr lang="hu-HU" altLang="en-US" sz="2800" smtClean="0"/>
              <a:t>A vállalatoknak vannak bizonyos várakozásaik a termékeik iránti keresleti görbével kapcsolatban, és áraikat ezek figyelembe vételével állapítják meg.</a:t>
            </a:r>
          </a:p>
          <a:p>
            <a:r>
              <a:rPr lang="hu-HU" altLang="en-US" sz="2800" smtClean="0"/>
              <a:t>Ha a vállalat arra számít, hogy a termékei iránti keresleti görbe jobbra tolódik, akkor felemeli az árakat.</a:t>
            </a:r>
          </a:p>
          <a:p>
            <a:r>
              <a:rPr lang="hu-HU" altLang="en-US" sz="2800" smtClean="0"/>
              <a:t>A keresleti görbe jobbra tolódhat vagy azért, mert az iparág termékei iránti kereslet általánosan növekszik, vagy azért, mert a helyettesítő termékek ára nő.</a:t>
            </a:r>
          </a:p>
          <a:p>
            <a:endParaRPr lang="hu-HU" altLang="en-US" sz="2800"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F15118-391D-4EBA-8C0D-381839059D0B}" type="slidenum">
              <a:rPr lang="hu-HU" altLang="hu-HU">
                <a:solidFill>
                  <a:srgbClr val="898989"/>
                </a:solidFill>
                <a:latin typeface="Calibri" panose="020F0502020204030204" pitchFamily="34" charset="0"/>
              </a:rPr>
              <a:pPr eaLnBrk="1" hangingPunct="1"/>
              <a:t>26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ím 1"/>
          <p:cNvSpPr>
            <a:spLocks noGrp="1"/>
          </p:cNvSpPr>
          <p:nvPr>
            <p:ph type="title"/>
          </p:nvPr>
        </p:nvSpPr>
        <p:spPr/>
        <p:txBody>
          <a:bodyPr/>
          <a:lstStyle/>
          <a:p>
            <a:r>
              <a:rPr lang="hu-HU" altLang="en-US" smtClean="0"/>
              <a:t>A bérekkel kapcsolatos várakozások</a:t>
            </a:r>
          </a:p>
        </p:txBody>
      </p:sp>
      <p:sp>
        <p:nvSpPr>
          <p:cNvPr id="28675" name="Tartalom helye 2"/>
          <p:cNvSpPr>
            <a:spLocks noGrp="1"/>
          </p:cNvSpPr>
          <p:nvPr>
            <p:ph idx="1"/>
          </p:nvPr>
        </p:nvSpPr>
        <p:spPr/>
        <p:txBody>
          <a:bodyPr/>
          <a:lstStyle/>
          <a:p>
            <a:r>
              <a:rPr lang="hu-HU" altLang="en-US" sz="2800" smtClean="0"/>
              <a:t>A vállalatnak a munkakínálati görbével kapcsolatban is vannak bizonyos várakozásai, és a béreket ezek figyelembe vételével állapítja meg.</a:t>
            </a:r>
          </a:p>
          <a:p>
            <a:r>
              <a:rPr lang="hu-HU" altLang="en-US" sz="2800" smtClean="0"/>
              <a:t>Ha a vállalat arra számít, hogy a munkakínálat csökkenni fog, akkor emelni fogja a béreket, hogy elegendő számú munkást vonzzon a vállalathoz.</a:t>
            </a:r>
          </a:p>
          <a:p>
            <a:r>
              <a:rPr lang="hu-HU" altLang="en-US" sz="2800" smtClean="0"/>
              <a:t>A munkakínálati görbe balra tolódhat vagy azért, mert a gazdaságban általánosan csökken a munkakínálat, vagy azért, mert a versenytársak emelték a béreket, és ez elszívja a munkaerőt a bért nem emelő vállalatoktól.</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CD9DB9-0AB0-4923-94E8-42E6EB9A9019}" type="slidenum">
              <a:rPr lang="hu-HU" altLang="hu-HU">
                <a:solidFill>
                  <a:srgbClr val="898989"/>
                </a:solidFill>
                <a:latin typeface="Calibri" panose="020F0502020204030204" pitchFamily="34" charset="0"/>
              </a:rPr>
              <a:pPr eaLnBrk="1" hangingPunct="1"/>
              <a:t>27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title"/>
          </p:nvPr>
        </p:nvSpPr>
        <p:spPr/>
        <p:txBody>
          <a:bodyPr/>
          <a:lstStyle/>
          <a:p>
            <a:r>
              <a:rPr lang="hu-HU" altLang="en-US" smtClean="0"/>
              <a:t>Hibás várakozások</a:t>
            </a:r>
          </a:p>
        </p:txBody>
      </p:sp>
      <p:sp>
        <p:nvSpPr>
          <p:cNvPr id="29699" name="Tartalom helye 2"/>
          <p:cNvSpPr>
            <a:spLocks noGrp="1"/>
          </p:cNvSpPr>
          <p:nvPr>
            <p:ph idx="1"/>
          </p:nvPr>
        </p:nvSpPr>
        <p:spPr/>
        <p:txBody>
          <a:bodyPr/>
          <a:lstStyle/>
          <a:p>
            <a:r>
              <a:rPr lang="hu-HU" altLang="en-US" sz="2800" smtClean="0"/>
              <a:t>Nyilvánvaló, hogy a hibalehetőségek bőségesek ebben a folyamatban. A vállalatok a jövőre vonatkozó várakozásaik alapján hoznak döntéseket, amelyekről kiderülhet, hogy ezek tévesek voltak.</a:t>
            </a:r>
          </a:p>
          <a:p>
            <a:r>
              <a:rPr lang="hu-HU" altLang="en-US" sz="2800" smtClean="0"/>
              <a:t>A vállalatok hibásan becsülhetik meg a termék iránti keresleti görbét vagy a munkakínálati görbét, amellyel szembekerülnek a munkaerőpiacon.</a:t>
            </a:r>
          </a:p>
          <a:p>
            <a:r>
              <a:rPr lang="hu-HU" altLang="en-US" sz="2800" smtClean="0"/>
              <a:t>Nem biztos, hogy ezek az árak és bérek az árupiacon vagy a munkapiacon egyensúlyi árak lesznek.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0730E2-728C-4D1E-A7B0-1D9222B8FBC8}" type="slidenum">
              <a:rPr lang="hu-HU" altLang="hu-HU">
                <a:solidFill>
                  <a:srgbClr val="898989"/>
                </a:solidFill>
                <a:latin typeface="Calibri" panose="020F0502020204030204" pitchFamily="34" charset="0"/>
              </a:rPr>
              <a:pPr eaLnBrk="1" hangingPunct="1"/>
              <a:t>28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p:txBody>
          <a:bodyPr/>
          <a:lstStyle/>
          <a:p>
            <a:r>
              <a:rPr lang="hu-HU" altLang="en-US" smtClean="0"/>
              <a:t>Hibás ár- és bérmegállapítás következményei</a:t>
            </a:r>
          </a:p>
        </p:txBody>
      </p:sp>
      <p:sp>
        <p:nvSpPr>
          <p:cNvPr id="30723" name="Tartalom helye 2"/>
          <p:cNvSpPr>
            <a:spLocks noGrp="1"/>
          </p:cNvSpPr>
          <p:nvPr>
            <p:ph idx="1"/>
          </p:nvPr>
        </p:nvSpPr>
        <p:spPr/>
        <p:txBody>
          <a:bodyPr/>
          <a:lstStyle/>
          <a:p>
            <a:r>
              <a:rPr lang="hu-HU" altLang="en-US" smtClean="0"/>
              <a:t>Ha pl. az árakat túlságosan magasan állapították meg, a vállalatok a reméltnél kevesebbet fognak eladni, és készleteik az időszak végén a vártnál nagyobbak lesznek.</a:t>
            </a:r>
          </a:p>
          <a:p>
            <a:r>
              <a:rPr lang="hu-HU" altLang="en-US" smtClean="0"/>
              <a:t>Ha pedig a béreket állapították meg túl magasan, a vállalatok több dolgozni akaró munkást kapnak, mint amennyit alkalmazni akarnak, és egyes potenciális munkásokat el kell utasítaniuk, akik munkanélkülivé válnak.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B3C1B1-CFF9-47D5-805B-67BCFA9EF02C}" type="slidenum">
              <a:rPr lang="hu-HU" altLang="hu-HU">
                <a:solidFill>
                  <a:srgbClr val="898989"/>
                </a:solidFill>
                <a:latin typeface="Calibri" panose="020F0502020204030204" pitchFamily="34" charset="0"/>
              </a:rPr>
              <a:pPr eaLnBrk="1" hangingPunct="1"/>
              <a:t>29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ím 1"/>
          <p:cNvSpPr>
            <a:spLocks noGrp="1"/>
          </p:cNvSpPr>
          <p:nvPr>
            <p:ph type="title"/>
          </p:nvPr>
        </p:nvSpPr>
        <p:spPr/>
        <p:txBody>
          <a:bodyPr/>
          <a:lstStyle/>
          <a:p>
            <a:pPr eaLnBrk="1" hangingPunct="1"/>
            <a:r>
              <a:rPr lang="hu-HU" altLang="en-US" smtClean="0"/>
              <a:t>Az 1973-as nagy olajválság</a:t>
            </a:r>
          </a:p>
        </p:txBody>
      </p:sp>
      <p:sp>
        <p:nvSpPr>
          <p:cNvPr id="3" name="Tartalom helye 2"/>
          <p:cNvSpPr>
            <a:spLocks noGrp="1"/>
          </p:cNvSpPr>
          <p:nvPr>
            <p:ph idx="1"/>
          </p:nvPr>
        </p:nvSpPr>
        <p:spPr>
          <a:xfrm>
            <a:off x="457200" y="1268413"/>
            <a:ext cx="8229600" cy="5113337"/>
          </a:xfrm>
        </p:spPr>
        <p:txBody>
          <a:bodyPr rtlCol="0">
            <a:normAutofit lnSpcReduction="10000"/>
          </a:bodyPr>
          <a:lstStyle/>
          <a:p>
            <a:pPr eaLnBrk="1" fontAlgn="auto" hangingPunct="1">
              <a:spcAft>
                <a:spcPts val="0"/>
              </a:spcAft>
              <a:defRPr/>
            </a:pPr>
            <a:r>
              <a:rPr lang="hu-HU" dirty="0" smtClean="0"/>
              <a:t>1973 elején azonban gyakorlatilag az egész világot átfogó gazdasági válság alakult ki, melyet már nem lehetett a klasszikus keynesi gazdaságpolitikai eszközökkel kezelni. </a:t>
            </a:r>
          </a:p>
          <a:p>
            <a:pPr eaLnBrk="1" fontAlgn="auto" hangingPunct="1">
              <a:spcAft>
                <a:spcPts val="0"/>
              </a:spcAft>
              <a:defRPr/>
            </a:pPr>
            <a:r>
              <a:rPr lang="hu-HU" dirty="0" smtClean="0"/>
              <a:t>Ekkor került be a közgazdaságtan fogalomtárába a </a:t>
            </a:r>
            <a:r>
              <a:rPr lang="hu-HU" b="1" dirty="0" smtClean="0"/>
              <a:t>stagfláció</a:t>
            </a:r>
            <a:r>
              <a:rPr lang="hu-HU" dirty="0" smtClean="0"/>
              <a:t>, amely a gazdaságnak egy addig nem ismert állapotát jellemezte: Nevezetesen arról van szó, hogy a gazdaságot egyszerre jellemzi a stagnálás, magas infláció és nagyarányú munkanélküliség.</a:t>
            </a:r>
            <a:endParaRPr lang="hu-HU" b="1"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2D22EB-3416-4D5E-BA11-54F045B08D02}" type="slidenum">
              <a:rPr lang="hu-HU" altLang="hu-HU">
                <a:solidFill>
                  <a:srgbClr val="898989"/>
                </a:solidFill>
                <a:latin typeface="Calibri" panose="020F0502020204030204" pitchFamily="34" charset="0"/>
              </a:rPr>
              <a:pPr eaLnBrk="1" hangingPunct="1"/>
              <a:t>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p:cNvSpPr>
            <a:spLocks noGrp="1"/>
          </p:cNvSpPr>
          <p:nvPr>
            <p:ph type="title"/>
          </p:nvPr>
        </p:nvSpPr>
        <p:spPr/>
        <p:txBody>
          <a:bodyPr/>
          <a:lstStyle/>
          <a:p>
            <a:r>
              <a:rPr lang="hu-HU" altLang="en-US" smtClean="0"/>
              <a:t>Az érvelés gyengéi</a:t>
            </a:r>
          </a:p>
        </p:txBody>
      </p:sp>
      <p:sp>
        <p:nvSpPr>
          <p:cNvPr id="31747" name="Tartalom helye 2"/>
          <p:cNvSpPr>
            <a:spLocks noGrp="1"/>
          </p:cNvSpPr>
          <p:nvPr>
            <p:ph idx="1"/>
          </p:nvPr>
        </p:nvSpPr>
        <p:spPr/>
        <p:txBody>
          <a:bodyPr/>
          <a:lstStyle/>
          <a:p>
            <a:r>
              <a:rPr lang="hu-HU" altLang="en-US" smtClean="0"/>
              <a:t>A fenti magyarázatra azonnali ellenvetés lehet, hogy mindez csak nagyon rövid távon magyarázhatja a munkanélküliséget. </a:t>
            </a:r>
          </a:p>
          <a:p>
            <a:r>
              <a:rPr lang="hu-HU" altLang="en-US" smtClean="0"/>
              <a:t>Amint a gazdasági szereplők érzékelik, hogy várakozásaik tévesek voltak, miért nem tudják azonnal korrigálni ezeket a hibákat, és miért nem tudnak helyes árakat és béreket megállapítani? Eszerint a munkanélküliség állandóan létezne?</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7DD7E-C78C-4686-933B-7A8920F6B2C0}" type="slidenum">
              <a:rPr lang="hu-HU" altLang="hu-HU">
                <a:solidFill>
                  <a:srgbClr val="898989"/>
                </a:solidFill>
                <a:latin typeface="Calibri" panose="020F0502020204030204" pitchFamily="34" charset="0"/>
              </a:rPr>
              <a:pPr eaLnBrk="1" hangingPunct="1"/>
              <a:t>30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title"/>
          </p:nvPr>
        </p:nvSpPr>
        <p:spPr/>
        <p:txBody>
          <a:bodyPr/>
          <a:lstStyle/>
          <a:p>
            <a:r>
              <a:rPr lang="hu-HU" altLang="en-US" smtClean="0"/>
              <a:t>Hibás várakozások II.</a:t>
            </a:r>
          </a:p>
        </p:txBody>
      </p:sp>
      <p:sp>
        <p:nvSpPr>
          <p:cNvPr id="32771" name="Tartalom helye 2"/>
          <p:cNvSpPr>
            <a:spLocks noGrp="1"/>
          </p:cNvSpPr>
          <p:nvPr>
            <p:ph idx="1"/>
          </p:nvPr>
        </p:nvSpPr>
        <p:spPr>
          <a:xfrm>
            <a:off x="323850" y="1341438"/>
            <a:ext cx="8362950" cy="4525962"/>
          </a:xfrm>
        </p:spPr>
        <p:txBody>
          <a:bodyPr/>
          <a:lstStyle/>
          <a:p>
            <a:r>
              <a:rPr lang="hu-HU" altLang="en-US" smtClean="0"/>
              <a:t>Tegyük fel, hogy legalább néhány munka-vállaló túl magas bérelvárással rendelkezik, és többen akarnak dolgozni, mint ahány munkást a vállalati szféra ezen az áron foglalkoztatni tud.</a:t>
            </a:r>
          </a:p>
          <a:p>
            <a:r>
              <a:rPr lang="hu-HU" altLang="en-US" smtClean="0"/>
              <a:t>Az elkövetkező időszakban a bérelvárásaikban már valószínűleg figyelembe veszik ezt a hibát.</a:t>
            </a:r>
          </a:p>
          <a:p>
            <a:r>
              <a:rPr lang="hu-HU" altLang="en-US" smtClean="0"/>
              <a:t>Ha túl magas béreket vártak a múltban, minden egyéb feltételt változatlannak vélve valószínűleg csökkenteni fogják elvárásaikat a jövőben.</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F79313-BFF5-482B-854B-B38DBACA28AC}" type="slidenum">
              <a:rPr lang="hu-HU" altLang="hu-HU">
                <a:solidFill>
                  <a:srgbClr val="898989"/>
                </a:solidFill>
                <a:latin typeface="Calibri" panose="020F0502020204030204" pitchFamily="34" charset="0"/>
              </a:rPr>
              <a:pPr eaLnBrk="1" hangingPunct="1"/>
              <a:t>31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ím 1"/>
          <p:cNvSpPr>
            <a:spLocks noGrp="1"/>
          </p:cNvSpPr>
          <p:nvPr>
            <p:ph type="title"/>
          </p:nvPr>
        </p:nvSpPr>
        <p:spPr/>
        <p:txBody>
          <a:bodyPr/>
          <a:lstStyle/>
          <a:p>
            <a:r>
              <a:rPr lang="hu-HU" altLang="en-US" smtClean="0"/>
              <a:t>Hibás várakozások III. </a:t>
            </a:r>
          </a:p>
        </p:txBody>
      </p:sp>
      <p:sp>
        <p:nvSpPr>
          <p:cNvPr id="33795" name="Tartalom helye 2"/>
          <p:cNvSpPr>
            <a:spLocks noGrp="1"/>
          </p:cNvSpPr>
          <p:nvPr>
            <p:ph idx="1"/>
          </p:nvPr>
        </p:nvSpPr>
        <p:spPr>
          <a:xfrm>
            <a:off x="468313" y="1268413"/>
            <a:ext cx="8229600" cy="3197225"/>
          </a:xfrm>
        </p:spPr>
        <p:txBody>
          <a:bodyPr/>
          <a:lstStyle/>
          <a:p>
            <a:r>
              <a:rPr lang="hu-HU" altLang="en-US" smtClean="0"/>
              <a:t>Azaz valószínűleg működik egy önkorrekciós mechanizmus, amely idővel a béreket a piactisztító értékhez igazítja. Ebben az esetben a munkanélküliség időszakos jelenség. Csak annyi ideig tart, amíg a gazdasági szereplők meghatározzák a helyes béreket (várakozást).</a:t>
            </a:r>
          </a:p>
        </p:txBody>
      </p:sp>
      <p:cxnSp>
        <p:nvCxnSpPr>
          <p:cNvPr id="5" name="Egyenes összekötő nyíllal 4"/>
          <p:cNvCxnSpPr/>
          <p:nvPr/>
        </p:nvCxnSpPr>
        <p:spPr>
          <a:xfrm flipV="1">
            <a:off x="1979613" y="4365625"/>
            <a:ext cx="0" cy="20161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1979613" y="6381750"/>
            <a:ext cx="24479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20"/>
          <p:cNvCxnSpPr/>
          <p:nvPr/>
        </p:nvCxnSpPr>
        <p:spPr>
          <a:xfrm rot="2700000">
            <a:off x="2078832" y="5652294"/>
            <a:ext cx="1655762"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Egyenes összekötő 23"/>
          <p:cNvCxnSpPr/>
          <p:nvPr/>
        </p:nvCxnSpPr>
        <p:spPr>
          <a:xfrm rot="2700000">
            <a:off x="2239963" y="5443538"/>
            <a:ext cx="1657350"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rot="2700000">
            <a:off x="2375694" y="5223669"/>
            <a:ext cx="1655762"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Egyenes összekötő 27"/>
          <p:cNvCxnSpPr/>
          <p:nvPr/>
        </p:nvCxnSpPr>
        <p:spPr>
          <a:xfrm rot="-2700000">
            <a:off x="2457450" y="5624513"/>
            <a:ext cx="1655763"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Egyenes összekötő 30"/>
          <p:cNvCxnSpPr/>
          <p:nvPr/>
        </p:nvCxnSpPr>
        <p:spPr>
          <a:xfrm rot="-2700000">
            <a:off x="2268538" y="5443538"/>
            <a:ext cx="1655762"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Egyenes összekötő 31"/>
          <p:cNvCxnSpPr/>
          <p:nvPr/>
        </p:nvCxnSpPr>
        <p:spPr>
          <a:xfrm rot="-2700000">
            <a:off x="2154238" y="5224463"/>
            <a:ext cx="16573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4" name="Egyenes összekötő 33"/>
          <p:cNvCxnSpPr/>
          <p:nvPr/>
        </p:nvCxnSpPr>
        <p:spPr>
          <a:xfrm flipH="1">
            <a:off x="3068638" y="4638675"/>
            <a:ext cx="12700" cy="174307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Szövegdoboz 37"/>
          <p:cNvSpPr txBox="1">
            <a:spLocks noRot="1" noChangeAspect="1" noMove="1" noResize="1" noEditPoints="1" noAdjustHandles="1" noChangeArrowheads="1" noChangeShapeType="1" noTextEdit="1"/>
          </p:cNvSpPr>
          <p:nvPr/>
        </p:nvSpPr>
        <p:spPr>
          <a:xfrm>
            <a:off x="1403648" y="4365104"/>
            <a:ext cx="477438" cy="609077"/>
          </a:xfrm>
          <a:prstGeom prst="rect">
            <a:avLst/>
          </a:prstGeom>
          <a:blipFill rotWithShape="1">
            <a:blip r:embed="rId2"/>
            <a:stretch>
              <a:fillRect/>
            </a:stretch>
          </a:blipFill>
        </p:spPr>
        <p:txBody>
          <a:bodyPr/>
          <a:lstStyle/>
          <a:p>
            <a:pPr>
              <a:defRPr/>
            </a:pPr>
            <a:r>
              <a:rPr lang="hu-HU" dirty="0">
                <a:noFill/>
                <a:latin typeface="Arial" charset="0"/>
              </a:rPr>
              <a:t> </a:t>
            </a:r>
          </a:p>
        </p:txBody>
      </p:sp>
      <p:sp>
        <p:nvSpPr>
          <p:cNvPr id="33806" name="Szövegdoboz 39"/>
          <p:cNvSpPr txBox="1">
            <a:spLocks noChangeArrowheads="1"/>
          </p:cNvSpPr>
          <p:nvPr/>
        </p:nvSpPr>
        <p:spPr bwMode="auto">
          <a:xfrm>
            <a:off x="4427538" y="6196013"/>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N</a:t>
            </a:r>
          </a:p>
        </p:txBody>
      </p:sp>
      <p:sp>
        <p:nvSpPr>
          <p:cNvPr id="41" name="Nap 40"/>
          <p:cNvSpPr/>
          <p:nvPr/>
        </p:nvSpPr>
        <p:spPr>
          <a:xfrm>
            <a:off x="2901950" y="5268913"/>
            <a:ext cx="36513" cy="36512"/>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42" name="Nap 41"/>
          <p:cNvSpPr/>
          <p:nvPr/>
        </p:nvSpPr>
        <p:spPr>
          <a:xfrm>
            <a:off x="3054350" y="5818188"/>
            <a:ext cx="36513" cy="3492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44" name="Nap 43"/>
          <p:cNvSpPr/>
          <p:nvPr/>
        </p:nvSpPr>
        <p:spPr>
          <a:xfrm>
            <a:off x="3054350" y="5089525"/>
            <a:ext cx="36513" cy="36513"/>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45" name="Nap 44"/>
          <p:cNvSpPr/>
          <p:nvPr/>
        </p:nvSpPr>
        <p:spPr>
          <a:xfrm flipH="1">
            <a:off x="2867025" y="5607050"/>
            <a:ext cx="34925" cy="36513"/>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DF4562-6300-42B1-8EBE-467D344E12CE}" type="slidenum">
              <a:rPr lang="hu-HU" altLang="hu-HU">
                <a:solidFill>
                  <a:srgbClr val="898989"/>
                </a:solidFill>
                <a:latin typeface="Calibri" panose="020F0502020204030204" pitchFamily="34" charset="0"/>
              </a:rPr>
              <a:pPr eaLnBrk="1" hangingPunct="1"/>
              <a:t>32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p:txBody>
          <a:bodyPr/>
          <a:lstStyle/>
          <a:p>
            <a:r>
              <a:rPr lang="hu-HU" altLang="en-US" smtClean="0"/>
              <a:t>A korrekció időigénye</a:t>
            </a:r>
          </a:p>
        </p:txBody>
      </p:sp>
      <p:sp>
        <p:nvSpPr>
          <p:cNvPr id="34819" name="Tartalom helye 2"/>
          <p:cNvSpPr>
            <a:spLocks noGrp="1"/>
          </p:cNvSpPr>
          <p:nvPr>
            <p:ph idx="1"/>
          </p:nvPr>
        </p:nvSpPr>
        <p:spPr/>
        <p:txBody>
          <a:bodyPr/>
          <a:lstStyle/>
          <a:p>
            <a:r>
              <a:rPr lang="hu-HU" altLang="en-US" smtClean="0"/>
              <a:t>Kérdés, hogy mennyi időt vesz igénybe a gazdasági szereplőknél, hogy korrigálják bérajánlataikat és várakozásaikat, miután elkövettek néhány hibát.</a:t>
            </a:r>
          </a:p>
          <a:p>
            <a:r>
              <a:rPr lang="hu-HU" altLang="en-US" smtClean="0"/>
              <a:t>Ha a gazdaság egészen egyszerű lenne, akkor nem kellene több, mint néhány hónap, hogy ez a kiigazítás megtörténjen. Tény azonban, hogy a gazdaság nagyon bonyolult.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D46388-1F68-41D0-81F4-F15828931B28}" type="slidenum">
              <a:rPr lang="hu-HU" altLang="hu-HU">
                <a:solidFill>
                  <a:srgbClr val="898989"/>
                </a:solidFill>
                <a:latin typeface="Calibri" panose="020F0502020204030204" pitchFamily="34" charset="0"/>
              </a:rPr>
              <a:pPr eaLnBrk="1" hangingPunct="1"/>
              <a:t>33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ím 1"/>
          <p:cNvSpPr>
            <a:spLocks noGrp="1"/>
          </p:cNvSpPr>
          <p:nvPr>
            <p:ph type="title"/>
          </p:nvPr>
        </p:nvSpPr>
        <p:spPr/>
        <p:txBody>
          <a:bodyPr/>
          <a:lstStyle/>
          <a:p>
            <a:r>
              <a:rPr lang="hu-HU" altLang="en-US" smtClean="0"/>
              <a:t>A korrekció nehézségei</a:t>
            </a:r>
          </a:p>
        </p:txBody>
      </p:sp>
      <p:sp>
        <p:nvSpPr>
          <p:cNvPr id="35843" name="Tartalom helye 2"/>
          <p:cNvSpPr>
            <a:spLocks noGrp="1"/>
          </p:cNvSpPr>
          <p:nvPr>
            <p:ph idx="1"/>
          </p:nvPr>
        </p:nvSpPr>
        <p:spPr/>
        <p:txBody>
          <a:bodyPr/>
          <a:lstStyle/>
          <a:p>
            <a:r>
              <a:rPr lang="hu-HU" altLang="en-US" smtClean="0"/>
              <a:t>A gazdasági szereplőknek egyidejűleg nemcsak a múltban elkövetett hibákat kell figyelembe venni, hanem egyéb várt és váratlan változásokat is, amelyek időközben a gazdaságban végbementek.</a:t>
            </a:r>
          </a:p>
          <a:p>
            <a:r>
              <a:rPr lang="hu-HU" altLang="en-US" smtClean="0"/>
              <a:t>A gazdaságot állandó változások jellemzik, a gazdasági szereplők számára nehéz megfelelő ajánlatokat és elvárásokat megállapítani, és az igazodási folyamat csak folytonos lehet.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E52F3F-4B28-4CEA-9775-686CBC3C1561}" type="slidenum">
              <a:rPr lang="hu-HU" altLang="hu-HU">
                <a:solidFill>
                  <a:srgbClr val="898989"/>
                </a:solidFill>
                <a:latin typeface="Calibri" panose="020F0502020204030204" pitchFamily="34" charset="0"/>
              </a:rPr>
              <a:pPr eaLnBrk="1" hangingPunct="1"/>
              <a:t>34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ím 1"/>
          <p:cNvSpPr>
            <a:spLocks noGrp="1"/>
          </p:cNvSpPr>
          <p:nvPr>
            <p:ph type="title"/>
          </p:nvPr>
        </p:nvSpPr>
        <p:spPr>
          <a:xfrm>
            <a:off x="468313" y="0"/>
            <a:ext cx="8229600" cy="1143000"/>
          </a:xfrm>
        </p:spPr>
        <p:txBody>
          <a:bodyPr/>
          <a:lstStyle/>
          <a:p>
            <a:r>
              <a:rPr lang="hu-HU" altLang="en-US" smtClean="0"/>
              <a:t>A korrekció időigénye II.</a:t>
            </a:r>
          </a:p>
        </p:txBody>
      </p:sp>
      <p:sp>
        <p:nvSpPr>
          <p:cNvPr id="36867" name="Tartalom helye 2"/>
          <p:cNvSpPr>
            <a:spLocks noGrp="1"/>
          </p:cNvSpPr>
          <p:nvPr>
            <p:ph idx="1"/>
          </p:nvPr>
        </p:nvSpPr>
        <p:spPr>
          <a:xfrm>
            <a:off x="395288" y="1052513"/>
            <a:ext cx="8229600" cy="4525962"/>
          </a:xfrm>
        </p:spPr>
        <p:txBody>
          <a:bodyPr/>
          <a:lstStyle/>
          <a:p>
            <a:r>
              <a:rPr lang="hu-HU" altLang="en-US" smtClean="0"/>
              <a:t>Így nem kérdéses, hogy az az időszak, amíg a hibákat korrigálják, elég hosszú lehet, időnként több évet is igénybe vehet. </a:t>
            </a:r>
          </a:p>
          <a:p>
            <a:r>
              <a:rPr lang="hu-HU" altLang="en-US" smtClean="0"/>
              <a:t>A munkapiac nem hasonlít az értékpapír-piachoz vagy a gabonapiachoz, ahol az árak meghatározásánál a változásokat naponta figyelembe veszik. Több ezer vállalat állapít meg béreket, és munkavállalók milliói reagálnak ezekre a bérekre. Így időt igényelhet, hogy egy-egy sokk után megtalálják a piactisztító béreket.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3A0B49-A070-4876-83DD-F750775BEAC2}" type="slidenum">
              <a:rPr lang="hu-HU" altLang="hu-HU">
                <a:solidFill>
                  <a:srgbClr val="898989"/>
                </a:solidFill>
                <a:latin typeface="Calibri" panose="020F0502020204030204" pitchFamily="34" charset="0"/>
              </a:rPr>
              <a:pPr eaLnBrk="1" hangingPunct="1"/>
              <a:t>35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ím 1"/>
          <p:cNvSpPr>
            <a:spLocks noGrp="1"/>
          </p:cNvSpPr>
          <p:nvPr>
            <p:ph type="title"/>
          </p:nvPr>
        </p:nvSpPr>
        <p:spPr>
          <a:xfrm>
            <a:off x="468313" y="0"/>
            <a:ext cx="8229600" cy="1143000"/>
          </a:xfrm>
        </p:spPr>
        <p:txBody>
          <a:bodyPr/>
          <a:lstStyle/>
          <a:p>
            <a:r>
              <a:rPr lang="hu-HU" altLang="en-US" smtClean="0"/>
              <a:t>A minimálbér</a:t>
            </a:r>
          </a:p>
        </p:txBody>
      </p:sp>
      <p:sp>
        <p:nvSpPr>
          <p:cNvPr id="37891" name="Tartalom helye 2"/>
          <p:cNvSpPr>
            <a:spLocks noGrp="1"/>
          </p:cNvSpPr>
          <p:nvPr>
            <p:ph idx="1"/>
          </p:nvPr>
        </p:nvSpPr>
        <p:spPr>
          <a:xfrm>
            <a:off x="457200" y="981075"/>
            <a:ext cx="8229600" cy="5145088"/>
          </a:xfrm>
        </p:spPr>
        <p:txBody>
          <a:bodyPr/>
          <a:lstStyle/>
          <a:p>
            <a:r>
              <a:rPr lang="hu-HU" altLang="en-US" smtClean="0"/>
              <a:t>Végül, a munkanélküliség létezésének okaként a minimálbért szabályozó törvényt is szokták említeni. Ez a törvény meghatározza kötelező módon a legalacsonyabb bérszintet.</a:t>
            </a:r>
          </a:p>
          <a:p>
            <a:r>
              <a:rPr lang="hu-HU" altLang="en-US" smtClean="0"/>
              <a:t>Tegyük fel, hogy a minimálbér 80 ezer Ft, de vannak olyan tapasztalatlan és szakképzetlen munkások, akik havonta csak 65 ezer Ft  értéket képesek a vállalat számára megtermelni. Ebben az esetben a vállalatot 15 ezer Ft veszteség éri.</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5C6D19-82A7-48F5-8786-54B9FC3402C9}" type="slidenum">
              <a:rPr lang="hu-HU" altLang="hu-HU">
                <a:solidFill>
                  <a:srgbClr val="898989"/>
                </a:solidFill>
                <a:latin typeface="Calibri" panose="020F0502020204030204" pitchFamily="34" charset="0"/>
              </a:rPr>
              <a:pPr eaLnBrk="1" hangingPunct="1"/>
              <a:t>36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ím 1"/>
          <p:cNvSpPr>
            <a:spLocks noGrp="1"/>
          </p:cNvSpPr>
          <p:nvPr>
            <p:ph type="title"/>
          </p:nvPr>
        </p:nvSpPr>
        <p:spPr/>
        <p:txBody>
          <a:bodyPr/>
          <a:lstStyle/>
          <a:p>
            <a:r>
              <a:rPr lang="hu-HU" altLang="en-US" smtClean="0"/>
              <a:t>A minimálbér II.</a:t>
            </a:r>
          </a:p>
        </p:txBody>
      </p:sp>
      <p:sp>
        <p:nvSpPr>
          <p:cNvPr id="38915" name="Tartalom helye 2"/>
          <p:cNvSpPr>
            <a:spLocks noGrp="1"/>
          </p:cNvSpPr>
          <p:nvPr>
            <p:ph idx="1"/>
          </p:nvPr>
        </p:nvSpPr>
        <p:spPr/>
        <p:txBody>
          <a:bodyPr/>
          <a:lstStyle/>
          <a:p>
            <a:r>
              <a:rPr lang="hu-HU" altLang="en-US" smtClean="0"/>
              <a:t>Mivel a törvény nem teszi lehetővé a béreknek a minimálbér szintje alá csökkenését, a vállalatok az ilyen munkásokat nem fogják alkalmazni, tehát munkanélküliek lesznek. </a:t>
            </a:r>
          </a:p>
          <a:p>
            <a:r>
              <a:rPr lang="hu-HU" altLang="en-US" smtClean="0"/>
              <a:t>A fiatalok és szakképzetlen munkások körében tapasztalható nagyobb arányú munkanélküliség kialakulásához minden bizonnyal a minimálbéreket szabályozó törvény is hozzájárul.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7E5414-9B3C-4DB3-873B-E4BF386DEBFC}" type="slidenum">
              <a:rPr lang="hu-HU" altLang="hu-HU">
                <a:solidFill>
                  <a:srgbClr val="898989"/>
                </a:solidFill>
                <a:latin typeface="Calibri" panose="020F0502020204030204" pitchFamily="34" charset="0"/>
              </a:rPr>
              <a:pPr eaLnBrk="1" hangingPunct="1"/>
              <a:t>37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ím 1"/>
          <p:cNvSpPr>
            <a:spLocks noGrp="1"/>
          </p:cNvSpPr>
          <p:nvPr>
            <p:ph type="title"/>
          </p:nvPr>
        </p:nvSpPr>
        <p:spPr/>
        <p:txBody>
          <a:bodyPr/>
          <a:lstStyle/>
          <a:p>
            <a:r>
              <a:rPr lang="hu-HU" altLang="en-US" smtClean="0"/>
              <a:t>Az infláció</a:t>
            </a:r>
          </a:p>
        </p:txBody>
      </p:sp>
      <p:sp>
        <p:nvSpPr>
          <p:cNvPr id="39939" name="Tartalom helye 2"/>
          <p:cNvSpPr>
            <a:spLocks noGrp="1"/>
          </p:cNvSpPr>
          <p:nvPr>
            <p:ph idx="1"/>
          </p:nvPr>
        </p:nvSpPr>
        <p:spPr/>
        <p:txBody>
          <a:bodyPr/>
          <a:lstStyle/>
          <a:p>
            <a:r>
              <a:rPr lang="hu-HU" altLang="en-US" smtClean="0"/>
              <a:t>Inflációról akkor beszélünk, amikor az általános árszínvonal időben folyamatosan emelkedik. </a:t>
            </a:r>
          </a:p>
          <a:p>
            <a:r>
              <a:rPr lang="hu-HU" altLang="en-US" smtClean="0"/>
              <a:t>Az infláció legáltalánosabban használt mérőszáma a fogyasztóiár-index (Consumer Price Index, CPI), amely a fogyasztói árszínvonal változását, a fogyasztói árváltozások összességét jellemzi.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59ED66-291C-46F1-AC70-5AA85CCDDDA5}" type="slidenum">
              <a:rPr lang="hu-HU" altLang="hu-HU">
                <a:solidFill>
                  <a:srgbClr val="898989"/>
                </a:solidFill>
                <a:latin typeface="Calibri" panose="020F0502020204030204" pitchFamily="34" charset="0"/>
              </a:rPr>
              <a:pPr eaLnBrk="1" hangingPunct="1"/>
              <a:t>38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ím 1"/>
          <p:cNvSpPr>
            <a:spLocks noGrp="1"/>
          </p:cNvSpPr>
          <p:nvPr>
            <p:ph type="title"/>
          </p:nvPr>
        </p:nvSpPr>
        <p:spPr/>
        <p:txBody>
          <a:bodyPr/>
          <a:lstStyle/>
          <a:p>
            <a:r>
              <a:rPr lang="hu-HU" altLang="en-US" smtClean="0"/>
              <a:t>Az infláció számítása</a:t>
            </a:r>
          </a:p>
        </p:txBody>
      </p:sp>
      <p:sp>
        <p:nvSpPr>
          <p:cNvPr id="40963" name="Tartalom helye 2"/>
          <p:cNvSpPr>
            <a:spLocks noGrp="1"/>
          </p:cNvSpPr>
          <p:nvPr>
            <p:ph idx="1"/>
          </p:nvPr>
        </p:nvSpPr>
        <p:spPr/>
        <p:txBody>
          <a:bodyPr/>
          <a:lstStyle/>
          <a:p>
            <a:r>
              <a:rPr lang="hu-HU" altLang="en-US" smtClean="0"/>
              <a:t>A fogyasztóiár-indexet a különböző országokban a kormányzat által megbízott intézmények (statisztikai hivatalok, gazdaságkutató intézetek) számítják.</a:t>
            </a:r>
          </a:p>
          <a:p>
            <a:r>
              <a:rPr lang="hu-HU" altLang="en-US" smtClean="0"/>
              <a:t>Az index mintavételes eljárással készül, az árváltozások mérése a termékek és szolgáltatások köréből kiválasztott ún. reprezentánsokból összeállított fogyasztói kosár alapján történik.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6161A5-A49A-4264-85C2-F5CF5B40E74B}" type="slidenum">
              <a:rPr lang="hu-HU" altLang="hu-HU">
                <a:solidFill>
                  <a:srgbClr val="898989"/>
                </a:solidFill>
                <a:latin typeface="Calibri" panose="020F0502020204030204" pitchFamily="34" charset="0"/>
              </a:rPr>
              <a:pPr eaLnBrk="1" hangingPunct="1"/>
              <a:t>39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p:cNvSpPr>
            <a:spLocks noGrp="1"/>
          </p:cNvSpPr>
          <p:nvPr>
            <p:ph type="title"/>
          </p:nvPr>
        </p:nvSpPr>
        <p:spPr/>
        <p:txBody>
          <a:bodyPr/>
          <a:lstStyle/>
          <a:p>
            <a:pPr eaLnBrk="1" hangingPunct="1"/>
            <a:r>
              <a:rPr lang="hu-HU" altLang="en-US" smtClean="0"/>
              <a:t>Egy tipikus üzleti ciklus</a:t>
            </a:r>
          </a:p>
        </p:txBody>
      </p:sp>
      <p:sp>
        <p:nvSpPr>
          <p:cNvPr id="5123" name="Tartalom helye 2"/>
          <p:cNvSpPr>
            <a:spLocks noGrp="1"/>
          </p:cNvSpPr>
          <p:nvPr>
            <p:ph idx="1"/>
          </p:nvPr>
        </p:nvSpPr>
        <p:spPr/>
        <p:txBody>
          <a:bodyPr/>
          <a:lstStyle/>
          <a:p>
            <a:pPr eaLnBrk="1" hangingPunct="1"/>
            <a:r>
              <a:rPr lang="hu-HU" altLang="en-US" smtClean="0"/>
              <a:t>Egy tipikus üzleti ciklus a gazdaság növekedésének csúcspontjától a következő csúcspontjáig tart. </a:t>
            </a:r>
          </a:p>
          <a:p>
            <a:pPr eaLnBrk="1" hangingPunct="1"/>
            <a:r>
              <a:rPr lang="hu-HU" altLang="en-US" smtClean="0"/>
              <a:t>Az első csúcspont után a gazdaság elindul lefelé, összehúzódik, majd eléri a mélypontot, a hullámvölgyet, ahol egy ideig stagnál, majd elindul felfelé, és újra eléri a csúcspontját, amely a korábbinál magasabb szinten van.</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739341-85AF-4629-A117-36621B2A5436}" type="slidenum">
              <a:rPr lang="hu-HU" altLang="hu-HU">
                <a:solidFill>
                  <a:srgbClr val="898989"/>
                </a:solidFill>
                <a:latin typeface="Calibri" panose="020F0502020204030204" pitchFamily="34" charset="0"/>
              </a:rPr>
              <a:pPr eaLnBrk="1" hangingPunct="1"/>
              <a:t>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ím 1"/>
          <p:cNvSpPr>
            <a:spLocks noGrp="1"/>
          </p:cNvSpPr>
          <p:nvPr>
            <p:ph type="title"/>
          </p:nvPr>
        </p:nvSpPr>
        <p:spPr/>
        <p:txBody>
          <a:bodyPr/>
          <a:lstStyle/>
          <a:p>
            <a:r>
              <a:rPr lang="hu-HU" altLang="en-US" smtClean="0"/>
              <a:t>Árszínvonal-mérés a gyakorlatban</a:t>
            </a:r>
          </a:p>
        </p:txBody>
      </p:sp>
      <p:sp>
        <p:nvSpPr>
          <p:cNvPr id="41987" name="Tartalom helye 2"/>
          <p:cNvSpPr>
            <a:spLocks noGrp="1"/>
          </p:cNvSpPr>
          <p:nvPr>
            <p:ph idx="1"/>
          </p:nvPr>
        </p:nvSpPr>
        <p:spPr/>
        <p:txBody>
          <a:bodyPr/>
          <a:lstStyle/>
          <a:p>
            <a:r>
              <a:rPr lang="hu-HU" altLang="en-US" sz="2800" smtClean="0"/>
              <a:t>A hazai fogyasztóiár-statisztika több mint ezer reprezentatív ármegfigyelésen alapul. A különböző termékek és szolgáltatások csoportjaihoz tartozó súlyadatokat (a fogyasztási szerkezetet) a makrostatisztikai adatokból és a háztartásstatisztikai felmérésekből származtatják.</a:t>
            </a:r>
          </a:p>
          <a:p>
            <a:r>
              <a:rPr lang="hu-HU" altLang="en-US" sz="2800" smtClean="0"/>
              <a:t>Az EU tagországaiban az árváltozások mérését az összehasonlíthatóság biztosítása érdekében a harmonizációs követelményeknek megfelelően végzik. A hazai statisztika is készít harmonizált fogyasztóiár-indexet.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10726C-6C3D-4E1C-BC2A-8B87E344FF82}" type="slidenum">
              <a:rPr lang="hu-HU" altLang="hu-HU">
                <a:solidFill>
                  <a:srgbClr val="898989"/>
                </a:solidFill>
                <a:latin typeface="Calibri" panose="020F0502020204030204" pitchFamily="34" charset="0"/>
              </a:rPr>
              <a:pPr eaLnBrk="1" hangingPunct="1"/>
              <a:t>40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ím 1"/>
          <p:cNvSpPr>
            <a:spLocks noGrp="1"/>
          </p:cNvSpPr>
          <p:nvPr>
            <p:ph type="title"/>
          </p:nvPr>
        </p:nvSpPr>
        <p:spPr/>
        <p:txBody>
          <a:bodyPr/>
          <a:lstStyle/>
          <a:p>
            <a:r>
              <a:rPr lang="hu-HU" altLang="en-US" smtClean="0"/>
              <a:t>Az infláció típusai</a:t>
            </a:r>
          </a:p>
        </p:txBody>
      </p:sp>
      <p:sp>
        <p:nvSpPr>
          <p:cNvPr id="43011" name="Tartalom helye 2"/>
          <p:cNvSpPr>
            <a:spLocks noGrp="1"/>
          </p:cNvSpPr>
          <p:nvPr>
            <p:ph idx="1"/>
          </p:nvPr>
        </p:nvSpPr>
        <p:spPr/>
        <p:txBody>
          <a:bodyPr/>
          <a:lstStyle/>
          <a:p>
            <a:r>
              <a:rPr lang="hu-HU" altLang="en-US" smtClean="0"/>
              <a:t>Az általános árszínvonal növekedési ütemének nagysága alapján meg szoktak különböztetni kúszó inflációt, amikor a növekedési ütem egyszámjegyű, vágtató inflációt, amikor a növekedési ütem két-három számjegyű, illetve hiperinflációt, amikor a növekedési ütem négy-öt számjegyű vagy még magasabb.</a:t>
            </a:r>
          </a:p>
          <a:p>
            <a:r>
              <a:rPr lang="hu-HU" altLang="en-US" smtClean="0"/>
              <a:t>Időnként az is előfordulhat, hogy az árszínvonal egy időszakban csökkenjen, ekkor deflációról beszélünk (ez ritka, de veszélyes).</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3A147B-84F6-4BB1-96FA-00E2F46AE455}" type="slidenum">
              <a:rPr lang="hu-HU" altLang="hu-HU">
                <a:solidFill>
                  <a:srgbClr val="898989"/>
                </a:solidFill>
                <a:latin typeface="Calibri" panose="020F0502020204030204" pitchFamily="34" charset="0"/>
              </a:rPr>
              <a:pPr eaLnBrk="1" hangingPunct="1"/>
              <a:t>41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ím 1"/>
          <p:cNvSpPr>
            <a:spLocks noGrp="1"/>
          </p:cNvSpPr>
          <p:nvPr>
            <p:ph type="title"/>
          </p:nvPr>
        </p:nvSpPr>
        <p:spPr>
          <a:xfrm>
            <a:off x="468313" y="0"/>
            <a:ext cx="8229600" cy="1143000"/>
          </a:xfrm>
        </p:spPr>
        <p:txBody>
          <a:bodyPr/>
          <a:lstStyle/>
          <a:p>
            <a:r>
              <a:rPr lang="hu-HU" altLang="en-US" smtClean="0"/>
              <a:t>Példa a hiperinflációra</a:t>
            </a:r>
          </a:p>
        </p:txBody>
      </p:sp>
      <p:sp>
        <p:nvSpPr>
          <p:cNvPr id="44035" name="Tartalom helye 2"/>
          <p:cNvSpPr>
            <a:spLocks noGrp="1"/>
          </p:cNvSpPr>
          <p:nvPr>
            <p:ph idx="1"/>
          </p:nvPr>
        </p:nvSpPr>
        <p:spPr>
          <a:xfrm>
            <a:off x="468313" y="1125538"/>
            <a:ext cx="8229600" cy="4525962"/>
          </a:xfrm>
        </p:spPr>
        <p:txBody>
          <a:bodyPr/>
          <a:lstStyle/>
          <a:p>
            <a:r>
              <a:rPr lang="hu-HU" altLang="en-US" smtClean="0"/>
              <a:t>A hiperinflációra példa a Németországban 1918 és `22 között tapasztalható árszínvonal-emelkedés. 1918 őszén 1000 márkáért még egy takaros családi házat lehetett vásárolni, 1922 őszén viszont 1000 márkáért már egy spulni cérnát sem adtak. </a:t>
            </a:r>
          </a:p>
          <a:p>
            <a:r>
              <a:rPr lang="hu-HU" altLang="en-US" smtClean="0"/>
              <a:t>A közgazdászok körében általános vélemény, hogy a mérsékelt, évi 2-3%-os infláció a gazdaság szempontjából megfelelőnek tekinthető. </a:t>
            </a:r>
          </a:p>
          <a:p>
            <a:endParaRPr lang="hu-HU" altLang="en-US"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00EEAD-83F0-446B-BCE7-F63482143013}" type="slidenum">
              <a:rPr lang="hu-HU" altLang="hu-HU">
                <a:solidFill>
                  <a:srgbClr val="898989"/>
                </a:solidFill>
                <a:latin typeface="Calibri" panose="020F0502020204030204" pitchFamily="34" charset="0"/>
              </a:rPr>
              <a:pPr eaLnBrk="1" hangingPunct="1"/>
              <a:t>42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ím 1"/>
          <p:cNvSpPr>
            <a:spLocks noGrp="1"/>
          </p:cNvSpPr>
          <p:nvPr>
            <p:ph type="title"/>
          </p:nvPr>
        </p:nvSpPr>
        <p:spPr/>
        <p:txBody>
          <a:bodyPr/>
          <a:lstStyle/>
          <a:p>
            <a:r>
              <a:rPr lang="hu-HU" altLang="en-US" smtClean="0"/>
              <a:t>Az infláció fajtái</a:t>
            </a:r>
          </a:p>
        </p:txBody>
      </p:sp>
      <p:sp>
        <p:nvSpPr>
          <p:cNvPr id="45059" name="Tartalom helye 2"/>
          <p:cNvSpPr>
            <a:spLocks noGrp="1"/>
          </p:cNvSpPr>
          <p:nvPr>
            <p:ph idx="1"/>
          </p:nvPr>
        </p:nvSpPr>
        <p:spPr>
          <a:xfrm>
            <a:off x="468313" y="1341438"/>
            <a:ext cx="8229600" cy="4525962"/>
          </a:xfrm>
        </p:spPr>
        <p:txBody>
          <a:bodyPr/>
          <a:lstStyle/>
          <a:p>
            <a:r>
              <a:rPr lang="hu-HU" altLang="en-US" smtClean="0"/>
              <a:t>Az infláció kiváltó okai szerint megkülönböztethetünk kereslet húzta és költség tolta inflációt. </a:t>
            </a:r>
          </a:p>
          <a:p>
            <a:r>
              <a:rPr lang="hu-HU" altLang="en-US" smtClean="0"/>
              <a:t>Kereslet húzta infláció akkor fordul elő, ha a gazdaság kapacitásának, teljesítő-képességének határán termel. </a:t>
            </a:r>
          </a:p>
          <a:p>
            <a:r>
              <a:rPr lang="hu-HU" altLang="en-US" smtClean="0"/>
              <a:t>Ebben az esetben ugyanis a kereslet növekedésére a gazdaság nem képes az output színvonalának növelésével reagálni, ehelyett az általános árszínvonal emelkedik.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8CEF74-33C8-43CF-A7DE-5673EE713F09}" type="slidenum">
              <a:rPr lang="hu-HU" altLang="hu-HU">
                <a:solidFill>
                  <a:srgbClr val="898989"/>
                </a:solidFill>
                <a:latin typeface="Calibri" panose="020F0502020204030204" pitchFamily="34" charset="0"/>
              </a:rPr>
              <a:pPr eaLnBrk="1" hangingPunct="1"/>
              <a:t>43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ím 1"/>
          <p:cNvSpPr>
            <a:spLocks noGrp="1"/>
          </p:cNvSpPr>
          <p:nvPr>
            <p:ph type="title"/>
          </p:nvPr>
        </p:nvSpPr>
        <p:spPr/>
        <p:txBody>
          <a:bodyPr/>
          <a:lstStyle/>
          <a:p>
            <a:r>
              <a:rPr lang="hu-HU" altLang="en-US" smtClean="0"/>
              <a:t>A kereslet húzta infláció mechanizmusa</a:t>
            </a:r>
          </a:p>
        </p:txBody>
      </p:sp>
      <p:sp>
        <p:nvSpPr>
          <p:cNvPr id="46083" name="Tartalom helye 2"/>
          <p:cNvSpPr>
            <a:spLocks noGrp="1"/>
          </p:cNvSpPr>
          <p:nvPr>
            <p:ph idx="1"/>
          </p:nvPr>
        </p:nvSpPr>
        <p:spPr/>
        <p:txBody>
          <a:bodyPr/>
          <a:lstStyle/>
          <a:p>
            <a:r>
              <a:rPr lang="hu-HU" altLang="en-US" smtClean="0"/>
              <a:t>Amikor a profitmaximalizáló vállalatok a termékeik iránti kereslet növekedését észlelik, erre kétféle módon reagálhatnak: növelhetik az outputot és/vagy emelhetik az árakat.</a:t>
            </a:r>
          </a:p>
          <a:p>
            <a:r>
              <a:rPr lang="hu-HU" altLang="en-US" smtClean="0"/>
              <a:t>Ha a vállalatoknak kihasználatlan kapacitásuk van, a kereslet növekedésére reagálva áremelés nélkül is mohón növelni fogják outputjukat. Ebben az esetben határköltség-görbéjük viszonylag lapos részén vannak.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3858BB-0EDD-440D-AE39-9B5F79C5EB73}" type="slidenum">
              <a:rPr lang="hu-HU" altLang="hu-HU">
                <a:solidFill>
                  <a:srgbClr val="898989"/>
                </a:solidFill>
                <a:latin typeface="Calibri" panose="020F0502020204030204" pitchFamily="34" charset="0"/>
              </a:rPr>
              <a:pPr eaLnBrk="1" hangingPunct="1"/>
              <a:t>44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ím 1"/>
          <p:cNvSpPr>
            <a:spLocks noGrp="1"/>
          </p:cNvSpPr>
          <p:nvPr>
            <p:ph type="title"/>
          </p:nvPr>
        </p:nvSpPr>
        <p:spPr/>
        <p:txBody>
          <a:bodyPr/>
          <a:lstStyle/>
          <a:p>
            <a:r>
              <a:rPr lang="hu-HU" altLang="en-US" smtClean="0"/>
              <a:t>A kereslet húzta infláció mechanizmusa II.</a:t>
            </a:r>
          </a:p>
        </p:txBody>
      </p:sp>
      <p:sp>
        <p:nvSpPr>
          <p:cNvPr id="47107" name="Tartalom helye 2"/>
          <p:cNvSpPr>
            <a:spLocks noGrp="1"/>
          </p:cNvSpPr>
          <p:nvPr>
            <p:ph idx="1"/>
          </p:nvPr>
        </p:nvSpPr>
        <p:spPr/>
        <p:txBody>
          <a:bodyPr/>
          <a:lstStyle/>
          <a:p>
            <a:r>
              <a:rPr lang="hu-HU" altLang="en-US" sz="2800" smtClean="0"/>
              <a:t>Ha viszont kapacitásuk határának közelében termelnek, a kereslet növekedésére valószínűleg az árak emelésével reagálnak, és a határköltség-görbéik viszonylag meredek részén lesznek.</a:t>
            </a:r>
          </a:p>
          <a:p>
            <a:r>
              <a:rPr lang="hu-HU" altLang="en-US" sz="2800" smtClean="0"/>
              <a:t>Így minden olyan esemény, amely a keresletet ösztönzi, amikor a gazdaság a teljes foglalkoztatottsághoz közeli állapotban van, valószínűleg inflációt eredményez.</a:t>
            </a:r>
          </a:p>
          <a:p>
            <a:r>
              <a:rPr lang="hu-HU" altLang="en-US" sz="2800" smtClean="0"/>
              <a:t>Ilyen esemény lehet a kormányzati kiadások növekedése, az adókulcsok csökkenése, a pénzkínálat mennyiségének a növekedése.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F54A54-DD39-4A8D-984B-06702017E359}" type="slidenum">
              <a:rPr lang="hu-HU" altLang="hu-HU">
                <a:solidFill>
                  <a:srgbClr val="898989"/>
                </a:solidFill>
                <a:latin typeface="Calibri" panose="020F0502020204030204" pitchFamily="34" charset="0"/>
              </a:rPr>
              <a:pPr eaLnBrk="1" hangingPunct="1"/>
              <a:t>45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ím 1"/>
          <p:cNvSpPr>
            <a:spLocks noGrp="1"/>
          </p:cNvSpPr>
          <p:nvPr>
            <p:ph type="title"/>
          </p:nvPr>
        </p:nvSpPr>
        <p:spPr/>
        <p:txBody>
          <a:bodyPr/>
          <a:lstStyle/>
          <a:p>
            <a:r>
              <a:rPr lang="hu-HU" altLang="en-US" smtClean="0"/>
              <a:t>Költség tolta infláció</a:t>
            </a:r>
          </a:p>
        </p:txBody>
      </p:sp>
      <p:sp>
        <p:nvSpPr>
          <p:cNvPr id="48131" name="Tartalom helye 2"/>
          <p:cNvSpPr>
            <a:spLocks noGrp="1"/>
          </p:cNvSpPr>
          <p:nvPr>
            <p:ph idx="1"/>
          </p:nvPr>
        </p:nvSpPr>
        <p:spPr>
          <a:xfrm>
            <a:off x="323850" y="1600200"/>
            <a:ext cx="8362950" cy="4525963"/>
          </a:xfrm>
        </p:spPr>
        <p:txBody>
          <a:bodyPr/>
          <a:lstStyle/>
          <a:p>
            <a:r>
              <a:rPr lang="hu-HU" altLang="en-US" smtClean="0"/>
              <a:t>Költség tolta infláció pedig akkor fordulhat elő, ha a termelési költségek nőnek, ami felfelé nyomja az árakat. Ez mind a tökéletesen versenyző, mind a nem tökéletesen versenyző piacokra igaz. </a:t>
            </a:r>
          </a:p>
          <a:p>
            <a:r>
              <a:rPr lang="hu-HU" altLang="en-US" smtClean="0"/>
              <a:t>A költségek növekedése is számos forrásból adódhat. A kollektív béralku-megállapodások például felfelé nyomhatják a béreket. A természeti erőforrások magasabb árai az anyagköltségek növekedését eredményezhetik. </a:t>
            </a:r>
          </a:p>
        </p:txBody>
      </p:sp>
      <p:sp>
        <p:nvSpPr>
          <p:cNvPr id="2" name="Dia számának helye 1"/>
          <p:cNvSpPr>
            <a:spLocks noGrp="1"/>
          </p:cNvSpPr>
          <p:nvPr>
            <p:ph type="sldNum" sz="quarter" idx="12"/>
          </p:nvPr>
        </p:nvSpPr>
        <p:spPr>
          <a:xfrm>
            <a:off x="6732588" y="6381750"/>
            <a:ext cx="2133600" cy="365125"/>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FEB42C-BAA6-4753-AB5A-C05086A225CB}" type="slidenum">
              <a:rPr lang="hu-HU" altLang="hu-HU">
                <a:solidFill>
                  <a:srgbClr val="898989"/>
                </a:solidFill>
                <a:latin typeface="Calibri" panose="020F0502020204030204" pitchFamily="34" charset="0"/>
              </a:rPr>
              <a:pPr eaLnBrk="1" hangingPunct="1"/>
              <a:t>46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ím 1"/>
          <p:cNvSpPr>
            <a:spLocks noGrp="1"/>
          </p:cNvSpPr>
          <p:nvPr>
            <p:ph type="title"/>
          </p:nvPr>
        </p:nvSpPr>
        <p:spPr/>
        <p:txBody>
          <a:bodyPr/>
          <a:lstStyle/>
          <a:p>
            <a:r>
              <a:rPr lang="hu-HU" altLang="en-US" smtClean="0"/>
              <a:t>Egy nyitott gazdaságban</a:t>
            </a:r>
          </a:p>
        </p:txBody>
      </p:sp>
      <p:sp>
        <p:nvSpPr>
          <p:cNvPr id="49155" name="Tartalom helye 2"/>
          <p:cNvSpPr>
            <a:spLocks noGrp="1"/>
          </p:cNvSpPr>
          <p:nvPr>
            <p:ph idx="1"/>
          </p:nvPr>
        </p:nvSpPr>
        <p:spPr/>
        <p:txBody>
          <a:bodyPr/>
          <a:lstStyle/>
          <a:p>
            <a:r>
              <a:rPr lang="hu-HU" altLang="en-US" smtClean="0"/>
              <a:t>Egy nyitott gazdaságban az importárak emelkedése a hazai árak emelkedését okozhatja. Amikor a hazai vállalatok külföldi cégekkel versenyeznek az árupiacon, a külföldi áruk árának emelkedése jobbra tolja a hazai vállalatok keresleti görbéjét, ami arra készteti a hazai vállalatokat, hogy szintén emeljék áraikat.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103891-D16F-4745-A4C8-18BAD7448C21}" type="slidenum">
              <a:rPr lang="hu-HU" altLang="hu-HU">
                <a:solidFill>
                  <a:srgbClr val="898989"/>
                </a:solidFill>
                <a:latin typeface="Calibri" panose="020F0502020204030204" pitchFamily="34" charset="0"/>
              </a:rPr>
              <a:pPr eaLnBrk="1" hangingPunct="1"/>
              <a:t>47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ím 1"/>
          <p:cNvSpPr>
            <a:spLocks noGrp="1"/>
          </p:cNvSpPr>
          <p:nvPr>
            <p:ph type="title"/>
          </p:nvPr>
        </p:nvSpPr>
        <p:spPr/>
        <p:txBody>
          <a:bodyPr/>
          <a:lstStyle/>
          <a:p>
            <a:r>
              <a:rPr lang="hu-HU" altLang="en-US" smtClean="0"/>
              <a:t>Közbenső termékek szerepe</a:t>
            </a:r>
          </a:p>
        </p:txBody>
      </p:sp>
      <p:sp>
        <p:nvSpPr>
          <p:cNvPr id="50179" name="Tartalom helye 2"/>
          <p:cNvSpPr>
            <a:spLocks noGrp="1"/>
          </p:cNvSpPr>
          <p:nvPr>
            <p:ph idx="1"/>
          </p:nvPr>
        </p:nvSpPr>
        <p:spPr/>
        <p:txBody>
          <a:bodyPr/>
          <a:lstStyle/>
          <a:p>
            <a:r>
              <a:rPr lang="hu-HU" altLang="en-US" smtClean="0"/>
              <a:t>Egy nyitott gazdaságban sok közbenső terméket importálnak. Az importált közbenső termékek árának emelkedése balra tolja a vállalatok határköltség-görbéjét, ami késztermékeik árának emelkedéséhez vezet.</a:t>
            </a:r>
          </a:p>
          <a:p>
            <a:r>
              <a:rPr lang="hu-HU" altLang="en-US" smtClean="0"/>
              <a:t>Ez utóbbit importált inflációnak is szokták nevezni. Például a magyar gazdaságra az 1970-es évek közepén és végén bekövetkező világpiaci olajárrobbanás katasztrofális hatással volt.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50312C-5236-41C5-B680-AEAE9B32A2FC}" type="slidenum">
              <a:rPr lang="hu-HU" altLang="hu-HU">
                <a:solidFill>
                  <a:srgbClr val="898989"/>
                </a:solidFill>
                <a:latin typeface="Calibri" panose="020F0502020204030204" pitchFamily="34" charset="0"/>
              </a:rPr>
              <a:pPr eaLnBrk="1" hangingPunct="1"/>
              <a:t>48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ím 1"/>
          <p:cNvSpPr>
            <a:spLocks noGrp="1"/>
          </p:cNvSpPr>
          <p:nvPr>
            <p:ph type="title"/>
          </p:nvPr>
        </p:nvSpPr>
        <p:spPr>
          <a:xfrm>
            <a:off x="468313" y="14288"/>
            <a:ext cx="8229600" cy="1143000"/>
          </a:xfrm>
        </p:spPr>
        <p:txBody>
          <a:bodyPr/>
          <a:lstStyle/>
          <a:p>
            <a:r>
              <a:rPr lang="hu-HU" altLang="en-US" smtClean="0"/>
              <a:t>Az olajválság hatásai</a:t>
            </a:r>
          </a:p>
        </p:txBody>
      </p:sp>
      <p:sp>
        <p:nvSpPr>
          <p:cNvPr id="3" name="Tartalom helye 2"/>
          <p:cNvSpPr>
            <a:spLocks noGrp="1" noRot="1" noChangeAspect="1" noMove="1" noResize="1" noEditPoints="1" noAdjustHandles="1" noChangeArrowheads="1" noChangeShapeType="1" noTextEdit="1"/>
          </p:cNvSpPr>
          <p:nvPr>
            <p:ph idx="1"/>
          </p:nvPr>
        </p:nvSpPr>
        <p:spPr>
          <a:xfrm>
            <a:off x="467544" y="1124744"/>
            <a:ext cx="8229600" cy="4525963"/>
          </a:xfrm>
          <a:blipFill rotWithShape="1">
            <a:blip r:embed="rId2"/>
            <a:stretch>
              <a:fillRect l="-1333" t="-1213" b="-17116"/>
            </a:stretch>
          </a:blipFill>
          <a:extLst/>
        </p:spPr>
        <p:txBody>
          <a:bodyPr/>
          <a:lstStyle/>
          <a:p>
            <a:pPr>
              <a:buFont typeface="Arial" charset="0"/>
              <a:buChar char="•"/>
              <a:defRPr/>
            </a:pPr>
            <a:r>
              <a:rPr lang="hu-HU" dirty="0">
                <a:noFill/>
              </a:rPr>
              <a:t> </a:t>
            </a:r>
          </a:p>
        </p:txBody>
      </p:sp>
      <p:sp>
        <p:nvSpPr>
          <p:cNvPr id="2" name="Szövegdoboz 1"/>
          <p:cNvSpPr txBox="1"/>
          <p:nvPr/>
        </p:nvSpPr>
        <p:spPr>
          <a:xfrm>
            <a:off x="800100" y="5319713"/>
            <a:ext cx="6913563" cy="954087"/>
          </a:xfrm>
          <a:prstGeom prst="rect">
            <a:avLst/>
          </a:prstGeom>
          <a:solidFill>
            <a:schemeClr val="bg1"/>
          </a:solidFill>
        </p:spPr>
        <p:txBody>
          <a:bodyPr>
            <a:spAutoFit/>
          </a:bodyPr>
          <a:lstStyle/>
          <a:p>
            <a:pPr>
              <a:defRPr/>
            </a:pPr>
            <a:r>
              <a:rPr lang="hu-HU" sz="2800" dirty="0">
                <a:latin typeface="+mn-lt"/>
              </a:rPr>
              <a:t>romlott, ami az ország nagyarányú külföldi eladósodásához is hozzájárult.</a:t>
            </a:r>
          </a:p>
        </p:txBody>
      </p:sp>
      <p:sp>
        <p:nvSpPr>
          <p:cNvPr id="4" name="Dia számának helye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E2BFF3-559D-4312-829B-9862FC0340D5}" type="slidenum">
              <a:rPr lang="hu-HU" altLang="hu-HU">
                <a:solidFill>
                  <a:srgbClr val="898989"/>
                </a:solidFill>
                <a:latin typeface="Calibri" panose="020F0502020204030204" pitchFamily="34" charset="0"/>
              </a:rPr>
              <a:pPr eaLnBrk="1" hangingPunct="1"/>
              <a:t>49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abadkézi sokszög 3"/>
          <p:cNvSpPr/>
          <p:nvPr/>
        </p:nvSpPr>
        <p:spPr>
          <a:xfrm>
            <a:off x="1116013" y="806450"/>
            <a:ext cx="5400675" cy="2359025"/>
          </a:xfrm>
          <a:custGeom>
            <a:avLst/>
            <a:gdLst>
              <a:gd name="connsiteX0" fmla="*/ 0 w 8725301"/>
              <a:gd name="connsiteY0" fmla="*/ 2714324 h 3166711"/>
              <a:gd name="connsiteX1" fmla="*/ 7536581 w 8725301"/>
              <a:gd name="connsiteY1" fmla="*/ 2714324 h 3166711"/>
              <a:gd name="connsiteX2" fmla="*/ 7132320 w 8725301"/>
              <a:gd name="connsiteY2" fmla="*/ 0 h 3166711"/>
              <a:gd name="connsiteX0" fmla="*/ 362951 w 8291761"/>
              <a:gd name="connsiteY0" fmla="*/ 2714324 h 2940517"/>
              <a:gd name="connsiteX1" fmla="*/ 1188720 w 8291761"/>
              <a:gd name="connsiteY1" fmla="*/ 2299302 h 2940517"/>
              <a:gd name="connsiteX2" fmla="*/ 7495271 w 8291761"/>
              <a:gd name="connsiteY2" fmla="*/ 0 h 2940517"/>
              <a:gd name="connsiteX0" fmla="*/ 571039 w 8250143"/>
              <a:gd name="connsiteY0" fmla="*/ 2011270 h 2634514"/>
              <a:gd name="connsiteX1" fmla="*/ 1147102 w 8250143"/>
              <a:gd name="connsiteY1" fmla="*/ 2299302 h 2634514"/>
              <a:gd name="connsiteX2" fmla="*/ 7453653 w 8250143"/>
              <a:gd name="connsiteY2" fmla="*/ 0 h 2634514"/>
              <a:gd name="connsiteX0" fmla="*/ 0 w 7679104"/>
              <a:gd name="connsiteY0" fmla="*/ 2011270 h 2237463"/>
              <a:gd name="connsiteX1" fmla="*/ 2664296 w 7679104"/>
              <a:gd name="connsiteY1" fmla="*/ 1219182 h 2237463"/>
              <a:gd name="connsiteX2" fmla="*/ 6882614 w 7679104"/>
              <a:gd name="connsiteY2" fmla="*/ 0 h 2237463"/>
              <a:gd name="connsiteX0" fmla="*/ 0 w 7679104"/>
              <a:gd name="connsiteY0" fmla="*/ 2011270 h 2575334"/>
              <a:gd name="connsiteX1" fmla="*/ 1080119 w 7679104"/>
              <a:gd name="connsiteY1" fmla="*/ 2443319 h 2575334"/>
              <a:gd name="connsiteX2" fmla="*/ 2664296 w 7679104"/>
              <a:gd name="connsiteY2" fmla="*/ 1219182 h 2575334"/>
              <a:gd name="connsiteX3" fmla="*/ 6882614 w 7679104"/>
              <a:gd name="connsiteY3" fmla="*/ 0 h 2575334"/>
              <a:gd name="connsiteX0" fmla="*/ 0 w 7679104"/>
              <a:gd name="connsiteY0" fmla="*/ 2011270 h 2563332"/>
              <a:gd name="connsiteX1" fmla="*/ 1080119 w 7679104"/>
              <a:gd name="connsiteY1" fmla="*/ 2443319 h 2563332"/>
              <a:gd name="connsiteX2" fmla="*/ 2160239 w 7679104"/>
              <a:gd name="connsiteY2" fmla="*/ 1291190 h 2563332"/>
              <a:gd name="connsiteX3" fmla="*/ 6882614 w 7679104"/>
              <a:gd name="connsiteY3" fmla="*/ 0 h 2563332"/>
              <a:gd name="connsiteX0" fmla="*/ 0 w 6882614"/>
              <a:gd name="connsiteY0" fmla="*/ 2011270 h 2563332"/>
              <a:gd name="connsiteX1" fmla="*/ 1080119 w 6882614"/>
              <a:gd name="connsiteY1" fmla="*/ 2443319 h 2563332"/>
              <a:gd name="connsiteX2" fmla="*/ 2160239 w 6882614"/>
              <a:gd name="connsiteY2" fmla="*/ 1291190 h 2563332"/>
              <a:gd name="connsiteX3" fmla="*/ 3215388 w 6882614"/>
              <a:gd name="connsiteY3" fmla="*/ 1097280 h 2563332"/>
              <a:gd name="connsiteX4" fmla="*/ 6882614 w 6882614"/>
              <a:gd name="connsiteY4" fmla="*/ 0 h 2563332"/>
              <a:gd name="connsiteX0" fmla="*/ 0 w 6882614"/>
              <a:gd name="connsiteY0" fmla="*/ 2011270 h 2563332"/>
              <a:gd name="connsiteX1" fmla="*/ 1080119 w 6882614"/>
              <a:gd name="connsiteY1" fmla="*/ 2443319 h 2563332"/>
              <a:gd name="connsiteX2" fmla="*/ 2160239 w 6882614"/>
              <a:gd name="connsiteY2" fmla="*/ 1291190 h 2563332"/>
              <a:gd name="connsiteX3" fmla="*/ 3215388 w 6882614"/>
              <a:gd name="connsiteY3" fmla="*/ 1097280 h 2563332"/>
              <a:gd name="connsiteX4" fmla="*/ 4380045 w 6882614"/>
              <a:gd name="connsiteY4" fmla="*/ 750771 h 2563332"/>
              <a:gd name="connsiteX5" fmla="*/ 6882614 w 6882614"/>
              <a:gd name="connsiteY5" fmla="*/ 0 h 2563332"/>
              <a:gd name="connsiteX0" fmla="*/ 0 w 6882614"/>
              <a:gd name="connsiteY0" fmla="*/ 2011270 h 2563332"/>
              <a:gd name="connsiteX1" fmla="*/ 1080119 w 6882614"/>
              <a:gd name="connsiteY1" fmla="*/ 2443319 h 2563332"/>
              <a:gd name="connsiteX2" fmla="*/ 2160239 w 6882614"/>
              <a:gd name="connsiteY2" fmla="*/ 1291190 h 2563332"/>
              <a:gd name="connsiteX3" fmla="*/ 3215388 w 6882614"/>
              <a:gd name="connsiteY3" fmla="*/ 1097280 h 2563332"/>
              <a:gd name="connsiteX4" fmla="*/ 4380045 w 6882614"/>
              <a:gd name="connsiteY4" fmla="*/ 750771 h 2563332"/>
              <a:gd name="connsiteX5" fmla="*/ 5708332 w 6882614"/>
              <a:gd name="connsiteY5" fmla="*/ 336884 h 2563332"/>
              <a:gd name="connsiteX6" fmla="*/ 6882614 w 6882614"/>
              <a:gd name="connsiteY6" fmla="*/ 0 h 2563332"/>
              <a:gd name="connsiteX0" fmla="*/ 0 w 6882614"/>
              <a:gd name="connsiteY0" fmla="*/ 2011270 h 2017755"/>
              <a:gd name="connsiteX1" fmla="*/ 1008111 w 6882614"/>
              <a:gd name="connsiteY1" fmla="*/ 1723238 h 2017755"/>
              <a:gd name="connsiteX2" fmla="*/ 2160239 w 6882614"/>
              <a:gd name="connsiteY2" fmla="*/ 1291190 h 2017755"/>
              <a:gd name="connsiteX3" fmla="*/ 3215388 w 6882614"/>
              <a:gd name="connsiteY3" fmla="*/ 1097280 h 2017755"/>
              <a:gd name="connsiteX4" fmla="*/ 4380045 w 6882614"/>
              <a:gd name="connsiteY4" fmla="*/ 750771 h 2017755"/>
              <a:gd name="connsiteX5" fmla="*/ 5708332 w 6882614"/>
              <a:gd name="connsiteY5" fmla="*/ 336884 h 2017755"/>
              <a:gd name="connsiteX6" fmla="*/ 6882614 w 6882614"/>
              <a:gd name="connsiteY6" fmla="*/ 0 h 2017755"/>
              <a:gd name="connsiteX0" fmla="*/ 0 w 6882614"/>
              <a:gd name="connsiteY0" fmla="*/ 2011270 h 2017755"/>
              <a:gd name="connsiteX1" fmla="*/ 1008111 w 6882614"/>
              <a:gd name="connsiteY1" fmla="*/ 1723238 h 2017755"/>
              <a:gd name="connsiteX2" fmla="*/ 2160239 w 6882614"/>
              <a:gd name="connsiteY2" fmla="*/ 1363199 h 2017755"/>
              <a:gd name="connsiteX3" fmla="*/ 3215388 w 6882614"/>
              <a:gd name="connsiteY3" fmla="*/ 1097280 h 2017755"/>
              <a:gd name="connsiteX4" fmla="*/ 4380045 w 6882614"/>
              <a:gd name="connsiteY4" fmla="*/ 750771 h 2017755"/>
              <a:gd name="connsiteX5" fmla="*/ 5708332 w 6882614"/>
              <a:gd name="connsiteY5" fmla="*/ 336884 h 2017755"/>
              <a:gd name="connsiteX6" fmla="*/ 6882614 w 6882614"/>
              <a:gd name="connsiteY6" fmla="*/ 0 h 2017755"/>
              <a:gd name="connsiteX0" fmla="*/ 0 w 6738598"/>
              <a:gd name="connsiteY0" fmla="*/ 1584176 h 1760067"/>
              <a:gd name="connsiteX1" fmla="*/ 864095 w 6738598"/>
              <a:gd name="connsiteY1" fmla="*/ 1723238 h 1760067"/>
              <a:gd name="connsiteX2" fmla="*/ 2016223 w 6738598"/>
              <a:gd name="connsiteY2" fmla="*/ 1363199 h 1760067"/>
              <a:gd name="connsiteX3" fmla="*/ 3071372 w 6738598"/>
              <a:gd name="connsiteY3" fmla="*/ 1097280 h 1760067"/>
              <a:gd name="connsiteX4" fmla="*/ 4236029 w 6738598"/>
              <a:gd name="connsiteY4" fmla="*/ 750771 h 1760067"/>
              <a:gd name="connsiteX5" fmla="*/ 5564316 w 6738598"/>
              <a:gd name="connsiteY5" fmla="*/ 336884 h 1760067"/>
              <a:gd name="connsiteX6" fmla="*/ 6738598 w 6738598"/>
              <a:gd name="connsiteY6" fmla="*/ 0 h 1760067"/>
              <a:gd name="connsiteX0" fmla="*/ 0 w 6738598"/>
              <a:gd name="connsiteY0" fmla="*/ 1584176 h 1981045"/>
              <a:gd name="connsiteX1" fmla="*/ 1008112 w 6738598"/>
              <a:gd name="connsiteY1" fmla="*/ 1944216 h 1981045"/>
              <a:gd name="connsiteX2" fmla="*/ 2016223 w 6738598"/>
              <a:gd name="connsiteY2" fmla="*/ 1363199 h 1981045"/>
              <a:gd name="connsiteX3" fmla="*/ 3071372 w 6738598"/>
              <a:gd name="connsiteY3" fmla="*/ 1097280 h 1981045"/>
              <a:gd name="connsiteX4" fmla="*/ 4236029 w 6738598"/>
              <a:gd name="connsiteY4" fmla="*/ 750771 h 1981045"/>
              <a:gd name="connsiteX5" fmla="*/ 5564316 w 6738598"/>
              <a:gd name="connsiteY5" fmla="*/ 336884 h 1981045"/>
              <a:gd name="connsiteX6" fmla="*/ 6738598 w 6738598"/>
              <a:gd name="connsiteY6" fmla="*/ 0 h 1981045"/>
              <a:gd name="connsiteX0" fmla="*/ 0 w 6738598"/>
              <a:gd name="connsiteY0" fmla="*/ 1584176 h 2040227"/>
              <a:gd name="connsiteX1" fmla="*/ 1008112 w 6738598"/>
              <a:gd name="connsiteY1" fmla="*/ 1944216 h 2040227"/>
              <a:gd name="connsiteX2" fmla="*/ 1656184 w 6738598"/>
              <a:gd name="connsiteY2" fmla="*/ 1008112 h 2040227"/>
              <a:gd name="connsiteX3" fmla="*/ 3071372 w 6738598"/>
              <a:gd name="connsiteY3" fmla="*/ 1097280 h 2040227"/>
              <a:gd name="connsiteX4" fmla="*/ 4236029 w 6738598"/>
              <a:gd name="connsiteY4" fmla="*/ 750771 h 2040227"/>
              <a:gd name="connsiteX5" fmla="*/ 5564316 w 6738598"/>
              <a:gd name="connsiteY5" fmla="*/ 33688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4236029 w 6738598"/>
              <a:gd name="connsiteY4" fmla="*/ 750771 h 2040227"/>
              <a:gd name="connsiteX5" fmla="*/ 5564316 w 6738598"/>
              <a:gd name="connsiteY5" fmla="*/ 33688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4236029 w 6738598"/>
              <a:gd name="connsiteY4" fmla="*/ 750771 h 2040227"/>
              <a:gd name="connsiteX5" fmla="*/ 5564316 w 6738598"/>
              <a:gd name="connsiteY5" fmla="*/ 33688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2952328 w 6738598"/>
              <a:gd name="connsiteY4" fmla="*/ 504056 h 2040227"/>
              <a:gd name="connsiteX5" fmla="*/ 5564316 w 6738598"/>
              <a:gd name="connsiteY5" fmla="*/ 33688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2952328 w 6738598"/>
              <a:gd name="connsiteY4" fmla="*/ 504056 h 2040227"/>
              <a:gd name="connsiteX5" fmla="*/ 5564316 w 6738598"/>
              <a:gd name="connsiteY5" fmla="*/ 33688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2952328 w 6738598"/>
              <a:gd name="connsiteY4" fmla="*/ 504056 h 2040227"/>
              <a:gd name="connsiteX5" fmla="*/ 3672408 w 6738598"/>
              <a:gd name="connsiteY5" fmla="*/ 93610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2952328 w 6738598"/>
              <a:gd name="connsiteY4" fmla="*/ 504056 h 2040227"/>
              <a:gd name="connsiteX5" fmla="*/ 3672408 w 6738598"/>
              <a:gd name="connsiteY5" fmla="*/ 936104 h 2040227"/>
              <a:gd name="connsiteX6" fmla="*/ 6738598 w 6738598"/>
              <a:gd name="connsiteY6" fmla="*/ 0 h 2040227"/>
              <a:gd name="connsiteX0" fmla="*/ 0 w 6738598"/>
              <a:gd name="connsiteY0" fmla="*/ 1584176 h 2040227"/>
              <a:gd name="connsiteX1" fmla="*/ 1008112 w 6738598"/>
              <a:gd name="connsiteY1" fmla="*/ 1944216 h 2040227"/>
              <a:gd name="connsiteX2" fmla="*/ 1656184 w 6738598"/>
              <a:gd name="connsiteY2" fmla="*/ 1008112 h 2040227"/>
              <a:gd name="connsiteX3" fmla="*/ 2592288 w 6738598"/>
              <a:gd name="connsiteY3" fmla="*/ 1368152 h 2040227"/>
              <a:gd name="connsiteX4" fmla="*/ 2952328 w 6738598"/>
              <a:gd name="connsiteY4" fmla="*/ 504056 h 2040227"/>
              <a:gd name="connsiteX5" fmla="*/ 3672408 w 6738598"/>
              <a:gd name="connsiteY5" fmla="*/ 936104 h 2040227"/>
              <a:gd name="connsiteX6" fmla="*/ 6738598 w 6738598"/>
              <a:gd name="connsiteY6" fmla="*/ 0 h 2040227"/>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672408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672408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672408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672408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816424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816424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816424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812201 h 2268252"/>
              <a:gd name="connsiteX1" fmla="*/ 1008112 w 6738598"/>
              <a:gd name="connsiteY1" fmla="*/ 2172241 h 2268252"/>
              <a:gd name="connsiteX2" fmla="*/ 1656184 w 6738598"/>
              <a:gd name="connsiteY2" fmla="*/ 1236137 h 2268252"/>
              <a:gd name="connsiteX3" fmla="*/ 2592288 w 6738598"/>
              <a:gd name="connsiteY3" fmla="*/ 1596177 h 2268252"/>
              <a:gd name="connsiteX4" fmla="*/ 2952328 w 6738598"/>
              <a:gd name="connsiteY4" fmla="*/ 732081 h 2268252"/>
              <a:gd name="connsiteX5" fmla="*/ 3816424 w 6738598"/>
              <a:gd name="connsiteY5" fmla="*/ 1164129 h 2268252"/>
              <a:gd name="connsiteX6" fmla="*/ 4536504 w 6738598"/>
              <a:gd name="connsiteY6" fmla="*/ 156017 h 2268252"/>
              <a:gd name="connsiteX7" fmla="*/ 6738598 w 6738598"/>
              <a:gd name="connsiteY7" fmla="*/ 228025 h 2268252"/>
              <a:gd name="connsiteX0" fmla="*/ 0 w 6738598"/>
              <a:gd name="connsiteY0" fmla="*/ 1740193 h 2196244"/>
              <a:gd name="connsiteX1" fmla="*/ 1008112 w 6738598"/>
              <a:gd name="connsiteY1" fmla="*/ 2100233 h 2196244"/>
              <a:gd name="connsiteX2" fmla="*/ 1656184 w 6738598"/>
              <a:gd name="connsiteY2" fmla="*/ 1164129 h 2196244"/>
              <a:gd name="connsiteX3" fmla="*/ 2592288 w 6738598"/>
              <a:gd name="connsiteY3" fmla="*/ 1524169 h 2196244"/>
              <a:gd name="connsiteX4" fmla="*/ 2952328 w 6738598"/>
              <a:gd name="connsiteY4" fmla="*/ 660073 h 2196244"/>
              <a:gd name="connsiteX5" fmla="*/ 3816424 w 6738598"/>
              <a:gd name="connsiteY5" fmla="*/ 1092121 h 2196244"/>
              <a:gd name="connsiteX6" fmla="*/ 4392488 w 6738598"/>
              <a:gd name="connsiteY6" fmla="*/ 156017 h 2196244"/>
              <a:gd name="connsiteX7" fmla="*/ 6738598 w 6738598"/>
              <a:gd name="connsiteY7" fmla="*/ 156017 h 2196244"/>
              <a:gd name="connsiteX0" fmla="*/ 0 w 6738598"/>
              <a:gd name="connsiteY0" fmla="*/ 1740193 h 2196244"/>
              <a:gd name="connsiteX1" fmla="*/ 1008112 w 6738598"/>
              <a:gd name="connsiteY1" fmla="*/ 2100233 h 2196244"/>
              <a:gd name="connsiteX2" fmla="*/ 1656184 w 6738598"/>
              <a:gd name="connsiteY2" fmla="*/ 1164129 h 2196244"/>
              <a:gd name="connsiteX3" fmla="*/ 2592288 w 6738598"/>
              <a:gd name="connsiteY3" fmla="*/ 1524169 h 2196244"/>
              <a:gd name="connsiteX4" fmla="*/ 2952328 w 6738598"/>
              <a:gd name="connsiteY4" fmla="*/ 660073 h 2196244"/>
              <a:gd name="connsiteX5" fmla="*/ 3816424 w 6738598"/>
              <a:gd name="connsiteY5" fmla="*/ 1092121 h 2196244"/>
              <a:gd name="connsiteX6" fmla="*/ 4392488 w 6738598"/>
              <a:gd name="connsiteY6" fmla="*/ 156017 h 2196244"/>
              <a:gd name="connsiteX7" fmla="*/ 6738598 w 6738598"/>
              <a:gd name="connsiteY7" fmla="*/ 156017 h 2196244"/>
              <a:gd name="connsiteX0" fmla="*/ 0 w 6738598"/>
              <a:gd name="connsiteY0" fmla="*/ 1758395 h 2214446"/>
              <a:gd name="connsiteX1" fmla="*/ 1008112 w 6738598"/>
              <a:gd name="connsiteY1" fmla="*/ 2118435 h 2214446"/>
              <a:gd name="connsiteX2" fmla="*/ 1656184 w 6738598"/>
              <a:gd name="connsiteY2" fmla="*/ 1182331 h 2214446"/>
              <a:gd name="connsiteX3" fmla="*/ 2592288 w 6738598"/>
              <a:gd name="connsiteY3" fmla="*/ 1542371 h 2214446"/>
              <a:gd name="connsiteX4" fmla="*/ 2952328 w 6738598"/>
              <a:gd name="connsiteY4" fmla="*/ 678275 h 2214446"/>
              <a:gd name="connsiteX5" fmla="*/ 3816424 w 6738598"/>
              <a:gd name="connsiteY5" fmla="*/ 1110323 h 2214446"/>
              <a:gd name="connsiteX6" fmla="*/ 4392488 w 6738598"/>
              <a:gd name="connsiteY6" fmla="*/ 174219 h 2214446"/>
              <a:gd name="connsiteX7" fmla="*/ 6738598 w 6738598"/>
              <a:gd name="connsiteY7" fmla="*/ 174219 h 2214446"/>
              <a:gd name="connsiteX0" fmla="*/ 0 w 5400600"/>
              <a:gd name="connsiteY0" fmla="*/ 1758395 h 2214446"/>
              <a:gd name="connsiteX1" fmla="*/ 1008112 w 5400600"/>
              <a:gd name="connsiteY1" fmla="*/ 2118435 h 2214446"/>
              <a:gd name="connsiteX2" fmla="*/ 1656184 w 5400600"/>
              <a:gd name="connsiteY2" fmla="*/ 1182331 h 2214446"/>
              <a:gd name="connsiteX3" fmla="*/ 2592288 w 5400600"/>
              <a:gd name="connsiteY3" fmla="*/ 1542371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592288 w 5400600"/>
              <a:gd name="connsiteY3" fmla="*/ 1542371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592288 w 5400600"/>
              <a:gd name="connsiteY3" fmla="*/ 1614379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520280 w 5400600"/>
              <a:gd name="connsiteY3" fmla="*/ 1686387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520280 w 5400600"/>
              <a:gd name="connsiteY3" fmla="*/ 1614379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664296 w 5400600"/>
              <a:gd name="connsiteY3" fmla="*/ 1686387 h 2214446"/>
              <a:gd name="connsiteX4" fmla="*/ 2952328 w 5400600"/>
              <a:gd name="connsiteY4" fmla="*/ 678275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758395 h 2214446"/>
              <a:gd name="connsiteX1" fmla="*/ 1008112 w 5400600"/>
              <a:gd name="connsiteY1" fmla="*/ 2118435 h 2214446"/>
              <a:gd name="connsiteX2" fmla="*/ 1584176 w 5400600"/>
              <a:gd name="connsiteY2" fmla="*/ 1182331 h 2214446"/>
              <a:gd name="connsiteX3" fmla="*/ 2664296 w 5400600"/>
              <a:gd name="connsiteY3" fmla="*/ 1686387 h 2214446"/>
              <a:gd name="connsiteX4" fmla="*/ 3024336 w 5400600"/>
              <a:gd name="connsiteY4" fmla="*/ 606267 h 2214446"/>
              <a:gd name="connsiteX5" fmla="*/ 3816424 w 5400600"/>
              <a:gd name="connsiteY5" fmla="*/ 1110323 h 2214446"/>
              <a:gd name="connsiteX6" fmla="*/ 4392488 w 5400600"/>
              <a:gd name="connsiteY6" fmla="*/ 174219 h 2214446"/>
              <a:gd name="connsiteX7" fmla="*/ 5400600 w 5400600"/>
              <a:gd name="connsiteY7" fmla="*/ 534259 h 2214446"/>
              <a:gd name="connsiteX0" fmla="*/ 0 w 5400600"/>
              <a:gd name="connsiteY0" fmla="*/ 1830403 h 2286454"/>
              <a:gd name="connsiteX1" fmla="*/ 1008112 w 5400600"/>
              <a:gd name="connsiteY1" fmla="*/ 2190443 h 2286454"/>
              <a:gd name="connsiteX2" fmla="*/ 1584176 w 5400600"/>
              <a:gd name="connsiteY2" fmla="*/ 1254339 h 2286454"/>
              <a:gd name="connsiteX3" fmla="*/ 2664296 w 5400600"/>
              <a:gd name="connsiteY3" fmla="*/ 1758395 h 2286454"/>
              <a:gd name="connsiteX4" fmla="*/ 3024336 w 5400600"/>
              <a:gd name="connsiteY4" fmla="*/ 678275 h 2286454"/>
              <a:gd name="connsiteX5" fmla="*/ 3816424 w 5400600"/>
              <a:gd name="connsiteY5" fmla="*/ 1182331 h 2286454"/>
              <a:gd name="connsiteX6" fmla="*/ 4392488 w 5400600"/>
              <a:gd name="connsiteY6" fmla="*/ 174219 h 2286454"/>
              <a:gd name="connsiteX7" fmla="*/ 5400600 w 5400600"/>
              <a:gd name="connsiteY7" fmla="*/ 606267 h 2286454"/>
              <a:gd name="connsiteX0" fmla="*/ 0 w 5400600"/>
              <a:gd name="connsiteY0" fmla="*/ 1902411 h 2358462"/>
              <a:gd name="connsiteX1" fmla="*/ 1008112 w 5400600"/>
              <a:gd name="connsiteY1" fmla="*/ 2262451 h 2358462"/>
              <a:gd name="connsiteX2" fmla="*/ 1584176 w 5400600"/>
              <a:gd name="connsiteY2" fmla="*/ 1326347 h 2358462"/>
              <a:gd name="connsiteX3" fmla="*/ 2664296 w 5400600"/>
              <a:gd name="connsiteY3" fmla="*/ 1830403 h 2358462"/>
              <a:gd name="connsiteX4" fmla="*/ 3024336 w 5400600"/>
              <a:gd name="connsiteY4" fmla="*/ 750283 h 2358462"/>
              <a:gd name="connsiteX5" fmla="*/ 3816424 w 5400600"/>
              <a:gd name="connsiteY5" fmla="*/ 1254339 h 2358462"/>
              <a:gd name="connsiteX6" fmla="*/ 4536504 w 5400600"/>
              <a:gd name="connsiteY6" fmla="*/ 174219 h 2358462"/>
              <a:gd name="connsiteX7" fmla="*/ 5400600 w 5400600"/>
              <a:gd name="connsiteY7" fmla="*/ 678275 h 235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0600" h="2358462">
                <a:moveTo>
                  <a:pt x="0" y="1902411"/>
                </a:moveTo>
                <a:cubicBezTo>
                  <a:pt x="317762" y="1818048"/>
                  <a:pt x="744083" y="2358462"/>
                  <a:pt x="1008112" y="2262451"/>
                </a:cubicBezTo>
                <a:cubicBezTo>
                  <a:pt x="1272141" y="2166440"/>
                  <a:pt x="1308145" y="1398355"/>
                  <a:pt x="1584176" y="1326347"/>
                </a:cubicBezTo>
                <a:cubicBezTo>
                  <a:pt x="1860207" y="1254339"/>
                  <a:pt x="2221430" y="1998469"/>
                  <a:pt x="2664296" y="1830403"/>
                </a:cubicBezTo>
                <a:cubicBezTo>
                  <a:pt x="3131682" y="1672057"/>
                  <a:pt x="2601673" y="928006"/>
                  <a:pt x="3024336" y="750283"/>
                </a:cubicBezTo>
                <a:cubicBezTo>
                  <a:pt x="3398391" y="642275"/>
                  <a:pt x="3542890" y="1339925"/>
                  <a:pt x="3816424" y="1254339"/>
                </a:cubicBezTo>
                <a:cubicBezTo>
                  <a:pt x="4189039" y="1115161"/>
                  <a:pt x="3999258" y="353036"/>
                  <a:pt x="4536504" y="174219"/>
                </a:cubicBezTo>
                <a:cubicBezTo>
                  <a:pt x="5027162" y="0"/>
                  <a:pt x="4996339" y="811660"/>
                  <a:pt x="5400600" y="678275"/>
                </a:cubicBezTo>
              </a:path>
            </a:pathLst>
          </a:custGeom>
          <a:ln w="15875">
            <a:solidFill>
              <a:schemeClr val="accent4"/>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dirty="0"/>
          </a:p>
        </p:txBody>
      </p:sp>
      <p:cxnSp>
        <p:nvCxnSpPr>
          <p:cNvPr id="7" name="Egyenes összekötő 6"/>
          <p:cNvCxnSpPr/>
          <p:nvPr/>
        </p:nvCxnSpPr>
        <p:spPr>
          <a:xfrm flipV="1">
            <a:off x="1116013" y="836613"/>
            <a:ext cx="6264275" cy="22320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Egyenes összekötő nyíllal 9"/>
          <p:cNvCxnSpPr/>
          <p:nvPr/>
        </p:nvCxnSpPr>
        <p:spPr>
          <a:xfrm flipV="1">
            <a:off x="1116013" y="404813"/>
            <a:ext cx="0" cy="3240087"/>
          </a:xfrm>
          <a:prstGeom prst="straightConnector1">
            <a:avLst/>
          </a:prstGeom>
          <a:ln w="317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1" name="Egyenes összekötő nyíllal 10"/>
          <p:cNvCxnSpPr/>
          <p:nvPr/>
        </p:nvCxnSpPr>
        <p:spPr>
          <a:xfrm flipV="1">
            <a:off x="1116013" y="3644900"/>
            <a:ext cx="5751512" cy="7938"/>
          </a:xfrm>
          <a:prstGeom prst="straightConnector1">
            <a:avLst/>
          </a:prstGeom>
          <a:ln w="317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p:nvCxnSpPr>
        <p:spPr>
          <a:xfrm>
            <a:off x="5724525" y="981075"/>
            <a:ext cx="0" cy="3024188"/>
          </a:xfrm>
          <a:prstGeom prst="line">
            <a:avLst/>
          </a:prstGeom>
          <a:ln>
            <a:solidFill>
              <a:schemeClr val="accent6"/>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16" name="Egyenes összekötő 15"/>
          <p:cNvCxnSpPr/>
          <p:nvPr/>
        </p:nvCxnSpPr>
        <p:spPr>
          <a:xfrm>
            <a:off x="3635375" y="2636838"/>
            <a:ext cx="0" cy="1368425"/>
          </a:xfrm>
          <a:prstGeom prst="line">
            <a:avLst/>
          </a:prstGeom>
          <a:ln>
            <a:solidFill>
              <a:schemeClr val="accent2"/>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a:off x="4211638" y="1557338"/>
            <a:ext cx="0" cy="2447925"/>
          </a:xfrm>
          <a:prstGeom prst="line">
            <a:avLst/>
          </a:prstGeom>
          <a:ln>
            <a:solidFill>
              <a:schemeClr val="accent6"/>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a:off x="4859338" y="2060575"/>
            <a:ext cx="0" cy="1944688"/>
          </a:xfrm>
          <a:prstGeom prst="line">
            <a:avLst/>
          </a:prstGeom>
          <a:ln>
            <a:solidFill>
              <a:schemeClr val="accent2"/>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6154" name="Szövegdoboz 23"/>
          <p:cNvSpPr txBox="1">
            <a:spLocks noChangeArrowheads="1"/>
          </p:cNvSpPr>
          <p:nvPr/>
        </p:nvSpPr>
        <p:spPr bwMode="auto">
          <a:xfrm>
            <a:off x="5148263" y="549275"/>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Csúcspont</a:t>
            </a:r>
          </a:p>
        </p:txBody>
      </p:sp>
      <p:sp>
        <p:nvSpPr>
          <p:cNvPr id="6155" name="Szövegdoboz 24"/>
          <p:cNvSpPr txBox="1">
            <a:spLocks noChangeArrowheads="1"/>
          </p:cNvSpPr>
          <p:nvPr/>
        </p:nvSpPr>
        <p:spPr bwMode="auto">
          <a:xfrm>
            <a:off x="3635375" y="1125538"/>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Csúcspont</a:t>
            </a:r>
          </a:p>
        </p:txBody>
      </p:sp>
      <p:sp>
        <p:nvSpPr>
          <p:cNvPr id="6156" name="Szövegdoboz 26"/>
          <p:cNvSpPr txBox="1">
            <a:spLocks noChangeArrowheads="1"/>
          </p:cNvSpPr>
          <p:nvPr/>
        </p:nvSpPr>
        <p:spPr bwMode="auto">
          <a:xfrm>
            <a:off x="2843213" y="2565400"/>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Hullámvölgy</a:t>
            </a:r>
          </a:p>
        </p:txBody>
      </p:sp>
      <p:sp>
        <p:nvSpPr>
          <p:cNvPr id="6157" name="Szövegdoboz 27"/>
          <p:cNvSpPr txBox="1">
            <a:spLocks noChangeArrowheads="1"/>
          </p:cNvSpPr>
          <p:nvPr/>
        </p:nvSpPr>
        <p:spPr bwMode="auto">
          <a:xfrm>
            <a:off x="4427538" y="1989138"/>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Hullámvölgy</a:t>
            </a:r>
          </a:p>
        </p:txBody>
      </p:sp>
      <p:sp>
        <p:nvSpPr>
          <p:cNvPr id="6158" name="Szövegdoboz 28"/>
          <p:cNvSpPr txBox="1">
            <a:spLocks noChangeArrowheads="1"/>
          </p:cNvSpPr>
          <p:nvPr/>
        </p:nvSpPr>
        <p:spPr bwMode="auto">
          <a:xfrm>
            <a:off x="5003800" y="4076700"/>
            <a:ext cx="280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2000"/>
              <a:t>Helyreállítás</a:t>
            </a:r>
          </a:p>
          <a:p>
            <a:pPr eaLnBrk="1" hangingPunct="1">
              <a:spcBef>
                <a:spcPct val="0"/>
              </a:spcBef>
              <a:buFontTx/>
              <a:buNone/>
            </a:pPr>
            <a:r>
              <a:rPr lang="hu-HU" altLang="en-US" sz="2000"/>
              <a:t>vagy expanzió</a:t>
            </a:r>
          </a:p>
        </p:txBody>
      </p:sp>
      <p:sp>
        <p:nvSpPr>
          <p:cNvPr id="30" name="Jobb oldali kapcsos zárójel 29"/>
          <p:cNvSpPr/>
          <p:nvPr/>
        </p:nvSpPr>
        <p:spPr>
          <a:xfrm rot="5400000">
            <a:off x="5219700" y="3500438"/>
            <a:ext cx="144463" cy="86518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dirty="0"/>
          </a:p>
        </p:txBody>
      </p:sp>
      <p:sp>
        <p:nvSpPr>
          <p:cNvPr id="31" name="Jobb oldali kapcsos zárójel 30"/>
          <p:cNvSpPr/>
          <p:nvPr/>
        </p:nvSpPr>
        <p:spPr>
          <a:xfrm rot="5400000">
            <a:off x="4463256" y="3609182"/>
            <a:ext cx="144463" cy="6477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dirty="0"/>
          </a:p>
        </p:txBody>
      </p:sp>
      <p:cxnSp>
        <p:nvCxnSpPr>
          <p:cNvPr id="33" name="Egyenes összekötő nyíllal 32"/>
          <p:cNvCxnSpPr>
            <a:stCxn id="30" idx="1"/>
          </p:cNvCxnSpPr>
          <p:nvPr/>
        </p:nvCxnSpPr>
        <p:spPr>
          <a:xfrm>
            <a:off x="5292725" y="4005263"/>
            <a:ext cx="142875"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Egyenes összekötő nyíllal 34"/>
          <p:cNvCxnSpPr>
            <a:stCxn id="31" idx="1"/>
          </p:cNvCxnSpPr>
          <p:nvPr/>
        </p:nvCxnSpPr>
        <p:spPr>
          <a:xfrm flipH="1">
            <a:off x="3635375" y="4005263"/>
            <a:ext cx="900113"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63" name="Szövegdoboz 35"/>
          <p:cNvSpPr txBox="1">
            <a:spLocks noChangeArrowheads="1"/>
          </p:cNvSpPr>
          <p:nvPr/>
        </p:nvSpPr>
        <p:spPr bwMode="auto">
          <a:xfrm>
            <a:off x="2051050" y="4076700"/>
            <a:ext cx="1800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2000"/>
              <a:t>Összehúzódás</a:t>
            </a:r>
          </a:p>
          <a:p>
            <a:pPr eaLnBrk="1" hangingPunct="1">
              <a:spcBef>
                <a:spcPct val="0"/>
              </a:spcBef>
              <a:buFontTx/>
              <a:buNone/>
            </a:pPr>
            <a:r>
              <a:rPr lang="hu-HU" altLang="en-US" sz="2000"/>
              <a:t> vagy recesszió</a:t>
            </a:r>
          </a:p>
        </p:txBody>
      </p:sp>
      <p:sp>
        <p:nvSpPr>
          <p:cNvPr id="38" name="Jobb oldali kapcsos zárójel 37"/>
          <p:cNvSpPr/>
          <p:nvPr/>
        </p:nvSpPr>
        <p:spPr>
          <a:xfrm rot="5400000">
            <a:off x="3852069" y="3140869"/>
            <a:ext cx="142875" cy="57626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dirty="0"/>
          </a:p>
        </p:txBody>
      </p:sp>
      <p:cxnSp>
        <p:nvCxnSpPr>
          <p:cNvPr id="40" name="Egyenes összekötő nyíllal 39"/>
          <p:cNvCxnSpPr>
            <a:stCxn id="38" idx="1"/>
          </p:cNvCxnSpPr>
          <p:nvPr/>
        </p:nvCxnSpPr>
        <p:spPr>
          <a:xfrm>
            <a:off x="3924300" y="3500438"/>
            <a:ext cx="1152525"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Egyenes összekötő 40"/>
          <p:cNvCxnSpPr/>
          <p:nvPr/>
        </p:nvCxnSpPr>
        <p:spPr>
          <a:xfrm>
            <a:off x="2700338" y="2133600"/>
            <a:ext cx="0" cy="1871663"/>
          </a:xfrm>
          <a:prstGeom prst="line">
            <a:avLst/>
          </a:prstGeom>
          <a:ln>
            <a:solidFill>
              <a:schemeClr val="accent6"/>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43" name="Jobb oldali kapcsos zárójel 42"/>
          <p:cNvSpPr/>
          <p:nvPr/>
        </p:nvSpPr>
        <p:spPr>
          <a:xfrm rot="5400000">
            <a:off x="3096419" y="2961482"/>
            <a:ext cx="142875" cy="93503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dirty="0"/>
          </a:p>
        </p:txBody>
      </p:sp>
      <p:cxnSp>
        <p:nvCxnSpPr>
          <p:cNvPr id="45" name="Egyenes összekötő nyíllal 44"/>
          <p:cNvCxnSpPr>
            <a:stCxn id="43" idx="1"/>
          </p:cNvCxnSpPr>
          <p:nvPr/>
        </p:nvCxnSpPr>
        <p:spPr>
          <a:xfrm flipH="1">
            <a:off x="2916238" y="3500438"/>
            <a:ext cx="250825"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69" name="Szövegdoboz 45"/>
          <p:cNvSpPr txBox="1">
            <a:spLocks noChangeArrowheads="1"/>
          </p:cNvSpPr>
          <p:nvPr/>
        </p:nvSpPr>
        <p:spPr bwMode="auto">
          <a:xfrm>
            <a:off x="2195513" y="1700213"/>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Csúcspont</a:t>
            </a:r>
          </a:p>
        </p:txBody>
      </p:sp>
      <p:sp>
        <p:nvSpPr>
          <p:cNvPr id="6170" name="Cím 46"/>
          <p:cNvSpPr>
            <a:spLocks noGrp="1"/>
          </p:cNvSpPr>
          <p:nvPr>
            <p:ph type="title"/>
          </p:nvPr>
        </p:nvSpPr>
        <p:spPr>
          <a:xfrm>
            <a:off x="250825" y="5229225"/>
            <a:ext cx="8229600" cy="1143000"/>
          </a:xfrm>
        </p:spPr>
        <p:txBody>
          <a:bodyPr/>
          <a:lstStyle/>
          <a:p>
            <a:pPr eaLnBrk="1" hangingPunct="1"/>
            <a:r>
              <a:rPr lang="hu-HU" altLang="en-US" smtClean="0"/>
              <a:t>Üzleti ciklusok (illusztráció)</a:t>
            </a:r>
          </a:p>
        </p:txBody>
      </p:sp>
      <p:sp>
        <p:nvSpPr>
          <p:cNvPr id="6171" name="Szövegdoboz 47"/>
          <p:cNvSpPr txBox="1">
            <a:spLocks noChangeArrowheads="1"/>
          </p:cNvSpPr>
          <p:nvPr/>
        </p:nvSpPr>
        <p:spPr bwMode="auto">
          <a:xfrm>
            <a:off x="6623050" y="476250"/>
            <a:ext cx="25209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200"/>
              <a:t>A gazdasági fejlődés trendvonala</a:t>
            </a:r>
          </a:p>
        </p:txBody>
      </p:sp>
      <p:sp>
        <p:nvSpPr>
          <p:cNvPr id="6172" name="Szövegdoboz 49"/>
          <p:cNvSpPr txBox="1">
            <a:spLocks noChangeArrowheads="1"/>
          </p:cNvSpPr>
          <p:nvPr/>
        </p:nvSpPr>
        <p:spPr bwMode="auto">
          <a:xfrm>
            <a:off x="6227763" y="3284538"/>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idő</a:t>
            </a:r>
          </a:p>
        </p:txBody>
      </p:sp>
      <p:sp>
        <p:nvSpPr>
          <p:cNvPr id="6173" name="Szövegdoboz 50"/>
          <p:cNvSpPr txBox="1">
            <a:spLocks noChangeArrowheads="1"/>
          </p:cNvSpPr>
          <p:nvPr/>
        </p:nvSpPr>
        <p:spPr bwMode="auto">
          <a:xfrm>
            <a:off x="1116013" y="476250"/>
            <a:ext cx="151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t>Reál GDP</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F78D7B-55B7-4AEE-B03C-D73D5B402462}" type="slidenum">
              <a:rPr lang="hu-HU" altLang="hu-HU">
                <a:solidFill>
                  <a:srgbClr val="898989"/>
                </a:solidFill>
                <a:latin typeface="Calibri" panose="020F0502020204030204" pitchFamily="34" charset="0"/>
              </a:rPr>
              <a:pPr eaLnBrk="1" hangingPunct="1"/>
              <a:t>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ím 1"/>
          <p:cNvSpPr>
            <a:spLocks noGrp="1"/>
          </p:cNvSpPr>
          <p:nvPr>
            <p:ph type="title"/>
          </p:nvPr>
        </p:nvSpPr>
        <p:spPr/>
        <p:txBody>
          <a:bodyPr/>
          <a:lstStyle/>
          <a:p>
            <a:r>
              <a:rPr lang="hu-HU" altLang="en-US" smtClean="0"/>
              <a:t>Az importárak további hatása</a:t>
            </a:r>
          </a:p>
        </p:txBody>
      </p:sp>
      <p:sp>
        <p:nvSpPr>
          <p:cNvPr id="52227" name="Tartalom helye 2"/>
          <p:cNvSpPr>
            <a:spLocks noGrp="1"/>
          </p:cNvSpPr>
          <p:nvPr>
            <p:ph idx="1"/>
          </p:nvPr>
        </p:nvSpPr>
        <p:spPr/>
        <p:txBody>
          <a:bodyPr/>
          <a:lstStyle/>
          <a:p>
            <a:r>
              <a:rPr lang="hu-HU" altLang="en-US" smtClean="0"/>
              <a:t>Az importárak növekedésének van egy közvetlen hatása is az árindexre, nevezetesen a fogyasztói árindexre. </a:t>
            </a:r>
          </a:p>
          <a:p>
            <a:r>
              <a:rPr lang="hu-HU" altLang="en-US" smtClean="0"/>
              <a:t>A fogyasztói árindexet olyan fogyasztói kosár alapján számítják, amelyben importból származó fogyasztási cikkek is vannak.</a:t>
            </a:r>
          </a:p>
          <a:p>
            <a:r>
              <a:rPr lang="hu-HU" altLang="en-US" smtClean="0"/>
              <a:t>Így az importárak emelkedése közvetlenül idézi elő az árindex emelkedését.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264AB1-A721-42F8-BE50-47630F0CE90B}" type="slidenum">
              <a:rPr lang="hu-HU" altLang="hu-HU">
                <a:solidFill>
                  <a:srgbClr val="898989"/>
                </a:solidFill>
                <a:latin typeface="Calibri" panose="020F0502020204030204" pitchFamily="34" charset="0"/>
              </a:rPr>
              <a:pPr eaLnBrk="1" hangingPunct="1"/>
              <a:t>50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ím 1"/>
          <p:cNvSpPr>
            <a:spLocks noGrp="1"/>
          </p:cNvSpPr>
          <p:nvPr>
            <p:ph type="title"/>
          </p:nvPr>
        </p:nvSpPr>
        <p:spPr/>
        <p:txBody>
          <a:bodyPr/>
          <a:lstStyle/>
          <a:p>
            <a:r>
              <a:rPr lang="hu-HU" altLang="en-US" smtClean="0"/>
              <a:t>Tovagyűrűző hatások</a:t>
            </a:r>
          </a:p>
        </p:txBody>
      </p:sp>
      <p:sp>
        <p:nvSpPr>
          <p:cNvPr id="53251" name="Tartalom helye 2"/>
          <p:cNvSpPr>
            <a:spLocks noGrp="1"/>
          </p:cNvSpPr>
          <p:nvPr>
            <p:ph idx="1"/>
          </p:nvPr>
        </p:nvSpPr>
        <p:spPr/>
        <p:txBody>
          <a:bodyPr/>
          <a:lstStyle/>
          <a:p>
            <a:r>
              <a:rPr lang="hu-HU" altLang="en-US" sz="2800" smtClean="0"/>
              <a:t>A fogyasztói árak emelkedésének tovagyűrűző hatása van. Például bizonyos bérek a fogyasztói árindexhez (CPI) vannak kötve a bérszerződésekben szereplő megélhetési költségekhez való igazodást tartalmazó pont alapján. </a:t>
            </a:r>
          </a:p>
          <a:p>
            <a:r>
              <a:rPr lang="hu-HU" altLang="en-US" sz="2800" smtClean="0"/>
              <a:t>Ha a fogyasztói árak nőnek, a bérek is emelkedhetnek, ami viszont arra készteti a vállalatokat, hogy emeljék az áraikat (mivel a bérek növekedése balra tolja a határköltség-görbét). Ez egy további ok annak feltételezésére, hogy az importárak növekedése a hazai árak növekedéséhez vezet.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0FA62B-39AC-4AFF-8000-92F73EABC149}" type="slidenum">
              <a:rPr lang="hu-HU" altLang="hu-HU">
                <a:solidFill>
                  <a:srgbClr val="898989"/>
                </a:solidFill>
                <a:latin typeface="Calibri" panose="020F0502020204030204" pitchFamily="34" charset="0"/>
              </a:rPr>
              <a:pPr eaLnBrk="1" hangingPunct="1"/>
              <a:t>51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ím 1"/>
          <p:cNvSpPr>
            <a:spLocks noGrp="1"/>
          </p:cNvSpPr>
          <p:nvPr>
            <p:ph type="title"/>
          </p:nvPr>
        </p:nvSpPr>
        <p:spPr/>
        <p:txBody>
          <a:bodyPr/>
          <a:lstStyle/>
          <a:p>
            <a:r>
              <a:rPr lang="hu-HU" altLang="en-US" smtClean="0"/>
              <a:t>A várakozások szerepe</a:t>
            </a:r>
          </a:p>
        </p:txBody>
      </p:sp>
      <p:sp>
        <p:nvSpPr>
          <p:cNvPr id="54275" name="Tartalom helye 2"/>
          <p:cNvSpPr>
            <a:spLocks noGrp="1"/>
          </p:cNvSpPr>
          <p:nvPr>
            <p:ph idx="1"/>
          </p:nvPr>
        </p:nvSpPr>
        <p:spPr/>
        <p:txBody>
          <a:bodyPr/>
          <a:lstStyle/>
          <a:p>
            <a:r>
              <a:rPr lang="hu-HU" altLang="en-US" sz="2800" smtClean="0"/>
              <a:t>A várakozások, mint sok más területen, az infláció esetében is fontos szerepet töltenek be. Az inflációs várakozásoknak két fő típusát szokás megkülönböztetni: az adaptív és a racionális várakozásokat. </a:t>
            </a:r>
          </a:p>
          <a:p>
            <a:r>
              <a:rPr lang="hu-HU" altLang="en-US" sz="2800" smtClean="0"/>
              <a:t>Az adaptív várakozások lényege, hogy ha a 2003. évben 5% körüli volt az infláció, akkor valószínűleg a 2004. évben is kb. ennyi lesz, és a vállalatok ezt eleve beépítik a 2004. évi áraikba, így az inflációs várakozás önmegvalósítóvá válik, tehát az 5% körüli infláció be is következik.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1A7872-2605-443A-B45E-3A00EE2253F4}" type="slidenum">
              <a:rPr lang="hu-HU" altLang="hu-HU">
                <a:solidFill>
                  <a:srgbClr val="898989"/>
                </a:solidFill>
                <a:latin typeface="Calibri" panose="020F0502020204030204" pitchFamily="34" charset="0"/>
              </a:rPr>
              <a:pPr eaLnBrk="1" hangingPunct="1"/>
              <a:t>52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ím 1"/>
          <p:cNvSpPr>
            <a:spLocks noGrp="1"/>
          </p:cNvSpPr>
          <p:nvPr>
            <p:ph type="title"/>
          </p:nvPr>
        </p:nvSpPr>
        <p:spPr>
          <a:xfrm>
            <a:off x="468313" y="0"/>
            <a:ext cx="8229600" cy="1143000"/>
          </a:xfrm>
        </p:spPr>
        <p:txBody>
          <a:bodyPr/>
          <a:lstStyle/>
          <a:p>
            <a:r>
              <a:rPr lang="hu-HU" altLang="en-US" smtClean="0"/>
              <a:t>A hitelesség kérdése</a:t>
            </a:r>
          </a:p>
        </p:txBody>
      </p:sp>
      <p:sp>
        <p:nvSpPr>
          <p:cNvPr id="55299" name="Tartalom helye 2"/>
          <p:cNvSpPr>
            <a:spLocks noGrp="1"/>
          </p:cNvSpPr>
          <p:nvPr>
            <p:ph idx="1"/>
          </p:nvPr>
        </p:nvSpPr>
        <p:spPr>
          <a:xfrm>
            <a:off x="457200" y="1052513"/>
            <a:ext cx="8229600" cy="5073650"/>
          </a:xfrm>
        </p:spPr>
        <p:txBody>
          <a:bodyPr/>
          <a:lstStyle/>
          <a:p>
            <a:r>
              <a:rPr lang="hu-HU" altLang="en-US" sz="2800" smtClean="0"/>
              <a:t>A racionális várakozások lényege, hogy a kormányzat el akarja hitetni a vállalatokkal és a munkavállalókkal, hogy minden lehetséges lépést megtesz az infláció leszorítása érdekében, és nem engedi az inflációt 4% fölé emelkedni.</a:t>
            </a:r>
          </a:p>
          <a:p>
            <a:r>
              <a:rPr lang="hu-HU" altLang="en-US" sz="2800" smtClean="0"/>
              <a:t>Ez azonban a kormányzat gazdaságpolitikája iránti bizalom kérdése. Ha a vállalatok bíznak a kormányzat gazdaságpolitikájában, mert ígéreteit eddig is betartotta, akkor el fogják hinni a 2012. évre a kormányzat által jelzett 4%-os inflációs rátát és ezzel fognak kalkulálni. Azonban ennek a bizalomnak a megszerzése hosszabb időt igényelhet.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BC530A-3884-41A3-8581-F7634954DE70}" type="slidenum">
              <a:rPr lang="hu-HU" altLang="hu-HU">
                <a:solidFill>
                  <a:srgbClr val="898989"/>
                </a:solidFill>
                <a:latin typeface="Calibri" panose="020F0502020204030204" pitchFamily="34" charset="0"/>
              </a:rPr>
              <a:pPr eaLnBrk="1" hangingPunct="1"/>
              <a:t>53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ím 1"/>
          <p:cNvSpPr>
            <a:spLocks noGrp="1"/>
          </p:cNvSpPr>
          <p:nvPr>
            <p:ph type="title"/>
          </p:nvPr>
        </p:nvSpPr>
        <p:spPr/>
        <p:txBody>
          <a:bodyPr/>
          <a:lstStyle/>
          <a:p>
            <a:r>
              <a:rPr lang="hu-HU" altLang="en-US" smtClean="0"/>
              <a:t>Az infláció mint monetáris jelenség</a:t>
            </a:r>
          </a:p>
        </p:txBody>
      </p:sp>
      <p:sp>
        <p:nvSpPr>
          <p:cNvPr id="56323" name="Tartalom helye 2"/>
          <p:cNvSpPr>
            <a:spLocks noGrp="1"/>
          </p:cNvSpPr>
          <p:nvPr>
            <p:ph idx="1"/>
          </p:nvPr>
        </p:nvSpPr>
        <p:spPr/>
        <p:txBody>
          <a:bodyPr/>
          <a:lstStyle/>
          <a:p>
            <a:r>
              <a:rPr lang="hu-HU" altLang="en-US" smtClean="0"/>
              <a:t>Vannak olyan közgazdászok, akik az inflációt lényegében egy monetáris jelenségnek tekintik. Ennek az a gyökere, hogy hosszú távon az árszínvonal és a pénzkínálat szoros korrelációban mozog. Senki nem látott még olyat, hogy egy ország árszínvonala megduplázódott, miközben a pénzkínálata csak csekély mértékben változott.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4AE124-20D7-44DB-933E-C25E271E01D9}" type="slidenum">
              <a:rPr lang="hu-HU" altLang="hu-HU">
                <a:solidFill>
                  <a:srgbClr val="898989"/>
                </a:solidFill>
                <a:latin typeface="Calibri" panose="020F0502020204030204" pitchFamily="34" charset="0"/>
              </a:rPr>
              <a:pPr eaLnBrk="1" hangingPunct="1"/>
              <a:t>54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ím 1"/>
          <p:cNvSpPr>
            <a:spLocks noGrp="1"/>
          </p:cNvSpPr>
          <p:nvPr>
            <p:ph type="title"/>
          </p:nvPr>
        </p:nvSpPr>
        <p:spPr/>
        <p:txBody>
          <a:bodyPr/>
          <a:lstStyle/>
          <a:p>
            <a:r>
              <a:rPr lang="hu-HU" altLang="en-US" smtClean="0"/>
              <a:t>A kormányzat felelőssége</a:t>
            </a:r>
          </a:p>
        </p:txBody>
      </p:sp>
      <p:sp>
        <p:nvSpPr>
          <p:cNvPr id="3" name="Tartalom helye 2"/>
          <p:cNvSpPr>
            <a:spLocks noGrp="1"/>
          </p:cNvSpPr>
          <p:nvPr>
            <p:ph idx="1"/>
          </p:nvPr>
        </p:nvSpPr>
        <p:spPr/>
        <p:txBody>
          <a:bodyPr/>
          <a:lstStyle/>
          <a:p>
            <a:pPr>
              <a:buFont typeface="Arial" charset="0"/>
              <a:buChar char="•"/>
              <a:defRPr/>
            </a:pPr>
            <a:r>
              <a:rPr lang="hu-HU" dirty="0" smtClean="0"/>
              <a:t>A történelemben hiperinfláció sohasem lett volna, ha a kormányzatok nem nyomtak volna, és nem hoztak volna forgalomba tonnaszámra pénzt. Ezekben az esetekben a kormányzatok a bankóprés segítségével fedezték kiadásaikat ahelyett, hogy adót emeltek volna vagy kölcsönt vettek volna fel.</a:t>
            </a:r>
          </a:p>
          <a:p>
            <a:pPr marL="0" indent="0">
              <a:buFont typeface="Arial" charset="0"/>
              <a:buNone/>
              <a:defRPr/>
            </a:pPr>
            <a:r>
              <a:rPr lang="hu-HU" dirty="0" smtClean="0"/>
              <a:t> </a:t>
            </a: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980C64-840B-4FE6-92B3-BB0DD6D19986}" type="slidenum">
              <a:rPr lang="hu-HU" altLang="hu-HU">
                <a:solidFill>
                  <a:srgbClr val="898989"/>
                </a:solidFill>
                <a:latin typeface="Calibri" panose="020F0502020204030204" pitchFamily="34" charset="0"/>
              </a:rPr>
              <a:pPr eaLnBrk="1" hangingPunct="1"/>
              <a:t>55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ím 1"/>
          <p:cNvSpPr>
            <a:spLocks noGrp="1"/>
          </p:cNvSpPr>
          <p:nvPr>
            <p:ph type="title"/>
          </p:nvPr>
        </p:nvSpPr>
        <p:spPr/>
        <p:txBody>
          <a:bodyPr/>
          <a:lstStyle/>
          <a:p>
            <a:r>
              <a:rPr lang="hu-HU" altLang="en-US" smtClean="0"/>
              <a:t>A magyar szabályozás</a:t>
            </a:r>
          </a:p>
        </p:txBody>
      </p:sp>
      <p:sp>
        <p:nvSpPr>
          <p:cNvPr id="58371" name="Tartalom helye 2"/>
          <p:cNvSpPr>
            <a:spLocks noGrp="1"/>
          </p:cNvSpPr>
          <p:nvPr>
            <p:ph idx="1"/>
          </p:nvPr>
        </p:nvSpPr>
        <p:spPr/>
        <p:txBody>
          <a:bodyPr/>
          <a:lstStyle/>
          <a:p>
            <a:r>
              <a:rPr lang="hu-HU" altLang="en-US" smtClean="0"/>
              <a:t>Magyarországon például inflációs politikát folytatni csak a Magyar Nemzeti Bank egyetértésével lehetne. Gondoljunk arra, hogy az árak emelkedése növeli a pénz iránti keresletet. Ha az MNB visszautasítja a pénzkínálat növelését abban a mértékben, amilyen mértékben az árak emelkednek, a kamatláb növekszik, a fogyasztás és beruházás pedig csökken.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022C8C-E729-4A02-9781-B7E62DE39B5C}" type="slidenum">
              <a:rPr lang="hu-HU" altLang="hu-HU">
                <a:solidFill>
                  <a:srgbClr val="898989"/>
                </a:solidFill>
                <a:latin typeface="Calibri" panose="020F0502020204030204" pitchFamily="34" charset="0"/>
              </a:rPr>
              <a:pPr eaLnBrk="1" hangingPunct="1"/>
              <a:t>56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ím 1"/>
          <p:cNvSpPr>
            <a:spLocks noGrp="1"/>
          </p:cNvSpPr>
          <p:nvPr>
            <p:ph type="title"/>
          </p:nvPr>
        </p:nvSpPr>
        <p:spPr/>
        <p:txBody>
          <a:bodyPr/>
          <a:lstStyle/>
          <a:p>
            <a:r>
              <a:rPr lang="hu-HU" altLang="en-US" smtClean="0"/>
              <a:t>Az MNB és a várakozások szerepe</a:t>
            </a:r>
          </a:p>
        </p:txBody>
      </p:sp>
      <p:sp>
        <p:nvSpPr>
          <p:cNvPr id="59395" name="Tartalom helye 2"/>
          <p:cNvSpPr>
            <a:spLocks noGrp="1"/>
          </p:cNvSpPr>
          <p:nvPr>
            <p:ph idx="1"/>
          </p:nvPr>
        </p:nvSpPr>
        <p:spPr>
          <a:xfrm>
            <a:off x="457200" y="1125538"/>
            <a:ext cx="8229600" cy="5000625"/>
          </a:xfrm>
        </p:spPr>
        <p:txBody>
          <a:bodyPr/>
          <a:lstStyle/>
          <a:p>
            <a:r>
              <a:rPr lang="hu-HU" altLang="en-US" sz="2800" smtClean="0"/>
              <a:t>Ez az aggregált kiadások csökkenését eredményezi, ami minden egyéb feltétel változatlansága mellett (</a:t>
            </a:r>
            <a:r>
              <a:rPr lang="hu-HU" altLang="en-US" sz="2800" i="1" smtClean="0"/>
              <a:t>ceteris paribus</a:t>
            </a:r>
            <a:r>
              <a:rPr lang="hu-HU" altLang="en-US" sz="2800" smtClean="0"/>
              <a:t>) a vállalatok által megállapított árak csökkenéséhez vezet.</a:t>
            </a:r>
          </a:p>
          <a:p>
            <a:r>
              <a:rPr lang="hu-HU" altLang="en-US" sz="2800" smtClean="0"/>
              <a:t>A központi banknak ez a „kemény” reagálása azt eredményezi, hogy a gazdasági szereplők a jövőbeni inflációs várakozásaikat alacsonyabbra vegyék, és áraikat alacsonyabban állapítsák meg, vagy kisebb mértékben növeljék, mint azt egyébként tennék.</a:t>
            </a:r>
          </a:p>
          <a:p>
            <a:r>
              <a:rPr lang="hu-HU" altLang="en-US" sz="2800" smtClean="0"/>
              <a:t>Így infláció hosszú távon csak akkor lehetséges, ha ehhez a központi bank hozzájárul a pénzkínálat növelésével, amint a pénz iránti kereslet nő.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7896D0-0100-4F9F-B356-7FC705258DB6}" type="slidenum">
              <a:rPr lang="hu-HU" altLang="hu-HU">
                <a:solidFill>
                  <a:srgbClr val="898989"/>
                </a:solidFill>
                <a:latin typeface="Calibri" panose="020F0502020204030204" pitchFamily="34" charset="0"/>
              </a:rPr>
              <a:pPr eaLnBrk="1" hangingPunct="1"/>
              <a:t>57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ím 1"/>
          <p:cNvSpPr>
            <a:spLocks noGrp="1"/>
          </p:cNvSpPr>
          <p:nvPr>
            <p:ph type="title"/>
          </p:nvPr>
        </p:nvSpPr>
        <p:spPr/>
        <p:txBody>
          <a:bodyPr/>
          <a:lstStyle/>
          <a:p>
            <a:r>
              <a:rPr lang="hu-HU" altLang="en-US" smtClean="0"/>
              <a:t>A maginfláció fogalma</a:t>
            </a:r>
          </a:p>
        </p:txBody>
      </p:sp>
      <p:sp>
        <p:nvSpPr>
          <p:cNvPr id="60419" name="Tartalom helye 2"/>
          <p:cNvSpPr>
            <a:spLocks noGrp="1"/>
          </p:cNvSpPr>
          <p:nvPr>
            <p:ph idx="1"/>
          </p:nvPr>
        </p:nvSpPr>
        <p:spPr/>
        <p:txBody>
          <a:bodyPr/>
          <a:lstStyle/>
          <a:p>
            <a:r>
              <a:rPr lang="hu-HU" altLang="en-US" smtClean="0"/>
              <a:t>A 70-es évek olajárrobbanásai, amikor is az energiaárak hirtelen igen jelentős szerepet kaptak az infláció alakulásában, előtérbe állították az inflációs folyamat átfogóbb és mélyebb elemzését, az összetevők vizsgálatát, az infláció gyökerének, magjának (az ún. </a:t>
            </a:r>
            <a:r>
              <a:rPr lang="hu-HU" altLang="en-US" i="1" smtClean="0"/>
              <a:t>core </a:t>
            </a:r>
            <a:r>
              <a:rPr lang="hu-HU" altLang="en-US" smtClean="0"/>
              <a:t>vagy </a:t>
            </a:r>
            <a:r>
              <a:rPr lang="hu-HU" altLang="en-US" i="1" smtClean="0"/>
              <a:t>underlying</a:t>
            </a:r>
            <a:r>
              <a:rPr lang="hu-HU" altLang="en-US" smtClean="0"/>
              <a:t> inflációnak) a megragadását és mérését.</a:t>
            </a:r>
            <a:endParaRPr lang="hu-HU" altLang="en-US" i="1"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F9210A-075D-45A2-BEC9-413A8BFFB0A6}" type="slidenum">
              <a:rPr lang="hu-HU" altLang="hu-HU">
                <a:solidFill>
                  <a:srgbClr val="898989"/>
                </a:solidFill>
                <a:latin typeface="Calibri" panose="020F0502020204030204" pitchFamily="34" charset="0"/>
              </a:rPr>
              <a:pPr eaLnBrk="1" hangingPunct="1"/>
              <a:t>58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ím 1"/>
          <p:cNvSpPr>
            <a:spLocks noGrp="1"/>
          </p:cNvSpPr>
          <p:nvPr>
            <p:ph type="title"/>
          </p:nvPr>
        </p:nvSpPr>
        <p:spPr>
          <a:xfrm>
            <a:off x="468313" y="-30163"/>
            <a:ext cx="8229600" cy="1143001"/>
          </a:xfrm>
        </p:spPr>
        <p:txBody>
          <a:bodyPr/>
          <a:lstStyle/>
          <a:p>
            <a:r>
              <a:rPr lang="hu-HU" altLang="en-US" smtClean="0"/>
              <a:t>A maginfláció jelentősége</a:t>
            </a:r>
          </a:p>
        </p:txBody>
      </p:sp>
      <p:sp>
        <p:nvSpPr>
          <p:cNvPr id="61443" name="Tartalom helye 2"/>
          <p:cNvSpPr>
            <a:spLocks noGrp="1"/>
          </p:cNvSpPr>
          <p:nvPr>
            <p:ph idx="1"/>
          </p:nvPr>
        </p:nvSpPr>
        <p:spPr>
          <a:xfrm>
            <a:off x="457200" y="981075"/>
            <a:ext cx="8229600" cy="5145088"/>
          </a:xfrm>
        </p:spPr>
        <p:txBody>
          <a:bodyPr/>
          <a:lstStyle/>
          <a:p>
            <a:r>
              <a:rPr lang="hu-HU" altLang="en-US" sz="2800" smtClean="0"/>
              <a:t>Noha a maginfláció fogalma és mérése még nem teljesen letisztult, használata egyre elterjedtebb a nemzetközi gyakorlatban és az inflációval kapcsolatos szakirodalomban. </a:t>
            </a:r>
          </a:p>
          <a:p>
            <a:r>
              <a:rPr lang="hu-HU" altLang="en-US" sz="2800" smtClean="0"/>
              <a:t>A maginfláció azokat az áremelkedéseket jelzi, amelyek az infláció kemény magját, az ún. alap-inflációt jelentik, beépülnek a munkaerő és a tőke költségeibe. A maginfláció mentes az átmeneti zajt keltő hatásoktól, a rövid távú zavaró tényezőktől, figyelmen kívül hagyja a „sokkszerű” árváltozásokat, az időjárás okozta esetleges ármozgásokat, és az áralakulás tartósnak tekinthető, hosszú távú tendenciáját fejezi ki.</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300430-28FF-4856-9301-F2153BF3BBF4}" type="slidenum">
              <a:rPr lang="hu-HU" altLang="hu-HU">
                <a:solidFill>
                  <a:srgbClr val="898989"/>
                </a:solidFill>
                <a:latin typeface="Calibri" panose="020F0502020204030204" pitchFamily="34" charset="0"/>
              </a:rPr>
              <a:pPr eaLnBrk="1" hangingPunct="1"/>
              <a:t>59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eaLnBrk="1" fontAlgn="auto" hangingPunct="1">
              <a:spcAft>
                <a:spcPts val="0"/>
              </a:spcAft>
              <a:defRPr/>
            </a:pPr>
            <a:r>
              <a:rPr lang="hu-HU" dirty="0" smtClean="0"/>
              <a:t>Az üzleti ciklussal összefüggő kérdések</a:t>
            </a:r>
            <a:endParaRPr lang="hu-HU" dirty="0"/>
          </a:p>
        </p:txBody>
      </p:sp>
      <p:sp>
        <p:nvSpPr>
          <p:cNvPr id="7171" name="Tartalom helye 2"/>
          <p:cNvSpPr>
            <a:spLocks noGrp="1"/>
          </p:cNvSpPr>
          <p:nvPr>
            <p:ph idx="1"/>
          </p:nvPr>
        </p:nvSpPr>
        <p:spPr/>
        <p:txBody>
          <a:bodyPr/>
          <a:lstStyle/>
          <a:p>
            <a:pPr eaLnBrk="1" hangingPunct="1">
              <a:buFont typeface="Arial" panose="020B0604020202020204" pitchFamily="34" charset="0"/>
              <a:buNone/>
            </a:pPr>
            <a:r>
              <a:rPr lang="hu-HU" altLang="en-US" smtClean="0"/>
              <a:t>	Az üzleti ciklus alakulásával összefüggő kérdések régóta a makroökonómia központi kérdései:</a:t>
            </a:r>
          </a:p>
          <a:p>
            <a:pPr eaLnBrk="1" hangingPunct="1"/>
            <a:r>
              <a:rPr lang="hu-HU" altLang="en-US" smtClean="0"/>
              <a:t>Miért van ismétlődő munkanélküliség?</a:t>
            </a:r>
          </a:p>
          <a:p>
            <a:pPr eaLnBrk="1" hangingPunct="1"/>
            <a:r>
              <a:rPr lang="hu-HU" altLang="en-US" smtClean="0"/>
              <a:t>Milyen tényezők okozzák az inflációt?</a:t>
            </a:r>
          </a:p>
          <a:p>
            <a:pPr eaLnBrk="1" hangingPunct="1"/>
            <a:r>
              <a:rPr lang="hu-HU" altLang="en-US" smtClean="0"/>
              <a:t>Milyen összefüggés van a munkanélküliség és az infláció között?</a:t>
            </a:r>
          </a:p>
          <a:p>
            <a:pPr eaLnBrk="1" hangingPunct="1"/>
            <a:endParaRPr lang="hu-HU" altLang="en-US" smtClean="0"/>
          </a:p>
        </p:txBody>
      </p:sp>
      <p:sp>
        <p:nvSpPr>
          <p:cNvPr id="3" name="Dia számának helye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BDE3B-8251-43F3-858B-6FDD7C4CB0F7}" type="slidenum">
              <a:rPr lang="hu-HU" altLang="hu-HU">
                <a:solidFill>
                  <a:srgbClr val="898989"/>
                </a:solidFill>
                <a:latin typeface="Calibri" panose="020F0502020204030204" pitchFamily="34" charset="0"/>
              </a:rPr>
              <a:pPr eaLnBrk="1" hangingPunct="1"/>
              <a:t>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ím 1"/>
          <p:cNvSpPr>
            <a:spLocks noGrp="1"/>
          </p:cNvSpPr>
          <p:nvPr>
            <p:ph type="title"/>
          </p:nvPr>
        </p:nvSpPr>
        <p:spPr/>
        <p:txBody>
          <a:bodyPr/>
          <a:lstStyle/>
          <a:p>
            <a:r>
              <a:rPr lang="hu-HU" altLang="en-US" sz="4000" smtClean="0"/>
              <a:t>A maginfláció mérőszáma, használata</a:t>
            </a:r>
          </a:p>
        </p:txBody>
      </p:sp>
      <p:sp>
        <p:nvSpPr>
          <p:cNvPr id="62467" name="Tartalom helye 2"/>
          <p:cNvSpPr>
            <a:spLocks noGrp="1"/>
          </p:cNvSpPr>
          <p:nvPr>
            <p:ph idx="1"/>
          </p:nvPr>
        </p:nvSpPr>
        <p:spPr/>
        <p:txBody>
          <a:bodyPr/>
          <a:lstStyle/>
          <a:p>
            <a:r>
              <a:rPr lang="hu-HU" altLang="en-US" smtClean="0"/>
              <a:t>A maginfláció mérőszáma ily módon az átmeneti „sokkoktól”, az egyszeri hatásoktól megtisztított index, amely az infláció trendjét adja. </a:t>
            </a:r>
          </a:p>
          <a:p>
            <a:r>
              <a:rPr lang="hu-HU" altLang="en-US" smtClean="0"/>
              <a:t>A maginfláció alapvetően egy kommunikációs eszköz, amely a gazdaság szereplőinek inflációról való gondolkodásmódját, inflációs várakozását igyekszik befolyásolni.</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90BFD5-79A5-457C-B1C5-03DA90A26CB7}" type="slidenum">
              <a:rPr lang="hu-HU" altLang="hu-HU">
                <a:solidFill>
                  <a:srgbClr val="898989"/>
                </a:solidFill>
                <a:latin typeface="Calibri" panose="020F0502020204030204" pitchFamily="34" charset="0"/>
              </a:rPr>
              <a:pPr eaLnBrk="1" hangingPunct="1"/>
              <a:t>60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ím 1"/>
          <p:cNvSpPr>
            <a:spLocks noGrp="1"/>
          </p:cNvSpPr>
          <p:nvPr>
            <p:ph type="title"/>
          </p:nvPr>
        </p:nvSpPr>
        <p:spPr>
          <a:xfrm>
            <a:off x="468313" y="0"/>
            <a:ext cx="8229600" cy="1143000"/>
          </a:xfrm>
        </p:spPr>
        <p:txBody>
          <a:bodyPr/>
          <a:lstStyle/>
          <a:p>
            <a:r>
              <a:rPr lang="hu-HU" altLang="en-US" sz="4000" smtClean="0"/>
              <a:t>A maginfláció és a monetáris politika</a:t>
            </a:r>
          </a:p>
        </p:txBody>
      </p:sp>
      <p:sp>
        <p:nvSpPr>
          <p:cNvPr id="63491" name="Tartalom helye 2"/>
          <p:cNvSpPr>
            <a:spLocks noGrp="1"/>
          </p:cNvSpPr>
          <p:nvPr>
            <p:ph idx="1"/>
          </p:nvPr>
        </p:nvSpPr>
        <p:spPr>
          <a:xfrm>
            <a:off x="0" y="981075"/>
            <a:ext cx="9144000" cy="5543550"/>
          </a:xfrm>
        </p:spPr>
        <p:txBody>
          <a:bodyPr/>
          <a:lstStyle/>
          <a:p>
            <a:r>
              <a:rPr lang="hu-HU" altLang="en-US" smtClean="0"/>
              <a:t>A maginflációs mutató szemlélete a monetáris politikával összhangban előretekintő. </a:t>
            </a:r>
          </a:p>
          <a:p>
            <a:r>
              <a:rPr lang="hu-HU" altLang="en-US" smtClean="0"/>
              <a:t>Jól használható tehát az infláció előrejelzésére, hasznos információt nyújt a monetáris politika döntéseihez, segít elkerülni az infláció zajos elemeire, az átmenetinek ítélt ármozgásokra való túlreagálást. </a:t>
            </a:r>
          </a:p>
          <a:p>
            <a:r>
              <a:rPr lang="hu-HU" altLang="en-US" smtClean="0"/>
              <a:t>Ugyanakkor nem helyettesíti, nem szorítja háttérbe a fogyasztói árindexet, amely mint láttuk, az egyik legfontosabb makrogazdasági mutatószám a maga sokrétű felhasználhatóságával.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2E8A5A-7D98-4799-96EA-8C33D3D79073}" type="slidenum">
              <a:rPr lang="hu-HU" altLang="hu-HU">
                <a:solidFill>
                  <a:srgbClr val="898989"/>
                </a:solidFill>
                <a:latin typeface="Calibri" panose="020F0502020204030204" pitchFamily="34" charset="0"/>
              </a:rPr>
              <a:pPr eaLnBrk="1" hangingPunct="1"/>
              <a:t>61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ím 1"/>
          <p:cNvSpPr>
            <a:spLocks noGrp="1"/>
          </p:cNvSpPr>
          <p:nvPr>
            <p:ph type="title"/>
          </p:nvPr>
        </p:nvSpPr>
        <p:spPr/>
        <p:txBody>
          <a:bodyPr/>
          <a:lstStyle/>
          <a:p>
            <a:r>
              <a:rPr lang="hu-HU" altLang="en-US" smtClean="0"/>
              <a:t>A stagfláció</a:t>
            </a:r>
          </a:p>
        </p:txBody>
      </p:sp>
      <p:sp>
        <p:nvSpPr>
          <p:cNvPr id="64515" name="Tartalom helye 2"/>
          <p:cNvSpPr>
            <a:spLocks noGrp="1"/>
          </p:cNvSpPr>
          <p:nvPr>
            <p:ph idx="1"/>
          </p:nvPr>
        </p:nvSpPr>
        <p:spPr/>
        <p:txBody>
          <a:bodyPr/>
          <a:lstStyle/>
          <a:p>
            <a:r>
              <a:rPr lang="hu-HU" altLang="en-US" sz="2800" smtClean="0"/>
              <a:t>Stagflációról akkor beszélünk, amikor alacsony vagy stagnáló output-színvonal mellett magas inflációs ráta és munkanélküliség egyidejűleg létezik. Minden, ami felfelé tolja a határköltség-görbét, mint pl. az energiaárak emelkedése, alacsony outputot és magas árakat eredményez.</a:t>
            </a:r>
          </a:p>
          <a:p>
            <a:r>
              <a:rPr lang="hu-HU" altLang="en-US" sz="2800" smtClean="0"/>
              <a:t>Az 1970-es években számos kedvezőtlen ársokk volt a világgazdaságban. A leghatalmasabb árnövekedés a világpiaci olajárakban következett be 1974-ben, majd 1979-ben.  Ez okozta a fő ársokkot és számos fogyasztási cikk ára is jelentősen nőtt.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B3327D-B50C-4D41-8371-A732847F25B7}" type="slidenum">
              <a:rPr lang="hu-HU" altLang="hu-HU">
                <a:solidFill>
                  <a:srgbClr val="898989"/>
                </a:solidFill>
                <a:latin typeface="Calibri" panose="020F0502020204030204" pitchFamily="34" charset="0"/>
              </a:rPr>
              <a:pPr eaLnBrk="1" hangingPunct="1"/>
              <a:t>62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ím 1"/>
          <p:cNvSpPr>
            <a:spLocks noGrp="1"/>
          </p:cNvSpPr>
          <p:nvPr>
            <p:ph type="title"/>
          </p:nvPr>
        </p:nvSpPr>
        <p:spPr/>
        <p:txBody>
          <a:bodyPr/>
          <a:lstStyle/>
          <a:p>
            <a:r>
              <a:rPr lang="hu-HU" altLang="en-US" smtClean="0"/>
              <a:t>Az infláció társadalmi költségei</a:t>
            </a:r>
          </a:p>
        </p:txBody>
      </p:sp>
      <p:sp>
        <p:nvSpPr>
          <p:cNvPr id="65539" name="Tartalom helye 2"/>
          <p:cNvSpPr>
            <a:spLocks noGrp="1"/>
          </p:cNvSpPr>
          <p:nvPr>
            <p:ph idx="1"/>
          </p:nvPr>
        </p:nvSpPr>
        <p:spPr/>
        <p:txBody>
          <a:bodyPr/>
          <a:lstStyle/>
          <a:p>
            <a:r>
              <a:rPr lang="hu-HU" altLang="en-US" smtClean="0"/>
              <a:t>Az inflációnak is megvannak a társadalmi költségei. Az egyik ilyen következmény a jövedelem és a vagyon újraelosztása. </a:t>
            </a:r>
          </a:p>
          <a:p>
            <a:r>
              <a:rPr lang="hu-HU" altLang="en-US" smtClean="0"/>
              <a:t>Például azok akik kölcsönt vesznek fel (fix kamatra), jól járnak, mivel az infláció következtében sokkal kisebb értéket kell visszafizetniük, mint amit kaptak. A kölcsönadók pedig vesztesei lesznek az inflációnak.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0576A4-BC85-4F03-83D2-A77A273CB977}" type="slidenum">
              <a:rPr lang="hu-HU" altLang="hu-HU">
                <a:solidFill>
                  <a:srgbClr val="898989"/>
                </a:solidFill>
                <a:latin typeface="Calibri" panose="020F0502020204030204" pitchFamily="34" charset="0"/>
              </a:rPr>
              <a:pPr eaLnBrk="1" hangingPunct="1"/>
              <a:t>63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ím 1"/>
          <p:cNvSpPr>
            <a:spLocks noGrp="1"/>
          </p:cNvSpPr>
          <p:nvPr>
            <p:ph type="title"/>
          </p:nvPr>
        </p:nvSpPr>
        <p:spPr/>
        <p:txBody>
          <a:bodyPr/>
          <a:lstStyle/>
          <a:p>
            <a:r>
              <a:rPr lang="hu-HU" altLang="en-US" smtClean="0"/>
              <a:t>Jövedelemelosztási hatások</a:t>
            </a:r>
          </a:p>
        </p:txBody>
      </p:sp>
      <p:sp>
        <p:nvSpPr>
          <p:cNvPr id="66563" name="Tartalom helye 2"/>
          <p:cNvSpPr>
            <a:spLocks noGrp="1"/>
          </p:cNvSpPr>
          <p:nvPr>
            <p:ph idx="1"/>
          </p:nvPr>
        </p:nvSpPr>
        <p:spPr/>
        <p:txBody>
          <a:bodyPr/>
          <a:lstStyle/>
          <a:p>
            <a:r>
              <a:rPr lang="hu-HU" altLang="en-US" smtClean="0"/>
              <a:t>Az infláció önkényesen osztja el újra a jövedelmeket, ami torzítja a társadalom jövedelemelosztását. A legsúlyosabb hatása általában a bérből és jövedelemből élőkre van. </a:t>
            </a:r>
          </a:p>
          <a:p>
            <a:r>
              <a:rPr lang="hu-HU" altLang="en-US" smtClean="0"/>
              <a:t>Még ha a munkaszerződésükben szerepel is olyan klauzula, hogy a munkabért a megélhetési költségekhez kell igazítani, ez a kiigazítás általában fáziskésésben van az infláció üteméhez képest.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66089B-5E3C-4DEF-960B-6757E94A6F62}" type="slidenum">
              <a:rPr lang="hu-HU" altLang="hu-HU">
                <a:solidFill>
                  <a:srgbClr val="898989"/>
                </a:solidFill>
                <a:latin typeface="Calibri" panose="020F0502020204030204" pitchFamily="34" charset="0"/>
              </a:rPr>
              <a:pPr eaLnBrk="1" hangingPunct="1"/>
              <a:t>64</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ím 1"/>
          <p:cNvSpPr>
            <a:spLocks noGrp="1"/>
          </p:cNvSpPr>
          <p:nvPr>
            <p:ph type="title"/>
          </p:nvPr>
        </p:nvSpPr>
        <p:spPr/>
        <p:txBody>
          <a:bodyPr/>
          <a:lstStyle/>
          <a:p>
            <a:r>
              <a:rPr lang="hu-HU" altLang="en-US" smtClean="0"/>
              <a:t>Dezorganizációs hatás</a:t>
            </a:r>
          </a:p>
        </p:txBody>
      </p:sp>
      <p:sp>
        <p:nvSpPr>
          <p:cNvPr id="67587" name="Tartalom helye 2"/>
          <p:cNvSpPr>
            <a:spLocks noGrp="1"/>
          </p:cNvSpPr>
          <p:nvPr>
            <p:ph idx="1"/>
          </p:nvPr>
        </p:nvSpPr>
        <p:spPr/>
        <p:txBody>
          <a:bodyPr/>
          <a:lstStyle/>
          <a:p>
            <a:r>
              <a:rPr lang="hu-HU" altLang="en-US" sz="3600" smtClean="0"/>
              <a:t>A magas infláció a termelést is dezorganizálhatja. </a:t>
            </a:r>
          </a:p>
          <a:p>
            <a:r>
              <a:rPr lang="hu-HU" altLang="en-US" sz="3600" smtClean="0"/>
              <a:t>Ilyenkor a tőke egy része kivonul a termelésből és a spekuláció területére megy át, azt remélve, hogy itt magas inflációs nyereségre tehet szert.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6A7D37-146F-4DB2-9494-41253EB335E2}" type="slidenum">
              <a:rPr lang="hu-HU" altLang="hu-HU">
                <a:solidFill>
                  <a:srgbClr val="898989"/>
                </a:solidFill>
                <a:latin typeface="Calibri" panose="020F0502020204030204" pitchFamily="34" charset="0"/>
              </a:rPr>
              <a:pPr eaLnBrk="1" hangingPunct="1"/>
              <a:t>65</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ím 1"/>
          <p:cNvSpPr>
            <a:spLocks noGrp="1"/>
          </p:cNvSpPr>
          <p:nvPr>
            <p:ph type="title"/>
          </p:nvPr>
        </p:nvSpPr>
        <p:spPr/>
        <p:txBody>
          <a:bodyPr/>
          <a:lstStyle/>
          <a:p>
            <a:r>
              <a:rPr lang="hu-HU" altLang="en-US" smtClean="0"/>
              <a:t>A Phillips-görbe</a:t>
            </a:r>
          </a:p>
        </p:txBody>
      </p:sp>
      <p:sp>
        <p:nvSpPr>
          <p:cNvPr id="68611" name="Tartalom helye 2"/>
          <p:cNvSpPr>
            <a:spLocks noGrp="1"/>
          </p:cNvSpPr>
          <p:nvPr>
            <p:ph idx="1"/>
          </p:nvPr>
        </p:nvSpPr>
        <p:spPr>
          <a:xfrm>
            <a:off x="468313" y="1341438"/>
            <a:ext cx="8229600" cy="4525962"/>
          </a:xfrm>
        </p:spPr>
        <p:txBody>
          <a:bodyPr/>
          <a:lstStyle/>
          <a:p>
            <a:r>
              <a:rPr lang="hu-HU" altLang="en-US" smtClean="0"/>
              <a:t>Az 1950-60-as években figyeltek fel arra, hogy rendkívül szoros negatív korreláció van az inflációs ráta és a munkanélküliségi ráta között. </a:t>
            </a:r>
          </a:p>
          <a:p>
            <a:r>
              <a:rPr lang="hu-HU" altLang="en-US" smtClean="0"/>
              <a:t>Az inflációs ráta és a munkanélküliség közötti összefüggést William Phillips (1914-75) új-zélandi származású közgazdász, aki 1958-ban egy évszázad brit adatainak tanulmányozása alapján készítette ezt az összefüggést szemléltető grafikont.  </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D6B492-4843-4AE9-9873-ED50300DA367}" type="slidenum">
              <a:rPr lang="hu-HU" altLang="hu-HU">
                <a:solidFill>
                  <a:srgbClr val="898989"/>
                </a:solidFill>
                <a:latin typeface="Calibri" panose="020F0502020204030204" pitchFamily="34" charset="0"/>
              </a:rPr>
              <a:pPr eaLnBrk="1" hangingPunct="1"/>
              <a:t>66</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ím 1"/>
          <p:cNvSpPr>
            <a:spLocks noGrp="1"/>
          </p:cNvSpPr>
          <p:nvPr>
            <p:ph type="title"/>
          </p:nvPr>
        </p:nvSpPr>
        <p:spPr/>
        <p:txBody>
          <a:bodyPr/>
          <a:lstStyle/>
          <a:p>
            <a:r>
              <a:rPr lang="hu-HU" altLang="en-US" smtClean="0"/>
              <a:t>Egy feltételezett Phillips-görbe</a:t>
            </a:r>
          </a:p>
        </p:txBody>
      </p:sp>
      <p:cxnSp>
        <p:nvCxnSpPr>
          <p:cNvPr id="5" name="Egyenes összekötő nyíllal 4"/>
          <p:cNvCxnSpPr/>
          <p:nvPr/>
        </p:nvCxnSpPr>
        <p:spPr>
          <a:xfrm>
            <a:off x="2555875" y="5516563"/>
            <a:ext cx="4537075"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flipV="1">
            <a:off x="2555875" y="1484313"/>
            <a:ext cx="0" cy="403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Egyenes összekötő 54"/>
          <p:cNvCxnSpPr/>
          <p:nvPr/>
        </p:nvCxnSpPr>
        <p:spPr>
          <a:xfrm>
            <a:off x="3094038" y="2093913"/>
            <a:ext cx="2305050" cy="3246437"/>
          </a:xfrm>
          <a:prstGeom prst="line">
            <a:avLst/>
          </a:prstGeom>
          <a:ln w="444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9638" name="Szövegdoboz 55"/>
          <p:cNvSpPr txBox="1">
            <a:spLocks noChangeArrowheads="1"/>
          </p:cNvSpPr>
          <p:nvPr/>
        </p:nvSpPr>
        <p:spPr bwMode="auto">
          <a:xfrm>
            <a:off x="5508625" y="5540375"/>
            <a:ext cx="244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munkanélküliségi ráta</a:t>
            </a:r>
          </a:p>
        </p:txBody>
      </p:sp>
      <p:sp>
        <p:nvSpPr>
          <p:cNvPr id="69639" name="Szövegdoboz 56"/>
          <p:cNvSpPr txBox="1">
            <a:spLocks noChangeArrowheads="1"/>
          </p:cNvSpPr>
          <p:nvPr/>
        </p:nvSpPr>
        <p:spPr bwMode="auto">
          <a:xfrm>
            <a:off x="1428750" y="1543050"/>
            <a:ext cx="1439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infláció</a:t>
            </a:r>
          </a:p>
        </p:txBody>
      </p:sp>
      <p:cxnSp>
        <p:nvCxnSpPr>
          <p:cNvPr id="67" name="Egyenes összekötő 66"/>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Egyenes összekötő 68"/>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Egyenes összekötő 70"/>
          <p:cNvCxnSpPr/>
          <p:nvPr/>
        </p:nvCxnSpPr>
        <p:spPr>
          <a:xfrm>
            <a:off x="2555875" y="4076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Egyenes összekötő 72"/>
          <p:cNvCxnSpPr/>
          <p:nvPr/>
        </p:nvCxnSpPr>
        <p:spPr>
          <a:xfrm>
            <a:off x="2555875" y="44370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Egyenes összekötő 74"/>
          <p:cNvCxnSpPr/>
          <p:nvPr/>
        </p:nvCxnSpPr>
        <p:spPr>
          <a:xfrm>
            <a:off x="2555875" y="47974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Egyenes összekötő 76"/>
          <p:cNvCxnSpPr/>
          <p:nvPr/>
        </p:nvCxnSpPr>
        <p:spPr>
          <a:xfrm>
            <a:off x="2555875" y="515778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Egyenes összekötő 84"/>
          <p:cNvCxnSpPr/>
          <p:nvPr/>
        </p:nvCxnSpPr>
        <p:spPr>
          <a:xfrm>
            <a:off x="2555875" y="1917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Egyenes összekötő 85"/>
          <p:cNvCxnSpPr/>
          <p:nvPr/>
        </p:nvCxnSpPr>
        <p:spPr>
          <a:xfrm>
            <a:off x="2555875" y="227647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Egyenes összekötő 86"/>
          <p:cNvCxnSpPr/>
          <p:nvPr/>
        </p:nvCxnSpPr>
        <p:spPr>
          <a:xfrm>
            <a:off x="2555875" y="263683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Egyenes összekötő 87"/>
          <p:cNvCxnSpPr/>
          <p:nvPr/>
        </p:nvCxnSpPr>
        <p:spPr>
          <a:xfrm>
            <a:off x="2555875" y="29972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Egyenes összekötő 88"/>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Egyenes összekötő 89"/>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Egyenes összekötő 116"/>
          <p:cNvCxnSpPr/>
          <p:nvPr/>
        </p:nvCxnSpPr>
        <p:spPr>
          <a:xfrm>
            <a:off x="29162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Egyenes összekötő 126"/>
          <p:cNvCxnSpPr/>
          <p:nvPr/>
        </p:nvCxnSpPr>
        <p:spPr>
          <a:xfrm>
            <a:off x="33480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Egyenes összekötő 127"/>
          <p:cNvCxnSpPr/>
          <p:nvPr/>
        </p:nvCxnSpPr>
        <p:spPr>
          <a:xfrm>
            <a:off x="33480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Egyenes összekötő 128"/>
          <p:cNvCxnSpPr/>
          <p:nvPr/>
        </p:nvCxnSpPr>
        <p:spPr>
          <a:xfrm>
            <a:off x="37798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Egyenes összekötő 129"/>
          <p:cNvCxnSpPr/>
          <p:nvPr/>
        </p:nvCxnSpPr>
        <p:spPr>
          <a:xfrm>
            <a:off x="37798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Egyenes összekötő 130"/>
          <p:cNvCxnSpPr/>
          <p:nvPr/>
        </p:nvCxnSpPr>
        <p:spPr>
          <a:xfrm>
            <a:off x="42116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Egyenes összekötő 135"/>
          <p:cNvCxnSpPr/>
          <p:nvPr/>
        </p:nvCxnSpPr>
        <p:spPr>
          <a:xfrm>
            <a:off x="42116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Egyenes összekötő 136"/>
          <p:cNvCxnSpPr/>
          <p:nvPr/>
        </p:nvCxnSpPr>
        <p:spPr>
          <a:xfrm>
            <a:off x="46434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Egyenes összekötő 137"/>
          <p:cNvCxnSpPr/>
          <p:nvPr/>
        </p:nvCxnSpPr>
        <p:spPr>
          <a:xfrm>
            <a:off x="4643438" y="530225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Egyenes összekötő 138"/>
          <p:cNvCxnSpPr/>
          <p:nvPr/>
        </p:nvCxnSpPr>
        <p:spPr>
          <a:xfrm>
            <a:off x="5076825"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Egyenes összekötő 143"/>
          <p:cNvCxnSpPr/>
          <p:nvPr/>
        </p:nvCxnSpPr>
        <p:spPr>
          <a:xfrm>
            <a:off x="5075238"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Egyenes összekötő 144"/>
          <p:cNvCxnSpPr/>
          <p:nvPr/>
        </p:nvCxnSpPr>
        <p:spPr>
          <a:xfrm>
            <a:off x="55086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Egyenes összekötő 145"/>
          <p:cNvCxnSpPr/>
          <p:nvPr/>
        </p:nvCxnSpPr>
        <p:spPr>
          <a:xfrm>
            <a:off x="5508625"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Egyenes összekötő 146"/>
          <p:cNvCxnSpPr/>
          <p:nvPr/>
        </p:nvCxnSpPr>
        <p:spPr>
          <a:xfrm>
            <a:off x="59404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Egyenes összekötő 148"/>
          <p:cNvCxnSpPr/>
          <p:nvPr/>
        </p:nvCxnSpPr>
        <p:spPr>
          <a:xfrm flipH="1" flipV="1">
            <a:off x="5075238" y="4868863"/>
            <a:ext cx="1587" cy="4381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0" name="Egyenes összekötő 149"/>
          <p:cNvCxnSpPr/>
          <p:nvPr/>
        </p:nvCxnSpPr>
        <p:spPr>
          <a:xfrm>
            <a:off x="2555875" y="4868863"/>
            <a:ext cx="25193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Egyenes összekötő 153"/>
          <p:cNvCxnSpPr/>
          <p:nvPr/>
        </p:nvCxnSpPr>
        <p:spPr>
          <a:xfrm>
            <a:off x="2771775" y="2636838"/>
            <a:ext cx="7207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Egyenes összekötő 155"/>
          <p:cNvCxnSpPr/>
          <p:nvPr/>
        </p:nvCxnSpPr>
        <p:spPr>
          <a:xfrm flipH="1" flipV="1">
            <a:off x="3492500" y="2636838"/>
            <a:ext cx="0" cy="289242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8" name="Ellipszis 157"/>
          <p:cNvSpPr/>
          <p:nvPr/>
        </p:nvSpPr>
        <p:spPr>
          <a:xfrm>
            <a:off x="3419475" y="2565400"/>
            <a:ext cx="144463"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159" name="Ellipszis 158"/>
          <p:cNvSpPr/>
          <p:nvPr/>
        </p:nvSpPr>
        <p:spPr>
          <a:xfrm>
            <a:off x="5003800" y="4802188"/>
            <a:ext cx="144463"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69672" name="Szövegdoboz 159"/>
          <p:cNvSpPr txBox="1">
            <a:spLocks noChangeArrowheads="1"/>
          </p:cNvSpPr>
          <p:nvPr/>
        </p:nvSpPr>
        <p:spPr bwMode="auto">
          <a:xfrm>
            <a:off x="4940300" y="4505325"/>
            <a:ext cx="576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C</a:t>
            </a:r>
          </a:p>
        </p:txBody>
      </p:sp>
      <p:sp>
        <p:nvSpPr>
          <p:cNvPr id="69673" name="Szövegdoboz 161"/>
          <p:cNvSpPr txBox="1">
            <a:spLocks noChangeArrowheads="1"/>
          </p:cNvSpPr>
          <p:nvPr/>
        </p:nvSpPr>
        <p:spPr bwMode="auto">
          <a:xfrm>
            <a:off x="3348038" y="2276475"/>
            <a:ext cx="287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E</a:t>
            </a:r>
          </a:p>
        </p:txBody>
      </p:sp>
      <p:sp>
        <p:nvSpPr>
          <p:cNvPr id="69674" name="Szövegdoboz 162"/>
          <p:cNvSpPr txBox="1">
            <a:spLocks noChangeArrowheads="1"/>
          </p:cNvSpPr>
          <p:nvPr/>
        </p:nvSpPr>
        <p:spPr bwMode="auto">
          <a:xfrm>
            <a:off x="2268538" y="3892550"/>
            <a:ext cx="215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4</a:t>
            </a:r>
          </a:p>
        </p:txBody>
      </p:sp>
      <p:sp>
        <p:nvSpPr>
          <p:cNvPr id="69675" name="Szövegdoboz 163"/>
          <p:cNvSpPr txBox="1">
            <a:spLocks noChangeArrowheads="1"/>
          </p:cNvSpPr>
          <p:nvPr/>
        </p:nvSpPr>
        <p:spPr bwMode="auto">
          <a:xfrm>
            <a:off x="2303463" y="2462213"/>
            <a:ext cx="18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8</a:t>
            </a:r>
          </a:p>
        </p:txBody>
      </p:sp>
      <p:sp>
        <p:nvSpPr>
          <p:cNvPr id="69676" name="Szövegdoboz 164"/>
          <p:cNvSpPr txBox="1">
            <a:spLocks noChangeArrowheads="1"/>
          </p:cNvSpPr>
          <p:nvPr/>
        </p:nvSpPr>
        <p:spPr bwMode="auto">
          <a:xfrm>
            <a:off x="2303463" y="539908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0</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C078B5-9C96-4C23-B5B5-E1C0C6CCF1FC}" type="slidenum">
              <a:rPr lang="hu-HU" altLang="hu-HU">
                <a:solidFill>
                  <a:srgbClr val="898989"/>
                </a:solidFill>
                <a:latin typeface="Calibri" panose="020F0502020204030204" pitchFamily="34" charset="0"/>
              </a:rPr>
              <a:pPr eaLnBrk="1" hangingPunct="1"/>
              <a:t>67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ím 1"/>
          <p:cNvSpPr>
            <a:spLocks noGrp="1"/>
          </p:cNvSpPr>
          <p:nvPr>
            <p:ph type="title"/>
          </p:nvPr>
        </p:nvSpPr>
        <p:spPr/>
        <p:txBody>
          <a:bodyPr/>
          <a:lstStyle/>
          <a:p>
            <a:r>
              <a:rPr lang="hu-HU" altLang="en-US" smtClean="0"/>
              <a:t>Phillips kutatásai</a:t>
            </a:r>
          </a:p>
        </p:txBody>
      </p:sp>
      <p:sp>
        <p:nvSpPr>
          <p:cNvPr id="70659" name="Tartalom helye 2"/>
          <p:cNvSpPr>
            <a:spLocks noGrp="1"/>
          </p:cNvSpPr>
          <p:nvPr>
            <p:ph idx="1"/>
          </p:nvPr>
        </p:nvSpPr>
        <p:spPr/>
        <p:txBody>
          <a:bodyPr/>
          <a:lstStyle/>
          <a:p>
            <a:r>
              <a:rPr lang="hu-HU" altLang="en-US" smtClean="0"/>
              <a:t>Nyomon követve az erős monetáris politikákat, Phillips rájött, hogy a fiskális és monetáris hatóságok fokozatosan teremthetnek alacsonyabb munkanélküliséget, de a folyamatban a piac egyre feszesebbé és feszesebbé válik, és a vállalatokra egyre nagyobb nyomás nehezedik, hogy emeljék a béreket, ha meg akarják tartani a munkavállalóik kvalifikált csoportját.</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03BEFC-46EE-4C75-8611-DE192449478B}" type="slidenum">
              <a:rPr lang="hu-HU" altLang="hu-HU">
                <a:solidFill>
                  <a:srgbClr val="898989"/>
                </a:solidFill>
                <a:latin typeface="Calibri" panose="020F0502020204030204" pitchFamily="34" charset="0"/>
              </a:rPr>
              <a:pPr eaLnBrk="1" hangingPunct="1"/>
              <a:t>68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ím 1"/>
          <p:cNvSpPr>
            <a:spLocks noGrp="1"/>
          </p:cNvSpPr>
          <p:nvPr>
            <p:ph type="title"/>
          </p:nvPr>
        </p:nvSpPr>
        <p:spPr/>
        <p:txBody>
          <a:bodyPr/>
          <a:lstStyle/>
          <a:p>
            <a:r>
              <a:rPr lang="hu-HU" altLang="en-US" smtClean="0"/>
              <a:t>Phillips kutatásai II.</a:t>
            </a:r>
          </a:p>
        </p:txBody>
      </p:sp>
      <p:sp>
        <p:nvSpPr>
          <p:cNvPr id="71683" name="Tartalom helye 2"/>
          <p:cNvSpPr>
            <a:spLocks noGrp="1"/>
          </p:cNvSpPr>
          <p:nvPr>
            <p:ph idx="1"/>
          </p:nvPr>
        </p:nvSpPr>
        <p:spPr/>
        <p:txBody>
          <a:bodyPr/>
          <a:lstStyle/>
          <a:p>
            <a:r>
              <a:rPr lang="hu-HU" altLang="en-US" smtClean="0"/>
              <a:t>Hosszú időre a munkabérek növekedése megelőzheti a munkatermelékenység növekedését, és a termékegységre jutó munkaköltségek növekedni fognak. </a:t>
            </a:r>
          </a:p>
          <a:p>
            <a:r>
              <a:rPr lang="hu-HU" altLang="en-US" smtClean="0"/>
              <a:t>Ez viszont az árak emelkedéséhez vezet, végső soron pedig az alacsony munkanélküliség  magas inflációval társul.</a:t>
            </a:r>
          </a:p>
          <a:p>
            <a:r>
              <a:rPr lang="hu-HU" altLang="en-US" smtClean="0"/>
              <a:t>E gazdaság helyzetét az ábrán az E ponttal lehet jellemezni.</a:t>
            </a:r>
          </a:p>
          <a:p>
            <a:endParaRPr lang="hu-HU" altLang="en-US"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CD2A9E-347F-470F-835B-0B4EDE4B6857}" type="slidenum">
              <a:rPr lang="hu-HU" altLang="hu-HU">
                <a:solidFill>
                  <a:srgbClr val="898989"/>
                </a:solidFill>
                <a:latin typeface="Calibri" panose="020F0502020204030204" pitchFamily="34" charset="0"/>
              </a:rPr>
              <a:pPr eaLnBrk="1" hangingPunct="1"/>
              <a:t>69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p:cNvSpPr>
            <a:spLocks noGrp="1"/>
          </p:cNvSpPr>
          <p:nvPr>
            <p:ph type="title"/>
          </p:nvPr>
        </p:nvSpPr>
        <p:spPr/>
        <p:txBody>
          <a:bodyPr/>
          <a:lstStyle/>
          <a:p>
            <a:pPr eaLnBrk="1" hangingPunct="1"/>
            <a:r>
              <a:rPr lang="hu-HU" altLang="en-US" smtClean="0"/>
              <a:t>Mi az a munkanélküliség? </a:t>
            </a:r>
            <a:br>
              <a:rPr lang="hu-HU" altLang="en-US" smtClean="0"/>
            </a:br>
            <a:r>
              <a:rPr lang="hu-HU" altLang="en-US" smtClean="0"/>
              <a:t>Hogyan mérhető?</a:t>
            </a:r>
          </a:p>
        </p:txBody>
      </p:sp>
      <p:sp>
        <p:nvSpPr>
          <p:cNvPr id="8195" name="Tartalom helye 2"/>
          <p:cNvSpPr>
            <a:spLocks noGrp="1"/>
          </p:cNvSpPr>
          <p:nvPr>
            <p:ph idx="1"/>
          </p:nvPr>
        </p:nvSpPr>
        <p:spPr/>
        <p:txBody>
          <a:bodyPr/>
          <a:lstStyle/>
          <a:p>
            <a:pPr eaLnBrk="1" hangingPunct="1"/>
            <a:r>
              <a:rPr lang="hu-HU" altLang="en-US" smtClean="0"/>
              <a:t>Munkanélküliségi ráta: a munkanélküliek száma a gazdaságilag aktív népesség százalékában. (Gazdaságilag aktív népesség: foglalkoztatottak + aktív álláskeresők.)</a:t>
            </a:r>
          </a:p>
          <a:p>
            <a:pPr eaLnBrk="1" hangingPunct="1"/>
            <a:r>
              <a:rPr lang="hu-HU" altLang="en-US" smtClean="0"/>
              <a:t>Ha egy munkás felhagy a munkakereséssel, akkor azt úgy tekintik, mint aki kilépett a munkaerő-állományból és a továbbiak során nem tekinthető munkanélkülinek.</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6E2BD7-1A7A-48AB-9F2C-1E0B10A67306}" type="slidenum">
              <a:rPr lang="hu-HU" altLang="hu-HU">
                <a:solidFill>
                  <a:srgbClr val="898989"/>
                </a:solidFill>
                <a:latin typeface="Calibri" panose="020F0502020204030204" pitchFamily="34" charset="0"/>
              </a:rPr>
              <a:pPr eaLnBrk="1" hangingPunct="1"/>
              <a:t>7</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ím 1"/>
          <p:cNvSpPr>
            <a:spLocks noGrp="1"/>
          </p:cNvSpPr>
          <p:nvPr>
            <p:ph type="title"/>
          </p:nvPr>
        </p:nvSpPr>
        <p:spPr/>
        <p:txBody>
          <a:bodyPr/>
          <a:lstStyle/>
          <a:p>
            <a:r>
              <a:rPr lang="hu-HU" altLang="en-US" smtClean="0"/>
              <a:t>Egy feltételezett Phillips-görbe</a:t>
            </a:r>
          </a:p>
        </p:txBody>
      </p:sp>
      <p:cxnSp>
        <p:nvCxnSpPr>
          <p:cNvPr id="5" name="Egyenes összekötő nyíllal 4"/>
          <p:cNvCxnSpPr/>
          <p:nvPr/>
        </p:nvCxnSpPr>
        <p:spPr>
          <a:xfrm>
            <a:off x="2555875" y="5516563"/>
            <a:ext cx="4537075"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flipV="1">
            <a:off x="2555875" y="1484313"/>
            <a:ext cx="0" cy="403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Egyenes összekötő 54"/>
          <p:cNvCxnSpPr/>
          <p:nvPr/>
        </p:nvCxnSpPr>
        <p:spPr>
          <a:xfrm>
            <a:off x="3094038" y="2093913"/>
            <a:ext cx="2305050" cy="3246437"/>
          </a:xfrm>
          <a:prstGeom prst="line">
            <a:avLst/>
          </a:prstGeom>
          <a:ln w="44450">
            <a:solidFill>
              <a:schemeClr val="accent5"/>
            </a:solidFill>
          </a:ln>
        </p:spPr>
        <p:style>
          <a:lnRef idx="1">
            <a:schemeClr val="accent1"/>
          </a:lnRef>
          <a:fillRef idx="0">
            <a:schemeClr val="accent1"/>
          </a:fillRef>
          <a:effectRef idx="0">
            <a:schemeClr val="accent1"/>
          </a:effectRef>
          <a:fontRef idx="minor">
            <a:schemeClr val="tx1"/>
          </a:fontRef>
        </p:style>
      </p:cxnSp>
      <p:sp>
        <p:nvSpPr>
          <p:cNvPr id="72710" name="Szövegdoboz 55"/>
          <p:cNvSpPr txBox="1">
            <a:spLocks noChangeArrowheads="1"/>
          </p:cNvSpPr>
          <p:nvPr/>
        </p:nvSpPr>
        <p:spPr bwMode="auto">
          <a:xfrm>
            <a:off x="5508625" y="5540375"/>
            <a:ext cx="244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munkanélküliségi ráta</a:t>
            </a:r>
          </a:p>
        </p:txBody>
      </p:sp>
      <p:sp>
        <p:nvSpPr>
          <p:cNvPr id="72711" name="Szövegdoboz 56"/>
          <p:cNvSpPr txBox="1">
            <a:spLocks noChangeArrowheads="1"/>
          </p:cNvSpPr>
          <p:nvPr/>
        </p:nvSpPr>
        <p:spPr bwMode="auto">
          <a:xfrm>
            <a:off x="1428750" y="1543050"/>
            <a:ext cx="1439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infláció</a:t>
            </a:r>
          </a:p>
        </p:txBody>
      </p:sp>
      <p:cxnSp>
        <p:nvCxnSpPr>
          <p:cNvPr id="67" name="Egyenes összekötő 66"/>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Egyenes összekötő 68"/>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Egyenes összekötő 70"/>
          <p:cNvCxnSpPr/>
          <p:nvPr/>
        </p:nvCxnSpPr>
        <p:spPr>
          <a:xfrm>
            <a:off x="2555875" y="4076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Egyenes összekötő 72"/>
          <p:cNvCxnSpPr/>
          <p:nvPr/>
        </p:nvCxnSpPr>
        <p:spPr>
          <a:xfrm>
            <a:off x="2555875" y="44370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Egyenes összekötő 74"/>
          <p:cNvCxnSpPr/>
          <p:nvPr/>
        </p:nvCxnSpPr>
        <p:spPr>
          <a:xfrm>
            <a:off x="2555875" y="47974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Egyenes összekötő 76"/>
          <p:cNvCxnSpPr/>
          <p:nvPr/>
        </p:nvCxnSpPr>
        <p:spPr>
          <a:xfrm>
            <a:off x="2555875" y="515778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Egyenes összekötő 84"/>
          <p:cNvCxnSpPr/>
          <p:nvPr/>
        </p:nvCxnSpPr>
        <p:spPr>
          <a:xfrm>
            <a:off x="2555875" y="1917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Egyenes összekötő 85"/>
          <p:cNvCxnSpPr/>
          <p:nvPr/>
        </p:nvCxnSpPr>
        <p:spPr>
          <a:xfrm>
            <a:off x="2555875" y="227647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Egyenes összekötő 86"/>
          <p:cNvCxnSpPr/>
          <p:nvPr/>
        </p:nvCxnSpPr>
        <p:spPr>
          <a:xfrm>
            <a:off x="2555875" y="263683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Egyenes összekötő 87"/>
          <p:cNvCxnSpPr/>
          <p:nvPr/>
        </p:nvCxnSpPr>
        <p:spPr>
          <a:xfrm>
            <a:off x="2555875" y="29972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Egyenes összekötő 88"/>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Egyenes összekötő 89"/>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Egyenes összekötő 116"/>
          <p:cNvCxnSpPr/>
          <p:nvPr/>
        </p:nvCxnSpPr>
        <p:spPr>
          <a:xfrm>
            <a:off x="29162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Egyenes összekötő 126"/>
          <p:cNvCxnSpPr/>
          <p:nvPr/>
        </p:nvCxnSpPr>
        <p:spPr>
          <a:xfrm>
            <a:off x="33480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Egyenes összekötő 127"/>
          <p:cNvCxnSpPr/>
          <p:nvPr/>
        </p:nvCxnSpPr>
        <p:spPr>
          <a:xfrm>
            <a:off x="33480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Egyenes összekötő 128"/>
          <p:cNvCxnSpPr/>
          <p:nvPr/>
        </p:nvCxnSpPr>
        <p:spPr>
          <a:xfrm>
            <a:off x="37798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Egyenes összekötő 129"/>
          <p:cNvCxnSpPr/>
          <p:nvPr/>
        </p:nvCxnSpPr>
        <p:spPr>
          <a:xfrm>
            <a:off x="37798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Egyenes összekötő 130"/>
          <p:cNvCxnSpPr/>
          <p:nvPr/>
        </p:nvCxnSpPr>
        <p:spPr>
          <a:xfrm>
            <a:off x="42116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Egyenes összekötő 135"/>
          <p:cNvCxnSpPr/>
          <p:nvPr/>
        </p:nvCxnSpPr>
        <p:spPr>
          <a:xfrm>
            <a:off x="42116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Egyenes összekötő 136"/>
          <p:cNvCxnSpPr/>
          <p:nvPr/>
        </p:nvCxnSpPr>
        <p:spPr>
          <a:xfrm>
            <a:off x="46434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Egyenes összekötő 137"/>
          <p:cNvCxnSpPr/>
          <p:nvPr/>
        </p:nvCxnSpPr>
        <p:spPr>
          <a:xfrm>
            <a:off x="4643438" y="530225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Egyenes összekötő 138"/>
          <p:cNvCxnSpPr/>
          <p:nvPr/>
        </p:nvCxnSpPr>
        <p:spPr>
          <a:xfrm>
            <a:off x="5076825"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Egyenes összekötő 143"/>
          <p:cNvCxnSpPr/>
          <p:nvPr/>
        </p:nvCxnSpPr>
        <p:spPr>
          <a:xfrm>
            <a:off x="5075238"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Egyenes összekötő 144"/>
          <p:cNvCxnSpPr/>
          <p:nvPr/>
        </p:nvCxnSpPr>
        <p:spPr>
          <a:xfrm>
            <a:off x="55086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Egyenes összekötő 145"/>
          <p:cNvCxnSpPr/>
          <p:nvPr/>
        </p:nvCxnSpPr>
        <p:spPr>
          <a:xfrm>
            <a:off x="5508625"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Egyenes összekötő 146"/>
          <p:cNvCxnSpPr/>
          <p:nvPr/>
        </p:nvCxnSpPr>
        <p:spPr>
          <a:xfrm>
            <a:off x="59404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Egyenes összekötő 148"/>
          <p:cNvCxnSpPr/>
          <p:nvPr/>
        </p:nvCxnSpPr>
        <p:spPr>
          <a:xfrm flipH="1" flipV="1">
            <a:off x="5075238" y="4868863"/>
            <a:ext cx="1587" cy="4381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0" name="Egyenes összekötő 149"/>
          <p:cNvCxnSpPr/>
          <p:nvPr/>
        </p:nvCxnSpPr>
        <p:spPr>
          <a:xfrm>
            <a:off x="2555875" y="4868863"/>
            <a:ext cx="25193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Egyenes összekötő 153"/>
          <p:cNvCxnSpPr/>
          <p:nvPr/>
        </p:nvCxnSpPr>
        <p:spPr>
          <a:xfrm>
            <a:off x="2771775" y="2636838"/>
            <a:ext cx="7207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Egyenes összekötő 155"/>
          <p:cNvCxnSpPr/>
          <p:nvPr/>
        </p:nvCxnSpPr>
        <p:spPr>
          <a:xfrm flipH="1" flipV="1">
            <a:off x="3492500" y="2636838"/>
            <a:ext cx="0" cy="289242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8" name="Ellipszis 157"/>
          <p:cNvSpPr/>
          <p:nvPr/>
        </p:nvSpPr>
        <p:spPr>
          <a:xfrm>
            <a:off x="3419475" y="2565400"/>
            <a:ext cx="144463"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159" name="Ellipszis 158"/>
          <p:cNvSpPr/>
          <p:nvPr/>
        </p:nvSpPr>
        <p:spPr>
          <a:xfrm>
            <a:off x="5003800" y="4802188"/>
            <a:ext cx="144463"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72744" name="Szövegdoboz 159"/>
          <p:cNvSpPr txBox="1">
            <a:spLocks noChangeArrowheads="1"/>
          </p:cNvSpPr>
          <p:nvPr/>
        </p:nvSpPr>
        <p:spPr bwMode="auto">
          <a:xfrm>
            <a:off x="4940300" y="4505325"/>
            <a:ext cx="576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C</a:t>
            </a:r>
          </a:p>
        </p:txBody>
      </p:sp>
      <p:sp>
        <p:nvSpPr>
          <p:cNvPr id="72745" name="Szövegdoboz 161"/>
          <p:cNvSpPr txBox="1">
            <a:spLocks noChangeArrowheads="1"/>
          </p:cNvSpPr>
          <p:nvPr/>
        </p:nvSpPr>
        <p:spPr bwMode="auto">
          <a:xfrm>
            <a:off x="3348038" y="2276475"/>
            <a:ext cx="287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E</a:t>
            </a:r>
          </a:p>
        </p:txBody>
      </p:sp>
      <p:sp>
        <p:nvSpPr>
          <p:cNvPr id="72746" name="Szövegdoboz 162"/>
          <p:cNvSpPr txBox="1">
            <a:spLocks noChangeArrowheads="1"/>
          </p:cNvSpPr>
          <p:nvPr/>
        </p:nvSpPr>
        <p:spPr bwMode="auto">
          <a:xfrm>
            <a:off x="2268538" y="3892550"/>
            <a:ext cx="215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4</a:t>
            </a:r>
          </a:p>
        </p:txBody>
      </p:sp>
      <p:sp>
        <p:nvSpPr>
          <p:cNvPr id="72747" name="Szövegdoboz 163"/>
          <p:cNvSpPr txBox="1">
            <a:spLocks noChangeArrowheads="1"/>
          </p:cNvSpPr>
          <p:nvPr/>
        </p:nvSpPr>
        <p:spPr bwMode="auto">
          <a:xfrm>
            <a:off x="2303463" y="2462213"/>
            <a:ext cx="18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8</a:t>
            </a:r>
          </a:p>
        </p:txBody>
      </p:sp>
      <p:sp>
        <p:nvSpPr>
          <p:cNvPr id="72748" name="Szövegdoboz 164"/>
          <p:cNvSpPr txBox="1">
            <a:spLocks noChangeArrowheads="1"/>
          </p:cNvSpPr>
          <p:nvPr/>
        </p:nvSpPr>
        <p:spPr bwMode="auto">
          <a:xfrm>
            <a:off x="2303463" y="539908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0</a:t>
            </a:r>
          </a:p>
        </p:txBody>
      </p:sp>
      <p:sp>
        <p:nvSpPr>
          <p:cNvPr id="3" name="Lekerekített téglalap 2"/>
          <p:cNvSpPr/>
          <p:nvPr/>
        </p:nvSpPr>
        <p:spPr>
          <a:xfrm>
            <a:off x="3132138" y="2093913"/>
            <a:ext cx="792162" cy="903287"/>
          </a:xfrm>
          <a:prstGeom prst="roundRect">
            <a:avLst/>
          </a:prstGeom>
          <a:solidFill>
            <a:schemeClr val="accent2">
              <a:lumMod val="40000"/>
              <a:lumOff val="60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B73C44-6EC5-4F30-9B2F-CBF4840E1D34}" type="slidenum">
              <a:rPr lang="hu-HU" altLang="hu-HU">
                <a:solidFill>
                  <a:srgbClr val="898989"/>
                </a:solidFill>
                <a:latin typeface="Calibri" panose="020F0502020204030204" pitchFamily="34" charset="0"/>
              </a:rPr>
              <a:pPr eaLnBrk="1" hangingPunct="1"/>
              <a:t>70</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ím 1"/>
          <p:cNvSpPr>
            <a:spLocks noGrp="1"/>
          </p:cNvSpPr>
          <p:nvPr>
            <p:ph type="title"/>
          </p:nvPr>
        </p:nvSpPr>
        <p:spPr/>
        <p:txBody>
          <a:bodyPr/>
          <a:lstStyle/>
          <a:p>
            <a:r>
              <a:rPr lang="hu-HU" altLang="en-US" smtClean="0"/>
              <a:t>Phillips kutatásai III.</a:t>
            </a:r>
          </a:p>
        </p:txBody>
      </p:sp>
      <p:sp>
        <p:nvSpPr>
          <p:cNvPr id="73731" name="Tartalom helye 2"/>
          <p:cNvSpPr>
            <a:spLocks noGrp="1"/>
          </p:cNvSpPr>
          <p:nvPr>
            <p:ph idx="1"/>
          </p:nvPr>
        </p:nvSpPr>
        <p:spPr/>
        <p:txBody>
          <a:bodyPr/>
          <a:lstStyle/>
          <a:p>
            <a:r>
              <a:rPr lang="hu-HU" altLang="en-US" smtClean="0"/>
              <a:t>Phillips úgy gondolta, hogy ennek a fordítottja is igaz. Erős megszorító politikát folytatva a fiskális és monetáris hatóságok jelentősen növelhetik a munkanélküliséget, és a vállalatok egyre könnyebben találnak munkaerőt, akiket alkalmazhatnak bármilyen bérengedmény nélkül.</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883851-D100-4950-9772-85BDB4C7BA24}" type="slidenum">
              <a:rPr lang="hu-HU" altLang="hu-HU">
                <a:solidFill>
                  <a:srgbClr val="898989"/>
                </a:solidFill>
                <a:latin typeface="Calibri" panose="020F0502020204030204" pitchFamily="34" charset="0"/>
              </a:rPr>
              <a:pPr eaLnBrk="1" hangingPunct="1"/>
              <a:t>71</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ím 1"/>
          <p:cNvSpPr>
            <a:spLocks noGrp="1"/>
          </p:cNvSpPr>
          <p:nvPr>
            <p:ph type="title"/>
          </p:nvPr>
        </p:nvSpPr>
        <p:spPr/>
        <p:txBody>
          <a:bodyPr/>
          <a:lstStyle/>
          <a:p>
            <a:r>
              <a:rPr lang="hu-HU" altLang="en-US" smtClean="0"/>
              <a:t>Phillips kutatásai IV.</a:t>
            </a:r>
          </a:p>
        </p:txBody>
      </p:sp>
      <p:sp>
        <p:nvSpPr>
          <p:cNvPr id="74755" name="Tartalom helye 2"/>
          <p:cNvSpPr>
            <a:spLocks noGrp="1"/>
          </p:cNvSpPr>
          <p:nvPr>
            <p:ph idx="1"/>
          </p:nvPr>
        </p:nvSpPr>
        <p:spPr>
          <a:xfrm>
            <a:off x="250825" y="1600200"/>
            <a:ext cx="8435975" cy="4525963"/>
          </a:xfrm>
        </p:spPr>
        <p:txBody>
          <a:bodyPr/>
          <a:lstStyle/>
          <a:p>
            <a:r>
              <a:rPr lang="hu-HU" altLang="en-US" smtClean="0"/>
              <a:t>Idővel a bérek lassú vagy nulla növekedése (esetleg csökkenése), párosulva a munka-termelékenység hosszú távú növekedésével, csökkentheti a termékegységre jutó munkabér-költséget, ami előbb vagy utóbb a termékárak lassúbb vagy nulla növekedéséhez vezet.</a:t>
            </a:r>
          </a:p>
          <a:p>
            <a:r>
              <a:rPr lang="hu-HU" altLang="en-US" smtClean="0"/>
              <a:t>Így az alacsony infláció végső soron egy magas munkanélküliséggel társul, amit ábránkon a C pont jelez.</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D3BC1F-6BF4-4B9B-9649-237CC1185F8B}" type="slidenum">
              <a:rPr lang="hu-HU" altLang="hu-HU">
                <a:solidFill>
                  <a:srgbClr val="898989"/>
                </a:solidFill>
                <a:latin typeface="Calibri" panose="020F0502020204030204" pitchFamily="34" charset="0"/>
              </a:rPr>
              <a:pPr eaLnBrk="1" hangingPunct="1"/>
              <a:t>72</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ím 1"/>
          <p:cNvSpPr>
            <a:spLocks noGrp="1"/>
          </p:cNvSpPr>
          <p:nvPr>
            <p:ph type="title"/>
          </p:nvPr>
        </p:nvSpPr>
        <p:spPr/>
        <p:txBody>
          <a:bodyPr/>
          <a:lstStyle/>
          <a:p>
            <a:r>
              <a:rPr lang="hu-HU" altLang="en-US" smtClean="0"/>
              <a:t>Egy feltételezett Phillips-görbe</a:t>
            </a:r>
          </a:p>
        </p:txBody>
      </p:sp>
      <p:cxnSp>
        <p:nvCxnSpPr>
          <p:cNvPr id="5" name="Egyenes összekötő nyíllal 4"/>
          <p:cNvCxnSpPr/>
          <p:nvPr/>
        </p:nvCxnSpPr>
        <p:spPr>
          <a:xfrm>
            <a:off x="2555875" y="5516563"/>
            <a:ext cx="4537075"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flipV="1">
            <a:off x="2555875" y="1484313"/>
            <a:ext cx="0" cy="403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Egyenes összekötő 54"/>
          <p:cNvCxnSpPr/>
          <p:nvPr/>
        </p:nvCxnSpPr>
        <p:spPr>
          <a:xfrm>
            <a:off x="3094038" y="2093913"/>
            <a:ext cx="2305050" cy="3246437"/>
          </a:xfrm>
          <a:prstGeom prst="line">
            <a:avLst/>
          </a:prstGeom>
          <a:ln w="44450">
            <a:solidFill>
              <a:schemeClr val="accent5"/>
            </a:solidFill>
          </a:ln>
        </p:spPr>
        <p:style>
          <a:lnRef idx="1">
            <a:schemeClr val="accent1"/>
          </a:lnRef>
          <a:fillRef idx="0">
            <a:schemeClr val="accent1"/>
          </a:fillRef>
          <a:effectRef idx="0">
            <a:schemeClr val="accent1"/>
          </a:effectRef>
          <a:fontRef idx="minor">
            <a:schemeClr val="tx1"/>
          </a:fontRef>
        </p:style>
      </p:cxnSp>
      <p:sp>
        <p:nvSpPr>
          <p:cNvPr id="75782" name="Szövegdoboz 55"/>
          <p:cNvSpPr txBox="1">
            <a:spLocks noChangeArrowheads="1"/>
          </p:cNvSpPr>
          <p:nvPr/>
        </p:nvSpPr>
        <p:spPr bwMode="auto">
          <a:xfrm>
            <a:off x="5508625" y="5540375"/>
            <a:ext cx="244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munkanélküliségi ráta</a:t>
            </a:r>
          </a:p>
        </p:txBody>
      </p:sp>
      <p:sp>
        <p:nvSpPr>
          <p:cNvPr id="75783" name="Szövegdoboz 56"/>
          <p:cNvSpPr txBox="1">
            <a:spLocks noChangeArrowheads="1"/>
          </p:cNvSpPr>
          <p:nvPr/>
        </p:nvSpPr>
        <p:spPr bwMode="auto">
          <a:xfrm>
            <a:off x="1428750" y="1543050"/>
            <a:ext cx="1439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infláció</a:t>
            </a:r>
          </a:p>
        </p:txBody>
      </p:sp>
      <p:cxnSp>
        <p:nvCxnSpPr>
          <p:cNvPr id="67" name="Egyenes összekötő 66"/>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Egyenes összekötő 68"/>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Egyenes összekötő 70"/>
          <p:cNvCxnSpPr/>
          <p:nvPr/>
        </p:nvCxnSpPr>
        <p:spPr>
          <a:xfrm>
            <a:off x="2555875" y="4076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Egyenes összekötő 72"/>
          <p:cNvCxnSpPr/>
          <p:nvPr/>
        </p:nvCxnSpPr>
        <p:spPr>
          <a:xfrm>
            <a:off x="2555875" y="44370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Egyenes összekötő 74"/>
          <p:cNvCxnSpPr/>
          <p:nvPr/>
        </p:nvCxnSpPr>
        <p:spPr>
          <a:xfrm>
            <a:off x="2555875" y="47974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Egyenes összekötő 76"/>
          <p:cNvCxnSpPr/>
          <p:nvPr/>
        </p:nvCxnSpPr>
        <p:spPr>
          <a:xfrm>
            <a:off x="2555875" y="515778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Egyenes összekötő 84"/>
          <p:cNvCxnSpPr/>
          <p:nvPr/>
        </p:nvCxnSpPr>
        <p:spPr>
          <a:xfrm>
            <a:off x="2555875" y="19177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Egyenes összekötő 85"/>
          <p:cNvCxnSpPr/>
          <p:nvPr/>
        </p:nvCxnSpPr>
        <p:spPr>
          <a:xfrm>
            <a:off x="2555875" y="227647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Egyenes összekötő 86"/>
          <p:cNvCxnSpPr/>
          <p:nvPr/>
        </p:nvCxnSpPr>
        <p:spPr>
          <a:xfrm>
            <a:off x="2555875" y="263683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Egyenes összekötő 87"/>
          <p:cNvCxnSpPr/>
          <p:nvPr/>
        </p:nvCxnSpPr>
        <p:spPr>
          <a:xfrm>
            <a:off x="2555875" y="2997200"/>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Egyenes összekötő 88"/>
          <p:cNvCxnSpPr/>
          <p:nvPr/>
        </p:nvCxnSpPr>
        <p:spPr>
          <a:xfrm>
            <a:off x="2555875" y="335756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Egyenes összekötő 89"/>
          <p:cNvCxnSpPr/>
          <p:nvPr/>
        </p:nvCxnSpPr>
        <p:spPr>
          <a:xfrm>
            <a:off x="2555875" y="3717925"/>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Egyenes összekötő 116"/>
          <p:cNvCxnSpPr/>
          <p:nvPr/>
        </p:nvCxnSpPr>
        <p:spPr>
          <a:xfrm>
            <a:off x="29162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Egyenes összekötő 126"/>
          <p:cNvCxnSpPr/>
          <p:nvPr/>
        </p:nvCxnSpPr>
        <p:spPr>
          <a:xfrm>
            <a:off x="33480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Egyenes összekötő 127"/>
          <p:cNvCxnSpPr/>
          <p:nvPr/>
        </p:nvCxnSpPr>
        <p:spPr>
          <a:xfrm>
            <a:off x="33480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Egyenes összekötő 128"/>
          <p:cNvCxnSpPr/>
          <p:nvPr/>
        </p:nvCxnSpPr>
        <p:spPr>
          <a:xfrm>
            <a:off x="37798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Egyenes összekötő 129"/>
          <p:cNvCxnSpPr/>
          <p:nvPr/>
        </p:nvCxnSpPr>
        <p:spPr>
          <a:xfrm>
            <a:off x="37798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Egyenes összekötő 130"/>
          <p:cNvCxnSpPr/>
          <p:nvPr/>
        </p:nvCxnSpPr>
        <p:spPr>
          <a:xfrm>
            <a:off x="42116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Egyenes összekötő 135"/>
          <p:cNvCxnSpPr/>
          <p:nvPr/>
        </p:nvCxnSpPr>
        <p:spPr>
          <a:xfrm>
            <a:off x="4211638" y="53006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Egyenes összekötő 136"/>
          <p:cNvCxnSpPr/>
          <p:nvPr/>
        </p:nvCxnSpPr>
        <p:spPr>
          <a:xfrm>
            <a:off x="4643438"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Egyenes összekötő 137"/>
          <p:cNvCxnSpPr/>
          <p:nvPr/>
        </p:nvCxnSpPr>
        <p:spPr>
          <a:xfrm>
            <a:off x="4643438" y="530225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Egyenes összekötő 138"/>
          <p:cNvCxnSpPr/>
          <p:nvPr/>
        </p:nvCxnSpPr>
        <p:spPr>
          <a:xfrm>
            <a:off x="5076825" y="52943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Egyenes összekötő 143"/>
          <p:cNvCxnSpPr/>
          <p:nvPr/>
        </p:nvCxnSpPr>
        <p:spPr>
          <a:xfrm>
            <a:off x="5075238"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Egyenes összekötő 144"/>
          <p:cNvCxnSpPr/>
          <p:nvPr/>
        </p:nvCxnSpPr>
        <p:spPr>
          <a:xfrm>
            <a:off x="55086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Egyenes összekötő 145"/>
          <p:cNvCxnSpPr/>
          <p:nvPr/>
        </p:nvCxnSpPr>
        <p:spPr>
          <a:xfrm>
            <a:off x="5508625" y="531336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Egyenes összekötő 146"/>
          <p:cNvCxnSpPr/>
          <p:nvPr/>
        </p:nvCxnSpPr>
        <p:spPr>
          <a:xfrm>
            <a:off x="5940425" y="5307013"/>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Egyenes összekötő 148"/>
          <p:cNvCxnSpPr/>
          <p:nvPr/>
        </p:nvCxnSpPr>
        <p:spPr>
          <a:xfrm flipH="1" flipV="1">
            <a:off x="5075238" y="4868863"/>
            <a:ext cx="1587" cy="4381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0" name="Egyenes összekötő 149"/>
          <p:cNvCxnSpPr/>
          <p:nvPr/>
        </p:nvCxnSpPr>
        <p:spPr>
          <a:xfrm>
            <a:off x="2555875" y="4868863"/>
            <a:ext cx="25193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Egyenes összekötő 153"/>
          <p:cNvCxnSpPr/>
          <p:nvPr/>
        </p:nvCxnSpPr>
        <p:spPr>
          <a:xfrm>
            <a:off x="2771775" y="2636838"/>
            <a:ext cx="7207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Egyenes összekötő 155"/>
          <p:cNvCxnSpPr/>
          <p:nvPr/>
        </p:nvCxnSpPr>
        <p:spPr>
          <a:xfrm flipH="1" flipV="1">
            <a:off x="3492500" y="2636838"/>
            <a:ext cx="0" cy="289242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8" name="Ellipszis 157"/>
          <p:cNvSpPr/>
          <p:nvPr/>
        </p:nvSpPr>
        <p:spPr>
          <a:xfrm>
            <a:off x="3419475" y="2565400"/>
            <a:ext cx="144463"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159" name="Ellipszis 158"/>
          <p:cNvSpPr/>
          <p:nvPr/>
        </p:nvSpPr>
        <p:spPr>
          <a:xfrm>
            <a:off x="5003800" y="4802188"/>
            <a:ext cx="144463"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75816" name="Szövegdoboz 159"/>
          <p:cNvSpPr txBox="1">
            <a:spLocks noChangeArrowheads="1"/>
          </p:cNvSpPr>
          <p:nvPr/>
        </p:nvSpPr>
        <p:spPr bwMode="auto">
          <a:xfrm>
            <a:off x="4940300" y="4505325"/>
            <a:ext cx="576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C</a:t>
            </a:r>
          </a:p>
        </p:txBody>
      </p:sp>
      <p:sp>
        <p:nvSpPr>
          <p:cNvPr id="75817" name="Szövegdoboz 161"/>
          <p:cNvSpPr txBox="1">
            <a:spLocks noChangeArrowheads="1"/>
          </p:cNvSpPr>
          <p:nvPr/>
        </p:nvSpPr>
        <p:spPr bwMode="auto">
          <a:xfrm>
            <a:off x="3348038" y="2276475"/>
            <a:ext cx="287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E</a:t>
            </a:r>
          </a:p>
        </p:txBody>
      </p:sp>
      <p:sp>
        <p:nvSpPr>
          <p:cNvPr id="75818" name="Szövegdoboz 162"/>
          <p:cNvSpPr txBox="1">
            <a:spLocks noChangeArrowheads="1"/>
          </p:cNvSpPr>
          <p:nvPr/>
        </p:nvSpPr>
        <p:spPr bwMode="auto">
          <a:xfrm>
            <a:off x="2268538" y="3892550"/>
            <a:ext cx="215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4</a:t>
            </a:r>
          </a:p>
        </p:txBody>
      </p:sp>
      <p:sp>
        <p:nvSpPr>
          <p:cNvPr id="75819" name="Szövegdoboz 163"/>
          <p:cNvSpPr txBox="1">
            <a:spLocks noChangeArrowheads="1"/>
          </p:cNvSpPr>
          <p:nvPr/>
        </p:nvSpPr>
        <p:spPr bwMode="auto">
          <a:xfrm>
            <a:off x="2303463" y="2462213"/>
            <a:ext cx="18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8</a:t>
            </a:r>
          </a:p>
        </p:txBody>
      </p:sp>
      <p:sp>
        <p:nvSpPr>
          <p:cNvPr id="75820" name="Szövegdoboz 164"/>
          <p:cNvSpPr txBox="1">
            <a:spLocks noChangeArrowheads="1"/>
          </p:cNvSpPr>
          <p:nvPr/>
        </p:nvSpPr>
        <p:spPr bwMode="auto">
          <a:xfrm>
            <a:off x="2303463" y="539908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hu-HU" altLang="en-US" sz="1800">
                <a:latin typeface="Arial" panose="020B0604020202020204" pitchFamily="34" charset="0"/>
              </a:rPr>
              <a:t>0</a:t>
            </a:r>
          </a:p>
        </p:txBody>
      </p:sp>
      <p:sp>
        <p:nvSpPr>
          <p:cNvPr id="3" name="Lekerekített téglalap 2"/>
          <p:cNvSpPr/>
          <p:nvPr/>
        </p:nvSpPr>
        <p:spPr>
          <a:xfrm>
            <a:off x="4724400" y="4367213"/>
            <a:ext cx="792163" cy="903287"/>
          </a:xfrm>
          <a:prstGeom prst="roundRect">
            <a:avLst/>
          </a:prstGeom>
          <a:solidFill>
            <a:schemeClr val="accent2">
              <a:lumMod val="40000"/>
              <a:lumOff val="60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E378CB-CC0B-4008-BAB3-99C1BD406B17}" type="slidenum">
              <a:rPr lang="hu-HU" altLang="hu-HU">
                <a:solidFill>
                  <a:srgbClr val="898989"/>
                </a:solidFill>
                <a:latin typeface="Calibri" panose="020F0502020204030204" pitchFamily="34" charset="0"/>
              </a:rPr>
              <a:pPr eaLnBrk="1" hangingPunct="1"/>
              <a:t>73</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250825" y="274638"/>
            <a:ext cx="8569325" cy="1143000"/>
          </a:xfrm>
        </p:spPr>
        <p:txBody>
          <a:bodyPr/>
          <a:lstStyle/>
          <a:p>
            <a:r>
              <a:rPr lang="hu-HU" altLang="en-US" smtClean="0"/>
              <a:t>Miért van munkanélküliség?</a:t>
            </a:r>
            <a:br>
              <a:rPr lang="hu-HU" altLang="en-US" smtClean="0"/>
            </a:br>
            <a:r>
              <a:rPr lang="hu-HU" altLang="en-US" smtClean="0"/>
              <a:t>Miért probléma a munkanélküliség?</a:t>
            </a:r>
          </a:p>
        </p:txBody>
      </p:sp>
      <p:sp>
        <p:nvSpPr>
          <p:cNvPr id="9219" name="Tartalom helye 2"/>
          <p:cNvSpPr>
            <a:spLocks noGrp="1"/>
          </p:cNvSpPr>
          <p:nvPr>
            <p:ph idx="1"/>
          </p:nvPr>
        </p:nvSpPr>
        <p:spPr>
          <a:xfrm>
            <a:off x="179388" y="1600200"/>
            <a:ext cx="8507412" cy="4525963"/>
          </a:xfrm>
        </p:spPr>
        <p:txBody>
          <a:bodyPr/>
          <a:lstStyle/>
          <a:p>
            <a:r>
              <a:rPr lang="hu-HU" altLang="en-US" sz="2800" smtClean="0"/>
              <a:t>A munkanélküliség okainak magyarázatára több elmélet is létezik, amelyeket a következőkben be is mutatunk, de a kérdésre nincsenek egyszerű válaszok. </a:t>
            </a:r>
          </a:p>
          <a:p>
            <a:r>
              <a:rPr lang="hu-HU" altLang="en-US" sz="2800" smtClean="0"/>
              <a:t>Bár az okok nem magyarázhatók egyszerűen, a problémával fontos foglalkozni. Amikor a gazdaság nem teremt elég munkahelyet azok számára, akik dolgozni szeretnének, egy értékes erőforrás megy veszendőbe. Azok a potenciális termékek és szolgáltatások, amelyeket a munkanélküliek előállíthatnának, a társadalom számára örökké elvesztek. Ez a magas munkanélküliség reális gazdasági költsége.</a:t>
            </a:r>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DE14BB-4B86-451A-B9FA-C06A3352EE85}" type="slidenum">
              <a:rPr lang="hu-HU" altLang="hu-HU">
                <a:solidFill>
                  <a:srgbClr val="898989"/>
                </a:solidFill>
                <a:latin typeface="Calibri" panose="020F0502020204030204" pitchFamily="34" charset="0"/>
              </a:rPr>
              <a:pPr eaLnBrk="1" hangingPunct="1"/>
              <a:t>8</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p:nvPr>
        </p:nvSpPr>
        <p:spPr>
          <a:xfrm>
            <a:off x="468313" y="6350"/>
            <a:ext cx="8229600" cy="1143000"/>
          </a:xfrm>
        </p:spPr>
        <p:txBody>
          <a:bodyPr/>
          <a:lstStyle/>
          <a:p>
            <a:pPr eaLnBrk="1" hangingPunct="1"/>
            <a:r>
              <a:rPr lang="hu-HU" altLang="en-US" smtClean="0"/>
              <a:t>A munkanélküliség és a gazdaság</a:t>
            </a:r>
          </a:p>
        </p:txBody>
      </p:sp>
      <p:sp>
        <p:nvSpPr>
          <p:cNvPr id="10243" name="Tartalom helye 2"/>
          <p:cNvSpPr>
            <a:spLocks noGrp="1"/>
          </p:cNvSpPr>
          <p:nvPr>
            <p:ph idx="1"/>
          </p:nvPr>
        </p:nvSpPr>
        <p:spPr>
          <a:xfrm>
            <a:off x="457200" y="981075"/>
            <a:ext cx="8229600" cy="5145088"/>
          </a:xfrm>
        </p:spPr>
        <p:txBody>
          <a:bodyPr/>
          <a:lstStyle/>
          <a:p>
            <a:pPr eaLnBrk="1" hangingPunct="1"/>
            <a:r>
              <a:rPr lang="hu-HU" altLang="en-US" smtClean="0"/>
              <a:t>A munkanélküliség akkor sem lesz nulla, ha a gazdaság a teljes kapacitásához közeli ponton, vagyis az üzleti ciklus csúcspontján működik.</a:t>
            </a:r>
          </a:p>
          <a:p>
            <a:pPr eaLnBrk="1" hangingPunct="1"/>
            <a:r>
              <a:rPr lang="hu-HU" altLang="en-US" smtClean="0"/>
              <a:t>A gazdaság dinamikus szervezet, állandó mozgásban, változásban van.  A szakmun-kások, hallgatók kikerülnek a képzési programokból, az oktatási intézményekből. Bizonyos üzleti vállalkozásoknak jól megy, míg mások csődbe mennek. Az emberek kilépnek a munkaerő-állományból, míg mások be- vagy visszalépnek.  Időnként pályát módosítanak. </a:t>
            </a:r>
          </a:p>
          <a:p>
            <a:pPr eaLnBrk="1" hangingPunct="1"/>
            <a:endParaRPr lang="hu-HU" altLang="en-US" smtClean="0"/>
          </a:p>
        </p:txBody>
      </p:sp>
      <p:sp>
        <p:nvSpPr>
          <p:cNvPr id="2" name="Dia számának helye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48CA05-5451-4D2D-B633-719FA63A8B48}" type="slidenum">
              <a:rPr lang="hu-HU" altLang="hu-HU">
                <a:solidFill>
                  <a:srgbClr val="898989"/>
                </a:solidFill>
                <a:latin typeface="Calibri" panose="020F0502020204030204" pitchFamily="34" charset="0"/>
              </a:rPr>
              <a:pPr eaLnBrk="1" hangingPunct="1"/>
              <a:t>9</a:t>
            </a:fld>
            <a:endParaRPr lang="hu-HU" altLang="hu-HU">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4463</Words>
  <Application>Microsoft Office PowerPoint</Application>
  <PresentationFormat>Diavetítés a képernyőre (4:3 oldalarány)</PresentationFormat>
  <Paragraphs>336</Paragraphs>
  <Slides>73</Slides>
  <Notes>4</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73</vt:i4>
      </vt:variant>
    </vt:vector>
  </HeadingPairs>
  <TitlesOfParts>
    <vt:vector size="77" baseType="lpstr">
      <vt:lpstr>Arial</vt:lpstr>
      <vt:lpstr>Calibri</vt:lpstr>
      <vt:lpstr>Wingdings</vt:lpstr>
      <vt:lpstr>Office-téma</vt:lpstr>
      <vt:lpstr>A gazdaság ingadozása, munkanélküliség és infláció</vt:lpstr>
      <vt:lpstr>Az üzleti ciklusok</vt:lpstr>
      <vt:lpstr>Az 1973-as nagy olajválság</vt:lpstr>
      <vt:lpstr>Egy tipikus üzleti ciklus</vt:lpstr>
      <vt:lpstr>Üzleti ciklusok (illusztráció)</vt:lpstr>
      <vt:lpstr>Az üzleti ciklussal összefüggő kérdések</vt:lpstr>
      <vt:lpstr>Mi az a munkanélküliség?  Hogyan mérhető?</vt:lpstr>
      <vt:lpstr>Miért van munkanélküliség? Miért probléma a munkanélküliség?</vt:lpstr>
      <vt:lpstr>A munkanélküliség és a gazdaság</vt:lpstr>
      <vt:lpstr>Frikciós munkanélküliség</vt:lpstr>
      <vt:lpstr>Ciklikus munkanélküliség</vt:lpstr>
      <vt:lpstr>A „piaci” megoldás: alacsonyabb bérekkel nincs munkanélküliség</vt:lpstr>
      <vt:lpstr>Az alacsonyabb bér és ár hatása</vt:lpstr>
      <vt:lpstr>Ragadós bérek elmélete</vt:lpstr>
      <vt:lpstr>A ragadós bérek oka I.</vt:lpstr>
      <vt:lpstr>A ragadós bérek oka II.</vt:lpstr>
      <vt:lpstr>A ragadós bérek oka III.</vt:lpstr>
      <vt:lpstr>Speciális szerződések</vt:lpstr>
      <vt:lpstr>A rögzített bérek következménye</vt:lpstr>
      <vt:lpstr>Régi és új munkavállalók</vt:lpstr>
      <vt:lpstr>Információs magyarázat</vt:lpstr>
      <vt:lpstr>Információs magyarázat II.</vt:lpstr>
      <vt:lpstr>Információs magyarázat III.</vt:lpstr>
      <vt:lpstr>Információs magyarázat IV.</vt:lpstr>
      <vt:lpstr>Várakozási hibák</vt:lpstr>
      <vt:lpstr>Hogyan állapítják meg az árakat a vállalatok?</vt:lpstr>
      <vt:lpstr>A bérekkel kapcsolatos várakozások</vt:lpstr>
      <vt:lpstr>Hibás várakozások</vt:lpstr>
      <vt:lpstr>Hibás ár- és bérmegállapítás következményei</vt:lpstr>
      <vt:lpstr>Az érvelés gyengéi</vt:lpstr>
      <vt:lpstr>Hibás várakozások II.</vt:lpstr>
      <vt:lpstr>Hibás várakozások III. </vt:lpstr>
      <vt:lpstr>A korrekció időigénye</vt:lpstr>
      <vt:lpstr>A korrekció nehézségei</vt:lpstr>
      <vt:lpstr>A korrekció időigénye II.</vt:lpstr>
      <vt:lpstr>A minimálbér</vt:lpstr>
      <vt:lpstr>A minimálbér II.</vt:lpstr>
      <vt:lpstr>Az infláció</vt:lpstr>
      <vt:lpstr>Az infláció számítása</vt:lpstr>
      <vt:lpstr>Árszínvonal-mérés a gyakorlatban</vt:lpstr>
      <vt:lpstr>Az infláció típusai</vt:lpstr>
      <vt:lpstr>Példa a hiperinflációra</vt:lpstr>
      <vt:lpstr>Az infláció fajtái</vt:lpstr>
      <vt:lpstr>A kereslet húzta infláció mechanizmusa</vt:lpstr>
      <vt:lpstr>A kereslet húzta infláció mechanizmusa II.</vt:lpstr>
      <vt:lpstr>Költség tolta infláció</vt:lpstr>
      <vt:lpstr>Egy nyitott gazdaságban</vt:lpstr>
      <vt:lpstr>Közbenső termékek szerepe</vt:lpstr>
      <vt:lpstr>Az olajválság hatásai</vt:lpstr>
      <vt:lpstr>Az importárak további hatása</vt:lpstr>
      <vt:lpstr>Tovagyűrűző hatások</vt:lpstr>
      <vt:lpstr>A várakozások szerepe</vt:lpstr>
      <vt:lpstr>A hitelesség kérdése</vt:lpstr>
      <vt:lpstr>Az infláció mint monetáris jelenség</vt:lpstr>
      <vt:lpstr>A kormányzat felelőssége</vt:lpstr>
      <vt:lpstr>A magyar szabályozás</vt:lpstr>
      <vt:lpstr>Az MNB és a várakozások szerepe</vt:lpstr>
      <vt:lpstr>A maginfláció fogalma</vt:lpstr>
      <vt:lpstr>A maginfláció jelentősége</vt:lpstr>
      <vt:lpstr>A maginfláció mérőszáma, használata</vt:lpstr>
      <vt:lpstr>A maginfláció és a monetáris politika</vt:lpstr>
      <vt:lpstr>A stagfláció</vt:lpstr>
      <vt:lpstr>Az infláció társadalmi költségei</vt:lpstr>
      <vt:lpstr>Jövedelemelosztási hatások</vt:lpstr>
      <vt:lpstr>Dezorganizációs hatás</vt:lpstr>
      <vt:lpstr>A Phillips-görbe</vt:lpstr>
      <vt:lpstr>Egy feltételezett Phillips-görbe</vt:lpstr>
      <vt:lpstr>Phillips kutatásai</vt:lpstr>
      <vt:lpstr>Phillips kutatásai II.</vt:lpstr>
      <vt:lpstr>Egy feltételezett Phillips-görbe</vt:lpstr>
      <vt:lpstr>Phillips kutatásai III.</vt:lpstr>
      <vt:lpstr>Phillips kutatásai IV.</vt:lpstr>
      <vt:lpstr>Egy feltételezett Phillips-görbe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gazdaság ingadozása, munkanélküliség és infláció</dc:title>
  <dc:creator>Bánhidi Zoltán</dc:creator>
  <cp:lastModifiedBy>kgt</cp:lastModifiedBy>
  <cp:revision>60</cp:revision>
  <cp:lastPrinted>2013-11-18T17:13:20Z</cp:lastPrinted>
  <dcterms:created xsi:type="dcterms:W3CDTF">2012-10-08T20:57:59Z</dcterms:created>
  <dcterms:modified xsi:type="dcterms:W3CDTF">2017-09-15T14:59:45Z</dcterms:modified>
</cp:coreProperties>
</file>